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0EF1D-5663-413A-A9FE-6413EB3BC15C}" type="datetimeFigureOut">
              <a:rPr lang="fr-FR" smtClean="0"/>
              <a:t>07/01/2025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E9F08-BC69-496B-B98C-0CD67BE3444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0EF1D-5663-413A-A9FE-6413EB3BC15C}" type="datetimeFigureOut">
              <a:rPr lang="fr-FR" smtClean="0"/>
              <a:t>07/01/2025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E9F08-BC69-496B-B98C-0CD67BE3444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0EF1D-5663-413A-A9FE-6413EB3BC15C}" type="datetimeFigureOut">
              <a:rPr lang="fr-FR" smtClean="0"/>
              <a:t>07/01/2025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E9F08-BC69-496B-B98C-0CD67BE3444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0EF1D-5663-413A-A9FE-6413EB3BC15C}" type="datetimeFigureOut">
              <a:rPr lang="fr-FR" smtClean="0"/>
              <a:t>07/01/2025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E9F08-BC69-496B-B98C-0CD67BE3444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0EF1D-5663-413A-A9FE-6413EB3BC15C}" type="datetimeFigureOut">
              <a:rPr lang="fr-FR" smtClean="0"/>
              <a:t>07/01/2025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E9F08-BC69-496B-B98C-0CD67BE3444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0EF1D-5663-413A-A9FE-6413EB3BC15C}" type="datetimeFigureOut">
              <a:rPr lang="fr-FR" smtClean="0"/>
              <a:t>07/01/2025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E9F08-BC69-496B-B98C-0CD67BE3444E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0EF1D-5663-413A-A9FE-6413EB3BC15C}" type="datetimeFigureOut">
              <a:rPr lang="fr-FR" smtClean="0"/>
              <a:t>07/01/2025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E9F08-BC69-496B-B98C-0CD67BE3444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0EF1D-5663-413A-A9FE-6413EB3BC15C}" type="datetimeFigureOut">
              <a:rPr lang="fr-FR" smtClean="0"/>
              <a:t>07/01/2025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E9F08-BC69-496B-B98C-0CD67BE3444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0EF1D-5663-413A-A9FE-6413EB3BC15C}" type="datetimeFigureOut">
              <a:rPr lang="fr-FR" smtClean="0"/>
              <a:t>07/01/2025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E9F08-BC69-496B-B98C-0CD67BE3444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0EF1D-5663-413A-A9FE-6413EB3BC15C}" type="datetimeFigureOut">
              <a:rPr lang="fr-FR" smtClean="0"/>
              <a:t>07/01/2025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80E9F08-BC69-496B-B98C-0CD67BE3444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0EF1D-5663-413A-A9FE-6413EB3BC15C}" type="datetimeFigureOut">
              <a:rPr lang="fr-FR" smtClean="0"/>
              <a:t>07/01/2025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E9F08-BC69-496B-B98C-0CD67BE3444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52F0EF1D-5663-413A-A9FE-6413EB3BC15C}" type="datetimeFigureOut">
              <a:rPr lang="fr-FR" smtClean="0"/>
              <a:t>07/01/2025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880E9F08-BC69-496B-B98C-0CD67BE3444E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112474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ar-DZ" sz="6000" b="1" dirty="0" smtClean="0">
                <a:latin typeface="Sakkal Majalla" pitchFamily="2" charset="-78"/>
                <a:cs typeface="Sakkal Majalla" pitchFamily="2" charset="-78"/>
              </a:rPr>
              <a:t/>
            </a:r>
            <a:br>
              <a:rPr lang="ar-DZ" sz="6000" b="1" dirty="0" smtClean="0">
                <a:latin typeface="Sakkal Majalla" pitchFamily="2" charset="-78"/>
                <a:cs typeface="Sakkal Majalla" pitchFamily="2" charset="-78"/>
              </a:rPr>
            </a:br>
            <a:r>
              <a:rPr lang="ar-DZ" sz="6000" b="1" dirty="0" smtClean="0">
                <a:latin typeface="Sakkal Majalla" pitchFamily="2" charset="-78"/>
                <a:cs typeface="Sakkal Majalla" pitchFamily="2" charset="-78"/>
              </a:rPr>
              <a:t>مقياس</a:t>
            </a:r>
            <a:r>
              <a:rPr lang="ar-DZ" sz="6000" b="1" dirty="0" smtClean="0">
                <a:latin typeface="Sakkal Majalla" pitchFamily="2" charset="-78"/>
                <a:cs typeface="Sakkal Majalla" pitchFamily="2" charset="-78"/>
              </a:rPr>
              <a:t>: المحاسبة القطاعية1</a:t>
            </a:r>
            <a:endParaRPr lang="fr-FR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03648" y="3068960"/>
            <a:ext cx="6400800" cy="1752600"/>
          </a:xfrm>
        </p:spPr>
        <p:txBody>
          <a:bodyPr>
            <a:normAutofit fontScale="92500" lnSpcReduction="10000"/>
          </a:bodyPr>
          <a:lstStyle/>
          <a:p>
            <a:r>
              <a:rPr lang="ar-DZ" sz="4000" b="1" dirty="0" smtClean="0">
                <a:latin typeface="Sakkal Majalla" pitchFamily="2" charset="-78"/>
                <a:cs typeface="Sakkal Majalla" pitchFamily="2" charset="-78"/>
              </a:rPr>
              <a:t>قسم العلوم المالية و المحاسبية</a:t>
            </a:r>
          </a:p>
          <a:p>
            <a:r>
              <a:rPr lang="ar-DZ" sz="4000" b="1" dirty="0" smtClean="0">
                <a:latin typeface="Sakkal Majalla" pitchFamily="2" charset="-78"/>
                <a:cs typeface="Sakkal Majalla" pitchFamily="2" charset="-78"/>
              </a:rPr>
              <a:t>السنة أولى ماستر محاسبة و تدقيق</a:t>
            </a:r>
            <a:endParaRPr lang="fr-FR" sz="4000" b="1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5171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>
                <a:latin typeface="Sakkal Majalla" pitchFamily="2" charset="-78"/>
                <a:cs typeface="Sakkal Majalla" pitchFamily="2" charset="-78"/>
              </a:rPr>
              <a:t>محتوى المادة التعليمية</a:t>
            </a:r>
            <a:endParaRPr lang="fr-FR" dirty="0">
              <a:latin typeface="Sakkal Majalla" pitchFamily="2" charset="-78"/>
              <a:cs typeface="Sakkal Majalla" pitchFamily="2" charset="-78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8743409"/>
              </p:ext>
            </p:extLst>
          </p:nvPr>
        </p:nvGraphicFramePr>
        <p:xfrm>
          <a:off x="827584" y="1268760"/>
          <a:ext cx="7272808" cy="4104456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2777614"/>
                <a:gridCol w="4495194"/>
              </a:tblGrid>
              <a:tr h="743892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3200" dirty="0">
                          <a:effectLst/>
                          <a:latin typeface="Sakkal Majalla" pitchFamily="2" charset="-78"/>
                          <a:cs typeface="Sakkal Majalla" pitchFamily="2" charset="-78"/>
                        </a:rPr>
                        <a:t>المحور الأول</a:t>
                      </a:r>
                      <a:endParaRPr lang="fr-FR" sz="2000" dirty="0">
                        <a:effectLst/>
                        <a:latin typeface="Sakkal Majalla" pitchFamily="2" charset="-78"/>
                        <a:ea typeface="Times New Roman"/>
                        <a:cs typeface="Sakkal Majalla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54000"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dirty="0">
                          <a:effectLst/>
                          <a:latin typeface="Sakkal Majalla" pitchFamily="2" charset="-78"/>
                          <a:cs typeface="Sakkal Majalla" pitchFamily="2" charset="-78"/>
                        </a:rPr>
                        <a:t>الإطار العام للمحاسبة القطاعية</a:t>
                      </a:r>
                      <a:endParaRPr lang="fr-FR" sz="1800" dirty="0">
                        <a:effectLst/>
                        <a:latin typeface="Sakkal Majalla" pitchFamily="2" charset="-78"/>
                        <a:ea typeface="Arial"/>
                        <a:cs typeface="Sakkal Majalla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2028188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3200" dirty="0">
                          <a:effectLst/>
                          <a:latin typeface="Sakkal Majalla" pitchFamily="2" charset="-78"/>
                          <a:cs typeface="Sakkal Majalla" pitchFamily="2" charset="-78"/>
                        </a:rPr>
                        <a:t>المحور الثاني</a:t>
                      </a:r>
                      <a:endParaRPr lang="fr-FR" sz="2000" dirty="0">
                        <a:effectLst/>
                        <a:latin typeface="Sakkal Majalla" pitchFamily="2" charset="-78"/>
                        <a:ea typeface="Times New Roman"/>
                        <a:cs typeface="Sakkal Majalla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lvl="0" indent="254000"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dirty="0" smtClean="0">
                          <a:effectLst/>
                          <a:latin typeface="Sakkal Majalla" pitchFamily="2" charset="-78"/>
                          <a:cs typeface="Sakkal Majalla" pitchFamily="2" charset="-78"/>
                        </a:rPr>
                        <a:t>الإطار </a:t>
                      </a:r>
                      <a:r>
                        <a:rPr lang="ar-SA" sz="2400" dirty="0">
                          <a:effectLst/>
                          <a:latin typeface="Sakkal Majalla" pitchFamily="2" charset="-78"/>
                          <a:cs typeface="Sakkal Majalla" pitchFamily="2" charset="-78"/>
                        </a:rPr>
                        <a:t>العام للتأمينات وشركات التأمين و/أو إعادة التأمين وخصوصيات نشاطها وكذا التنظيم المحاسبي و  المعالجة المحاسبية في شركات التأمين و/ أو إعادة التأمين.</a:t>
                      </a:r>
                      <a:endParaRPr lang="fr-FR" sz="1800" dirty="0">
                        <a:effectLst/>
                        <a:latin typeface="Sakkal Majalla" pitchFamily="2" charset="-78"/>
                        <a:ea typeface="Arial"/>
                        <a:cs typeface="Sakkal Majalla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133237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3200" dirty="0">
                          <a:effectLst/>
                          <a:latin typeface="Sakkal Majalla" pitchFamily="2" charset="-78"/>
                          <a:cs typeface="Sakkal Majalla" pitchFamily="2" charset="-78"/>
                        </a:rPr>
                        <a:t>المحور الثالث</a:t>
                      </a:r>
                      <a:endParaRPr lang="fr-FR" sz="2000" dirty="0">
                        <a:effectLst/>
                        <a:latin typeface="Sakkal Majalla" pitchFamily="2" charset="-78"/>
                        <a:ea typeface="Times New Roman"/>
                        <a:cs typeface="Sakkal Majalla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54000"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dirty="0">
                          <a:effectLst/>
                          <a:latin typeface="Sakkal Majalla" pitchFamily="2" charset="-78"/>
                          <a:cs typeface="Sakkal Majalla" pitchFamily="2" charset="-78"/>
                        </a:rPr>
                        <a:t>الإطار العام للعمليات في شركات البناء وكذا التنظيم المحاسبي  والمعالجة المحاسبية لعمليات شركات البناء.</a:t>
                      </a:r>
                      <a:endParaRPr lang="fr-FR" sz="1800" dirty="0">
                        <a:effectLst/>
                        <a:latin typeface="Sakkal Majalla" pitchFamily="2" charset="-78"/>
                        <a:ea typeface="Arial"/>
                        <a:cs typeface="Sakkal Majalla" pitchFamily="2" charset="-78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8073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DZ" b="1" dirty="0" smtClean="0">
                <a:effectLst/>
                <a:latin typeface="Sakkal Majalla" pitchFamily="2" charset="-78"/>
                <a:cs typeface="Sakkal Majalla" pitchFamily="2" charset="-78"/>
              </a:rPr>
              <a:t> المحور الأول:</a:t>
            </a:r>
            <a:r>
              <a:rPr lang="ar-SA" b="1" dirty="0" smtClean="0">
                <a:effectLst/>
                <a:latin typeface="Sakkal Majalla" pitchFamily="2" charset="-78"/>
                <a:cs typeface="Sakkal Majalla" pitchFamily="2" charset="-78"/>
              </a:rPr>
              <a:t>الإطار العام للمحاسبة القطاعية</a:t>
            </a:r>
            <a:endParaRPr lang="fr-FR" sz="4000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Low" rtl="1">
              <a:buNone/>
            </a:pPr>
            <a:r>
              <a:rPr lang="ar-SA" sz="4000" dirty="0">
                <a:latin typeface="Sakkal Majalla" pitchFamily="2" charset="-78"/>
                <a:cs typeface="Sakkal Majalla" pitchFamily="2" charset="-78"/>
              </a:rPr>
              <a:t>سوف نتطرق في هذا المقياس إلى كل ما يتعلق بالمحاسبة </a:t>
            </a:r>
            <a:r>
              <a:rPr lang="ar-SA" sz="4000" dirty="0" smtClean="0">
                <a:latin typeface="Sakkal Majalla" pitchFamily="2" charset="-78"/>
                <a:cs typeface="Sakkal Majalla" pitchFamily="2" charset="-78"/>
              </a:rPr>
              <a:t>القطاعية </a:t>
            </a:r>
            <a:r>
              <a:rPr lang="ar-SA" sz="4000" dirty="0">
                <a:latin typeface="Sakkal Majalla" pitchFamily="2" charset="-78"/>
                <a:cs typeface="Sakkal Majalla" pitchFamily="2" charset="-78"/>
              </a:rPr>
              <a:t>من الناحية القانونية و المحاسبية، وفق متطلبات النظام المحاسبي المالي (</a:t>
            </a:r>
            <a:r>
              <a:rPr lang="en-US" sz="4000" dirty="0">
                <a:latin typeface="Sakkal Majalla" pitchFamily="2" charset="-78"/>
                <a:cs typeface="Sakkal Majalla" pitchFamily="2" charset="-78"/>
              </a:rPr>
              <a:t>SCF</a:t>
            </a:r>
            <a:r>
              <a:rPr lang="ar-SA" sz="4000" dirty="0">
                <a:latin typeface="Sakkal Majalla" pitchFamily="2" charset="-78"/>
                <a:cs typeface="Sakkal Majalla" pitchFamily="2" charset="-78"/>
              </a:rPr>
              <a:t>) و معاير المحاسبة الدولية (</a:t>
            </a:r>
            <a:r>
              <a:rPr lang="en-US" sz="4000" dirty="0" smtClean="0">
                <a:latin typeface="Sakkal Majalla" pitchFamily="2" charset="-78"/>
                <a:cs typeface="Sakkal Majalla" pitchFamily="2" charset="-78"/>
              </a:rPr>
              <a:t>IAS-IFRS</a:t>
            </a:r>
            <a:r>
              <a:rPr lang="ar-SA" sz="4000" dirty="0">
                <a:latin typeface="Sakkal Majalla" pitchFamily="2" charset="-78"/>
                <a:cs typeface="Sakkal Majalla" pitchFamily="2" charset="-78"/>
              </a:rPr>
              <a:t>)، من خلال التعرف على الخصوصيات و المعاملات الخاصة بكل قطاع من هذه القطاعات الإستراتيجية ذات الأهمية الاقتصادية على المستوى المحلي و الدولي.</a:t>
            </a:r>
            <a:endParaRPr lang="fr-FR" sz="4000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04879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ar-SA" b="1" dirty="0" smtClean="0"/>
              <a:t>تعريف </a:t>
            </a:r>
            <a:r>
              <a:rPr lang="ar-SA" b="1" dirty="0"/>
              <a:t>المحاسبة </a:t>
            </a:r>
            <a:r>
              <a:rPr lang="ar-SA" b="1" dirty="0" smtClean="0"/>
              <a:t>القطاعية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85000" lnSpcReduction="20000"/>
          </a:bodyPr>
          <a:lstStyle/>
          <a:p>
            <a:pPr marL="0" indent="0" algn="justLow" rtl="1">
              <a:buNone/>
            </a:pPr>
            <a:r>
              <a:rPr lang="ar-SA" sz="3300" dirty="0">
                <a:latin typeface="Sakkal Majalla" pitchFamily="2" charset="-78"/>
                <a:cs typeface="Sakkal Majalla" pitchFamily="2" charset="-78"/>
              </a:rPr>
              <a:t>المحاسبة القطاعية هي محاسبة مالية في أحد القطاعات ذات الأهمية في الاقتصاد المحلي و الدولي، و التي تنفرد ببعض الخصوصيات التي تميزها عن باقي القطاعات الأخرى، و لهذا تسمى أحياناً بالمحاسبة الخاصة. مثل: القطاع السياحي، قطاع البنوك، القطاع الزراعي، قطاع التأمينات، القطاع البحري، قطاع الأشغال العمومية (المقولات)..........إلخ.</a:t>
            </a:r>
            <a:endParaRPr lang="fr-FR" sz="3300" dirty="0">
              <a:latin typeface="Sakkal Majalla" pitchFamily="2" charset="-78"/>
              <a:cs typeface="Sakkal Majalla" pitchFamily="2" charset="-78"/>
            </a:endParaRPr>
          </a:p>
          <a:p>
            <a:pPr marL="0" indent="0" algn="justLow" rtl="1">
              <a:buNone/>
            </a:pPr>
            <a:r>
              <a:rPr lang="ar-SA" sz="3300" dirty="0">
                <a:latin typeface="Sakkal Majalla" pitchFamily="2" charset="-78"/>
                <a:cs typeface="Sakkal Majalla" pitchFamily="2" charset="-78"/>
              </a:rPr>
              <a:t>إن الخصوصيات و المعاملات التي تتميز بها هذه القطاعات أدى إلى وجود بعض المعالجات المحاسبية الخاصة تستجيب لهذه الخصوصيات و المعاملات . ما جعل الهيئات المحاسبية المهنية المحلية و الدولية </a:t>
            </a:r>
            <a:r>
              <a:rPr lang="ar-DZ" sz="3300" dirty="0" smtClean="0">
                <a:latin typeface="Sakkal Majalla" pitchFamily="2" charset="-78"/>
                <a:cs typeface="Sakkal Majalla" pitchFamily="2" charset="-78"/>
              </a:rPr>
              <a:t>- </a:t>
            </a:r>
            <a:r>
              <a:rPr lang="ar-SA" sz="3300" dirty="0" smtClean="0">
                <a:latin typeface="Sakkal Majalla" pitchFamily="2" charset="-78"/>
                <a:cs typeface="Sakkal Majalla" pitchFamily="2" charset="-78"/>
              </a:rPr>
              <a:t>على </a:t>
            </a:r>
            <a:r>
              <a:rPr lang="ar-SA" sz="3300" dirty="0">
                <a:latin typeface="Sakkal Majalla" pitchFamily="2" charset="-78"/>
                <a:cs typeface="Sakkal Majalla" pitchFamily="2" charset="-78"/>
              </a:rPr>
              <a:t>غرار مجلس معاير المحاسبة الدولية ( </a:t>
            </a:r>
            <a:r>
              <a:rPr lang="fr-FR" sz="3300" dirty="0">
                <a:latin typeface="Sakkal Majalla" pitchFamily="2" charset="-78"/>
                <a:cs typeface="Sakkal Majalla" pitchFamily="2" charset="-78"/>
              </a:rPr>
              <a:t>IASB</a:t>
            </a:r>
            <a:r>
              <a:rPr lang="ar-SA" sz="3300" dirty="0" smtClean="0">
                <a:latin typeface="Sakkal Majalla" pitchFamily="2" charset="-78"/>
                <a:cs typeface="Sakkal Majalla" pitchFamily="2" charset="-78"/>
              </a:rPr>
              <a:t>)، </a:t>
            </a:r>
            <a:r>
              <a:rPr lang="ar-SA" sz="3300" dirty="0">
                <a:latin typeface="Sakkal Majalla" pitchFamily="2" charset="-78"/>
                <a:cs typeface="Sakkal Majalla" pitchFamily="2" charset="-78"/>
              </a:rPr>
              <a:t>الاهتمام بالمحاسبة القطاعية وتخصيص معاير خاصة بها نذكر منها: المعيار </a:t>
            </a:r>
            <a:r>
              <a:rPr lang="ar-DZ" sz="3300" dirty="0">
                <a:latin typeface="Sakkal Majalla" pitchFamily="2" charset="-78"/>
                <a:cs typeface="Sakkal Majalla" pitchFamily="2" charset="-78"/>
              </a:rPr>
              <a:t>(</a:t>
            </a:r>
            <a:r>
              <a:rPr lang="fr-FR" sz="3300" dirty="0">
                <a:latin typeface="Sakkal Majalla" pitchFamily="2" charset="-78"/>
                <a:cs typeface="Sakkal Majalla" pitchFamily="2" charset="-78"/>
              </a:rPr>
              <a:t>(</a:t>
            </a:r>
            <a:r>
              <a:rPr lang="en-US" sz="3300" dirty="0">
                <a:latin typeface="Sakkal Majalla" pitchFamily="2" charset="-78"/>
                <a:cs typeface="Sakkal Majalla" pitchFamily="2" charset="-78"/>
              </a:rPr>
              <a:t>IAS41</a:t>
            </a:r>
            <a:r>
              <a:rPr lang="ar-SA" sz="3300" dirty="0">
                <a:latin typeface="Sakkal Majalla" pitchFamily="2" charset="-78"/>
                <a:cs typeface="Sakkal Majalla" pitchFamily="2" charset="-78"/>
              </a:rPr>
              <a:t>: "</a:t>
            </a:r>
            <a:r>
              <a:rPr lang="ar-SA" sz="3300" b="1" dirty="0">
                <a:latin typeface="Sakkal Majalla" pitchFamily="2" charset="-78"/>
                <a:cs typeface="Sakkal Majalla" pitchFamily="2" charset="-78"/>
              </a:rPr>
              <a:t>الزراعة</a:t>
            </a:r>
            <a:r>
              <a:rPr lang="ar-SA" sz="3300" dirty="0">
                <a:latin typeface="Sakkal Majalla" pitchFamily="2" charset="-78"/>
                <a:cs typeface="Sakkal Majalla" pitchFamily="2" charset="-78"/>
              </a:rPr>
              <a:t>"، و المعيار </a:t>
            </a:r>
            <a:r>
              <a:rPr lang="en-US" sz="3300" dirty="0">
                <a:latin typeface="Sakkal Majalla" pitchFamily="2" charset="-78"/>
                <a:cs typeface="Sakkal Majalla" pitchFamily="2" charset="-78"/>
              </a:rPr>
              <a:t>IFRS4</a:t>
            </a:r>
            <a:r>
              <a:rPr lang="ar-SA" sz="3300" dirty="0">
                <a:latin typeface="Sakkal Majalla" pitchFamily="2" charset="-78"/>
                <a:cs typeface="Sakkal Majalla" pitchFamily="2" charset="-78"/>
              </a:rPr>
              <a:t>"</a:t>
            </a:r>
            <a:r>
              <a:rPr lang="ar-SA" sz="3300" b="1" dirty="0">
                <a:latin typeface="Sakkal Majalla" pitchFamily="2" charset="-78"/>
                <a:cs typeface="Sakkal Majalla" pitchFamily="2" charset="-78"/>
              </a:rPr>
              <a:t>عقود التأمين</a:t>
            </a:r>
            <a:r>
              <a:rPr lang="ar-SA" sz="3300" dirty="0">
                <a:latin typeface="Sakkal Majalla" pitchFamily="2" charset="-78"/>
                <a:cs typeface="Sakkal Majalla" pitchFamily="2" charset="-78"/>
              </a:rPr>
              <a:t>" ، و المعيار ( </a:t>
            </a:r>
            <a:r>
              <a:rPr lang="en-US" sz="3300" dirty="0">
                <a:latin typeface="Sakkal Majalla" pitchFamily="2" charset="-78"/>
                <a:cs typeface="Sakkal Majalla" pitchFamily="2" charset="-78"/>
              </a:rPr>
              <a:t>IFRS15</a:t>
            </a:r>
            <a:r>
              <a:rPr lang="ar-DZ" sz="3300" dirty="0">
                <a:latin typeface="Sakkal Majalla" pitchFamily="2" charset="-78"/>
                <a:cs typeface="Sakkal Majalla" pitchFamily="2" charset="-78"/>
              </a:rPr>
              <a:t>)  </a:t>
            </a:r>
            <a:r>
              <a:rPr lang="ar-SA" sz="3300" dirty="0">
                <a:latin typeface="Sakkal Majalla" pitchFamily="2" charset="-78"/>
                <a:cs typeface="Sakkal Majalla" pitchFamily="2" charset="-78"/>
              </a:rPr>
              <a:t>"</a:t>
            </a:r>
            <a:r>
              <a:rPr lang="ar-SA" sz="3300" b="1" dirty="0">
                <a:latin typeface="Sakkal Majalla" pitchFamily="2" charset="-78"/>
                <a:cs typeface="Sakkal Majalla" pitchFamily="2" charset="-78"/>
              </a:rPr>
              <a:t>الإيراد  من عقود مع العملاء</a:t>
            </a:r>
            <a:r>
              <a:rPr lang="ar-SA" sz="3300" dirty="0">
                <a:latin typeface="Sakkal Majalla" pitchFamily="2" charset="-78"/>
                <a:cs typeface="Sakkal Majalla" pitchFamily="2" charset="-78"/>
              </a:rPr>
              <a:t>". الذي حل محل المعيار 11 </a:t>
            </a:r>
            <a:r>
              <a:rPr lang="en-US" sz="3300" dirty="0">
                <a:latin typeface="Sakkal Majalla" pitchFamily="2" charset="-78"/>
                <a:cs typeface="Sakkal Majalla" pitchFamily="2" charset="-78"/>
              </a:rPr>
              <a:t>IAS</a:t>
            </a:r>
            <a:r>
              <a:rPr lang="ar-SA" sz="3300" dirty="0">
                <a:latin typeface="Sakkal Majalla" pitchFamily="2" charset="-78"/>
                <a:cs typeface="Sakkal Majalla" pitchFamily="2" charset="-78"/>
              </a:rPr>
              <a:t>" </a:t>
            </a:r>
            <a:r>
              <a:rPr lang="ar-SA" sz="3300" b="1" dirty="0">
                <a:latin typeface="Sakkal Majalla" pitchFamily="2" charset="-78"/>
                <a:cs typeface="Sakkal Majalla" pitchFamily="2" charset="-78"/>
              </a:rPr>
              <a:t>عقود الإنشاء</a:t>
            </a:r>
            <a:r>
              <a:rPr lang="ar-SA" sz="3300" dirty="0">
                <a:latin typeface="Sakkal Majalla" pitchFamily="2" charset="-78"/>
                <a:cs typeface="Sakkal Majalla" pitchFamily="2" charset="-78"/>
              </a:rPr>
              <a:t> " و المعيار 8 </a:t>
            </a:r>
            <a:r>
              <a:rPr lang="en-US" sz="3300" dirty="0">
                <a:latin typeface="Sakkal Majalla" pitchFamily="2" charset="-78"/>
                <a:cs typeface="Sakkal Majalla" pitchFamily="2" charset="-78"/>
              </a:rPr>
              <a:t>IAS</a:t>
            </a:r>
            <a:r>
              <a:rPr lang="ar-SA" sz="3300" dirty="0">
                <a:latin typeface="Sakkal Majalla" pitchFamily="2" charset="-78"/>
                <a:cs typeface="Sakkal Majalla" pitchFamily="2" charset="-78"/>
              </a:rPr>
              <a:t>" </a:t>
            </a:r>
            <a:r>
              <a:rPr lang="ar-SA" sz="3300" b="1" dirty="0">
                <a:latin typeface="Sakkal Majalla" pitchFamily="2" charset="-78"/>
                <a:cs typeface="Sakkal Majalla" pitchFamily="2" charset="-78"/>
              </a:rPr>
              <a:t>الإيراد</a:t>
            </a:r>
            <a:r>
              <a:rPr lang="ar-SA" sz="3300" dirty="0">
                <a:latin typeface="Sakkal Majalla" pitchFamily="2" charset="-78"/>
                <a:cs typeface="Sakkal Majalla" pitchFamily="2" charset="-78"/>
              </a:rPr>
              <a:t> "، بداية من </a:t>
            </a:r>
            <a:r>
              <a:rPr lang="ar-SA" sz="3300" dirty="0" err="1">
                <a:latin typeface="Sakkal Majalla" pitchFamily="2" charset="-78"/>
                <a:cs typeface="Sakkal Majalla" pitchFamily="2" charset="-78"/>
              </a:rPr>
              <a:t>جانفي</a:t>
            </a:r>
            <a:r>
              <a:rPr lang="ar-SA" sz="3300" dirty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en-US" sz="3300" dirty="0">
                <a:latin typeface="Sakkal Majalla" pitchFamily="2" charset="-78"/>
                <a:cs typeface="Sakkal Majalla" pitchFamily="2" charset="-78"/>
              </a:rPr>
              <a:t>2018</a:t>
            </a:r>
            <a:endParaRPr lang="fr-FR" sz="3300" dirty="0">
              <a:latin typeface="Sakkal Majalla" pitchFamily="2" charset="-78"/>
              <a:cs typeface="Sakkal Majalla" pitchFamily="2" charset="-78"/>
            </a:endParaRPr>
          </a:p>
          <a:p>
            <a:pPr marL="0" indent="0" algn="r" rtl="1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6934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sz="4800" b="1" dirty="0">
                <a:latin typeface="Sakkal Majalla" pitchFamily="2" charset="-78"/>
                <a:cs typeface="Sakkal Majalla" pitchFamily="2" charset="-78"/>
              </a:rPr>
              <a:t>أهداف المحاسبة القطاعية </a:t>
            </a:r>
            <a:endParaRPr lang="fr-FR" sz="4800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4543" y="1306286"/>
            <a:ext cx="8262257" cy="4819877"/>
          </a:xfrm>
        </p:spPr>
        <p:txBody>
          <a:bodyPr>
            <a:noAutofit/>
          </a:bodyPr>
          <a:lstStyle/>
          <a:p>
            <a:pPr marL="0" indent="0" algn="justLow" rtl="1">
              <a:buNone/>
            </a:pPr>
            <a:r>
              <a:rPr lang="ar-SA" sz="2600" dirty="0">
                <a:latin typeface="Sakkal Majalla" pitchFamily="2" charset="-78"/>
                <a:cs typeface="Sakkal Majalla" pitchFamily="2" charset="-78"/>
              </a:rPr>
              <a:t>لا تختلف أهداف المحاسبة القطاعية عن أهداف المحاسبة العامة، و التي نلخصها فيما يلي:</a:t>
            </a:r>
            <a:endParaRPr lang="fr-FR" sz="2600" dirty="0">
              <a:latin typeface="Sakkal Majalla" pitchFamily="2" charset="-78"/>
              <a:cs typeface="Sakkal Majalla" pitchFamily="2" charset="-78"/>
            </a:endParaRPr>
          </a:p>
          <a:p>
            <a:pPr lvl="0" algn="justLow" rtl="1"/>
            <a:r>
              <a:rPr lang="ar-SA" sz="2600" dirty="0">
                <a:latin typeface="Sakkal Majalla" pitchFamily="2" charset="-78"/>
                <a:cs typeface="Sakkal Majalla" pitchFamily="2" charset="-78"/>
              </a:rPr>
              <a:t>توفير المعلومات المالية الخاصة بالقطاع لتحقيق أغراض إدارية للجهات الوصية المحلية و الدولية،</a:t>
            </a:r>
            <a:endParaRPr lang="fr-FR" sz="2600" dirty="0">
              <a:latin typeface="Sakkal Majalla" pitchFamily="2" charset="-78"/>
              <a:cs typeface="Sakkal Majalla" pitchFamily="2" charset="-78"/>
            </a:endParaRPr>
          </a:p>
          <a:p>
            <a:pPr lvl="0" algn="justLow" rtl="1"/>
            <a:r>
              <a:rPr lang="ar-SA" sz="2600" dirty="0">
                <a:latin typeface="Sakkal Majalla" pitchFamily="2" charset="-78"/>
                <a:cs typeface="Sakkal Majalla" pitchFamily="2" charset="-78"/>
              </a:rPr>
              <a:t>توفير المعلومات المالية التي تؤكد صحة تطبيق القواعد المحاسبية الخاصة بالقطاع،</a:t>
            </a:r>
            <a:endParaRPr lang="fr-FR" sz="2600" dirty="0">
              <a:latin typeface="Sakkal Majalla" pitchFamily="2" charset="-78"/>
              <a:cs typeface="Sakkal Majalla" pitchFamily="2" charset="-78"/>
            </a:endParaRPr>
          </a:p>
          <a:p>
            <a:pPr lvl="0" algn="justLow" rtl="1"/>
            <a:r>
              <a:rPr lang="ar-SA" sz="2600" dirty="0">
                <a:latin typeface="Sakkal Majalla" pitchFamily="2" charset="-78"/>
                <a:cs typeface="Sakkal Majalla" pitchFamily="2" charset="-78"/>
              </a:rPr>
              <a:t>توفير المعلومات المالية حول مختلف أنواع المنتجات و الخدمات التي يقدمها القطاع،</a:t>
            </a:r>
            <a:endParaRPr lang="fr-FR" sz="2600" dirty="0">
              <a:latin typeface="Sakkal Majalla" pitchFamily="2" charset="-78"/>
              <a:cs typeface="Sakkal Majalla" pitchFamily="2" charset="-78"/>
            </a:endParaRPr>
          </a:p>
          <a:p>
            <a:pPr lvl="0" algn="justLow" rtl="1"/>
            <a:r>
              <a:rPr lang="ar-SA" sz="2600" dirty="0">
                <a:latin typeface="Sakkal Majalla" pitchFamily="2" charset="-78"/>
                <a:cs typeface="Sakkal Majalla" pitchFamily="2" charset="-78"/>
              </a:rPr>
              <a:t>توفير البيانات المالية و المحاسبية لإعداد التقارير المالية الخاصة بالقطاع،</a:t>
            </a:r>
            <a:endParaRPr lang="fr-FR" sz="2600" dirty="0">
              <a:latin typeface="Sakkal Majalla" pitchFamily="2" charset="-78"/>
              <a:cs typeface="Sakkal Majalla" pitchFamily="2" charset="-78"/>
            </a:endParaRPr>
          </a:p>
          <a:p>
            <a:pPr lvl="0" algn="justLow" rtl="1"/>
            <a:r>
              <a:rPr lang="ar-SA" sz="2600" dirty="0">
                <a:latin typeface="Sakkal Majalla" pitchFamily="2" charset="-78"/>
                <a:cs typeface="Sakkal Majalla" pitchFamily="2" charset="-78"/>
              </a:rPr>
              <a:t>توفير المعلومات المالية الخاصة بالسياسات المحاسبية الخاصة بالقطاع،</a:t>
            </a:r>
            <a:endParaRPr lang="fr-FR" sz="2600" dirty="0">
              <a:latin typeface="Sakkal Majalla" pitchFamily="2" charset="-78"/>
              <a:cs typeface="Sakkal Majalla" pitchFamily="2" charset="-78"/>
            </a:endParaRPr>
          </a:p>
          <a:p>
            <a:pPr lvl="0" algn="justLow" rtl="1"/>
            <a:r>
              <a:rPr lang="ar-SA" sz="2600" dirty="0">
                <a:latin typeface="Sakkal Majalla" pitchFamily="2" charset="-78"/>
                <a:cs typeface="Sakkal Majalla" pitchFamily="2" charset="-78"/>
              </a:rPr>
              <a:t>توفير المعلومات الجبائية الخاصة بالقطاع للإدارة الضرائب.</a:t>
            </a:r>
            <a:endParaRPr lang="fr-FR" sz="2600" dirty="0">
              <a:latin typeface="Sakkal Majalla" pitchFamily="2" charset="-78"/>
              <a:cs typeface="Sakkal Majalla" pitchFamily="2" charset="-78"/>
            </a:endParaRPr>
          </a:p>
          <a:p>
            <a:pPr lvl="0" algn="justLow" rtl="1"/>
            <a:r>
              <a:rPr lang="ar-SA" sz="2600" dirty="0">
                <a:latin typeface="Sakkal Majalla" pitchFamily="2" charset="-78"/>
                <a:cs typeface="Sakkal Majalla" pitchFamily="2" charset="-78"/>
              </a:rPr>
              <a:t>توفير المعلومات المالية و غير المالية التي تساعد مستخدمي القوائم المالية على اتخاذ القرارات المناسبة في الوقت المناسب. إلخ.</a:t>
            </a:r>
            <a:endParaRPr lang="fr-FR" sz="2600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06368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rtl="1"/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/>
            </a:r>
            <a:br>
              <a:rPr lang="ar-DZ" b="1" dirty="0" smtClean="0">
                <a:latin typeface="Sakkal Majalla" pitchFamily="2" charset="-78"/>
                <a:cs typeface="Sakkal Majalla" pitchFamily="2" charset="-78"/>
              </a:rPr>
            </a:br>
            <a:r>
              <a:rPr lang="ar-SA" b="1" dirty="0" smtClean="0">
                <a:latin typeface="Sakkal Majalla" pitchFamily="2" charset="-78"/>
                <a:cs typeface="Sakkal Majalla" pitchFamily="2" charset="-78"/>
              </a:rPr>
              <a:t>المخططات </a:t>
            </a:r>
            <a:r>
              <a:rPr lang="ar-SA" b="1" dirty="0">
                <a:latin typeface="Sakkal Majalla" pitchFamily="2" charset="-78"/>
                <a:cs typeface="Sakkal Majalla" pitchFamily="2" charset="-78"/>
              </a:rPr>
              <a:t>القطاعية في الجزائر: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25000" lnSpcReduction="20000"/>
          </a:bodyPr>
          <a:lstStyle/>
          <a:p>
            <a:pPr marL="0" indent="0" algn="justLow" rtl="1">
              <a:buNone/>
            </a:pPr>
            <a:r>
              <a:rPr lang="ar-SA" sz="6400" dirty="0">
                <a:latin typeface="Sakkal Majalla" pitchFamily="2" charset="-78"/>
                <a:cs typeface="Sakkal Majalla" pitchFamily="2" charset="-78"/>
              </a:rPr>
              <a:t>أهتم المشرع الجزائري بالمحاسبة القطاعية من خلال القوانين التي أصدرها و </a:t>
            </a:r>
            <a:r>
              <a:rPr lang="ar-SA" sz="6400" dirty="0" smtClean="0">
                <a:latin typeface="Sakkal Majalla" pitchFamily="2" charset="-78"/>
                <a:cs typeface="Sakkal Majalla" pitchFamily="2" charset="-78"/>
              </a:rPr>
              <a:t>التعديلات</a:t>
            </a:r>
            <a:r>
              <a:rPr lang="ar-DZ" sz="6400" dirty="0" smtClean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SA" sz="6400" dirty="0" smtClean="0">
                <a:latin typeface="Sakkal Majalla" pitchFamily="2" charset="-78"/>
                <a:cs typeface="Sakkal Majalla" pitchFamily="2" charset="-78"/>
              </a:rPr>
              <a:t>من </a:t>
            </a:r>
            <a:r>
              <a:rPr lang="ar-SA" sz="6400" dirty="0">
                <a:latin typeface="Sakkal Majalla" pitchFamily="2" charset="-78"/>
                <a:cs typeface="Sakkal Majalla" pitchFamily="2" charset="-78"/>
              </a:rPr>
              <a:t>سنة 1975 إلى غاية 1987 تاريخ صدور أول مخطط قطاعي. حيث تم إصدار خمسة (05</a:t>
            </a:r>
            <a:r>
              <a:rPr lang="ar-SA" sz="6400" dirty="0" smtClean="0">
                <a:latin typeface="Sakkal Majalla" pitchFamily="2" charset="-78"/>
                <a:cs typeface="Sakkal Majalla" pitchFamily="2" charset="-78"/>
              </a:rPr>
              <a:t>)</a:t>
            </a:r>
            <a:r>
              <a:rPr lang="ar-DZ" sz="6400" dirty="0" smtClean="0">
                <a:latin typeface="Sakkal Majalla" pitchFamily="2" charset="-78"/>
                <a:cs typeface="Sakkal Majalla" pitchFamily="2" charset="-78"/>
              </a:rPr>
              <a:t>  </a:t>
            </a:r>
            <a:r>
              <a:rPr lang="ar-SA" sz="6400" b="1" dirty="0" smtClean="0">
                <a:latin typeface="Sakkal Majalla" pitchFamily="2" charset="-78"/>
                <a:cs typeface="Sakkal Majalla" pitchFamily="2" charset="-78"/>
              </a:rPr>
              <a:t>مخططات </a:t>
            </a:r>
            <a:r>
              <a:rPr lang="ar-SA" sz="6400" b="1" dirty="0">
                <a:latin typeface="Sakkal Majalla" pitchFamily="2" charset="-78"/>
                <a:cs typeface="Sakkal Majalla" pitchFamily="2" charset="-78"/>
              </a:rPr>
              <a:t>محاسبية قطاعية تتمثل فيما يلي:</a:t>
            </a:r>
            <a:endParaRPr lang="fr-FR" sz="6400" b="1" dirty="0">
              <a:latin typeface="Sakkal Majalla" pitchFamily="2" charset="-78"/>
              <a:cs typeface="Sakkal Majalla" pitchFamily="2" charset="-78"/>
            </a:endParaRPr>
          </a:p>
          <a:p>
            <a:pPr lvl="0" algn="justLow" rtl="1"/>
            <a:r>
              <a:rPr lang="ar-SA" sz="6400" dirty="0">
                <a:latin typeface="Sakkal Majalla" pitchFamily="2" charset="-78"/>
                <a:cs typeface="Sakkal Majalla" pitchFamily="2" charset="-78"/>
              </a:rPr>
              <a:t>المخطط المحاسبي للقطاع الفلاحي: تم إصداره بتاريخ  13 /07 / 1987 و دخل حيز التنفيذ في 01 / 01 /1988.</a:t>
            </a:r>
            <a:endParaRPr lang="fr-FR" sz="6400" dirty="0">
              <a:latin typeface="Sakkal Majalla" pitchFamily="2" charset="-78"/>
              <a:cs typeface="Sakkal Majalla" pitchFamily="2" charset="-78"/>
            </a:endParaRPr>
          </a:p>
          <a:p>
            <a:pPr algn="justLow" rtl="1"/>
            <a:r>
              <a:rPr lang="ar-SA" sz="6400" dirty="0">
                <a:latin typeface="Sakkal Majalla" pitchFamily="2" charset="-78"/>
                <a:cs typeface="Sakkal Majalla" pitchFamily="2" charset="-78"/>
              </a:rPr>
              <a:t>المخطط المحاسبي لقطاع التأمين و إعادة التأمين: تم صدور المخطط وفقا لقرار وزاري بتاريخ </a:t>
            </a:r>
            <a:r>
              <a:rPr lang="en-US" sz="6400" dirty="0">
                <a:latin typeface="Sakkal Majalla" pitchFamily="2" charset="-78"/>
                <a:cs typeface="Sakkal Majalla" pitchFamily="2" charset="-78"/>
              </a:rPr>
              <a:t>1987/09/31</a:t>
            </a:r>
            <a:r>
              <a:rPr lang="ar-SA" sz="6400" dirty="0">
                <a:latin typeface="Sakkal Majalla" pitchFamily="2" charset="-78"/>
                <a:cs typeface="Sakkal Majalla" pitchFamily="2" charset="-78"/>
              </a:rPr>
              <a:t>، و دخل حيز التطبيق في 1989/01/01.</a:t>
            </a:r>
            <a:endParaRPr lang="fr-FR" sz="6400" dirty="0">
              <a:latin typeface="Sakkal Majalla" pitchFamily="2" charset="-78"/>
              <a:cs typeface="Sakkal Majalla" pitchFamily="2" charset="-78"/>
            </a:endParaRPr>
          </a:p>
          <a:p>
            <a:pPr algn="justLow" rtl="1"/>
            <a:r>
              <a:rPr lang="ar-SA" sz="6400" dirty="0">
                <a:latin typeface="Sakkal Majalla" pitchFamily="2" charset="-78"/>
                <a:cs typeface="Sakkal Majalla" pitchFamily="2" charset="-78"/>
              </a:rPr>
              <a:t>المخطط المحاسبي لقطاع البناء و الأشغال العمومية: تم صدور هذا المخطط إثر المرسوم 88-01 المؤرخ بتاريخ 1988/01/12، ودخل حيز لتنفيذ ي 1989/01/01.</a:t>
            </a:r>
            <a:endParaRPr lang="fr-FR" sz="6400" dirty="0">
              <a:latin typeface="Sakkal Majalla" pitchFamily="2" charset="-78"/>
              <a:cs typeface="Sakkal Majalla" pitchFamily="2" charset="-78"/>
            </a:endParaRPr>
          </a:p>
          <a:p>
            <a:pPr algn="justLow" rtl="1"/>
            <a:r>
              <a:rPr lang="ar-SA" sz="6400" dirty="0">
                <a:latin typeface="Sakkal Majalla" pitchFamily="2" charset="-78"/>
                <a:cs typeface="Sakkal Majalla" pitchFamily="2" charset="-78"/>
              </a:rPr>
              <a:t>المخطط المحاسبي لقطاع السياحة: تم إصداره بتاريخ 1989/03/19، و دخل حيز التنفيذ في </a:t>
            </a:r>
            <a:r>
              <a:rPr lang="en-US" sz="6400" dirty="0">
                <a:latin typeface="Sakkal Majalla" pitchFamily="2" charset="-78"/>
                <a:cs typeface="Sakkal Majalla" pitchFamily="2" charset="-78"/>
              </a:rPr>
              <a:t>1/01</a:t>
            </a:r>
            <a:r>
              <a:rPr lang="ar-SA" sz="6400" dirty="0">
                <a:latin typeface="Sakkal Majalla" pitchFamily="2" charset="-78"/>
                <a:cs typeface="Sakkal Majalla" pitchFamily="2" charset="-78"/>
              </a:rPr>
              <a:t>(</a:t>
            </a:r>
            <a:r>
              <a:rPr lang="en-US" sz="6400" dirty="0">
                <a:latin typeface="Sakkal Majalla" pitchFamily="2" charset="-78"/>
                <a:cs typeface="Sakkal Majalla" pitchFamily="2" charset="-78"/>
              </a:rPr>
              <a:t>1990/0</a:t>
            </a:r>
            <a:r>
              <a:rPr lang="ar-SA" sz="6400" dirty="0">
                <a:latin typeface="Sakkal Majalla" pitchFamily="2" charset="-78"/>
                <a:cs typeface="Sakkal Majalla" pitchFamily="2" charset="-78"/>
              </a:rPr>
              <a:t>.</a:t>
            </a:r>
            <a:endParaRPr lang="fr-FR" sz="6400" dirty="0">
              <a:latin typeface="Sakkal Majalla" pitchFamily="2" charset="-78"/>
              <a:cs typeface="Sakkal Majalla" pitchFamily="2" charset="-78"/>
            </a:endParaRPr>
          </a:p>
          <a:p>
            <a:pPr algn="justLow" rtl="1"/>
            <a:r>
              <a:rPr lang="ar-SA" sz="6400" dirty="0">
                <a:latin typeface="Sakkal Majalla" pitchFamily="2" charset="-78"/>
                <a:cs typeface="Sakkal Majalla" pitchFamily="2" charset="-78"/>
              </a:rPr>
              <a:t>المخطط المحاسبي لقطاع البنوك و المؤسسات المصرفية: تم صدوره  سنة 1988، بناءا على القرار 92-08 المتعلق بالقواعد المحاسبية للبنوك و المؤسسات المالية بالإضافة إلى القرار رقم 92-09   المتعلق بقواعد إعداد وتعرض القوائم المالية للبنوك. و دخل حيز التنفيذ في 1993/01/01.</a:t>
            </a:r>
            <a:endParaRPr lang="fr-FR" sz="6400" dirty="0">
              <a:latin typeface="Sakkal Majalla" pitchFamily="2" charset="-78"/>
              <a:cs typeface="Sakkal Majalla" pitchFamily="2" charset="-78"/>
            </a:endParaRPr>
          </a:p>
          <a:p>
            <a:pPr marL="0" lvl="0" indent="0" algn="justLow" rtl="1">
              <a:buNone/>
            </a:pPr>
            <a:r>
              <a:rPr lang="ar-SA" sz="6400" dirty="0">
                <a:latin typeface="Sakkal Majalla" pitchFamily="2" charset="-78"/>
                <a:cs typeface="Sakkal Majalla" pitchFamily="2" charset="-78"/>
              </a:rPr>
              <a:t>لكن نشير إلى أنه بعد تطبيق النظام المحاسبي المالي (</a:t>
            </a:r>
            <a:r>
              <a:rPr lang="fr-FR" sz="6400" dirty="0">
                <a:latin typeface="Sakkal Majalla" pitchFamily="2" charset="-78"/>
                <a:cs typeface="Sakkal Majalla" pitchFamily="2" charset="-78"/>
              </a:rPr>
              <a:t>SCF</a:t>
            </a:r>
            <a:r>
              <a:rPr lang="ar-SA" sz="6400" dirty="0">
                <a:latin typeface="Sakkal Majalla" pitchFamily="2" charset="-78"/>
                <a:cs typeface="Sakkal Majalla" pitchFamily="2" charset="-78"/>
              </a:rPr>
              <a:t>)، سنة 2010، تم إعادة ضبط (تحيين) هذه المخططات القطاعية وفق متطلبات النظام المحاسبي المالي ( SCF). </a:t>
            </a:r>
            <a:endParaRPr lang="fr-FR" sz="6400" dirty="0">
              <a:latin typeface="Sakkal Majalla" pitchFamily="2" charset="-78"/>
              <a:cs typeface="Sakkal Majalla" pitchFamily="2" charset="-78"/>
            </a:endParaRPr>
          </a:p>
          <a:p>
            <a:pPr algn="justLow" rtl="1"/>
            <a:r>
              <a:rPr lang="ar-SA" sz="6400" dirty="0">
                <a:latin typeface="Sakkal Majalla" pitchFamily="2" charset="-78"/>
                <a:cs typeface="Sakkal Majalla" pitchFamily="2" charset="-78"/>
              </a:rPr>
              <a:t>المخطط المحاسبي المالي البنكي: وفق نظام رقم 09-04، و النظام رقم 09-05 المؤرخين في 23 يوليو 2009. الصادر عن بنك الجزائر، بالجريدة الرسمية رقم 76 لسنة 2009.</a:t>
            </a:r>
            <a:endParaRPr lang="fr-FR" sz="6400" dirty="0">
              <a:latin typeface="Sakkal Majalla" pitchFamily="2" charset="-78"/>
              <a:cs typeface="Sakkal Majalla" pitchFamily="2" charset="-78"/>
            </a:endParaRPr>
          </a:p>
          <a:p>
            <a:pPr algn="justLow" rtl="1"/>
            <a:r>
              <a:rPr lang="ar-SA" sz="6400" dirty="0">
                <a:latin typeface="Sakkal Majalla" pitchFamily="2" charset="-78"/>
                <a:cs typeface="Sakkal Majalla" pitchFamily="2" charset="-78"/>
              </a:rPr>
              <a:t>المخطط المحاسبي المالي للتأمينات: وفق رأي رقم</a:t>
            </a:r>
            <a:r>
              <a:rPr lang="fr-FR" sz="6400" dirty="0">
                <a:latin typeface="Sakkal Majalla" pitchFamily="2" charset="-78"/>
                <a:cs typeface="Sakkal Majalla" pitchFamily="2" charset="-78"/>
              </a:rPr>
              <a:t>- </a:t>
            </a:r>
            <a:r>
              <a:rPr lang="ar-SA" sz="6400" dirty="0">
                <a:latin typeface="Sakkal Majalla" pitchFamily="2" charset="-78"/>
                <a:cs typeface="Sakkal Majalla" pitchFamily="2" charset="-78"/>
              </a:rPr>
              <a:t> 89 </a:t>
            </a:r>
            <a:r>
              <a:rPr lang="fr-FR" sz="6400" dirty="0">
                <a:latin typeface="Sakkal Majalla" pitchFamily="2" charset="-78"/>
                <a:cs typeface="Sakkal Majalla" pitchFamily="2" charset="-78"/>
              </a:rPr>
              <a:t>AVIS-</a:t>
            </a:r>
            <a:r>
              <a:rPr lang="ar-SA" sz="6400" dirty="0">
                <a:latin typeface="Sakkal Majalla" pitchFamily="2" charset="-78"/>
                <a:cs typeface="Sakkal Majalla" pitchFamily="2" charset="-78"/>
              </a:rPr>
              <a:t>، الصادر عن لمجلس لوطني للمحاسبة (CNC) بتاريخ 10 مارس 2011.</a:t>
            </a:r>
            <a:endParaRPr lang="fr-FR" sz="6400" dirty="0">
              <a:latin typeface="Sakkal Majalla" pitchFamily="2" charset="-78"/>
              <a:cs typeface="Sakkal Majalla" pitchFamily="2" charset="-78"/>
            </a:endParaRPr>
          </a:p>
          <a:p>
            <a:pPr marL="0" lvl="0" indent="0" algn="justLow" rtl="1">
              <a:buNone/>
            </a:pPr>
            <a:r>
              <a:rPr lang="ar-SA" sz="6400" dirty="0">
                <a:latin typeface="Sakkal Majalla" pitchFamily="2" charset="-78"/>
                <a:cs typeface="Sakkal Majalla" pitchFamily="2" charset="-78"/>
              </a:rPr>
              <a:t>فيما يخص باقي القطاعات، تم تحيين المخططات القطاعية الخاصة بها بموجب  مقررات مؤرخة بتاريخ 01 /07 / 2023  كما يلي :</a:t>
            </a:r>
            <a:endParaRPr lang="fr-FR" sz="6400" dirty="0">
              <a:latin typeface="Sakkal Majalla" pitchFamily="2" charset="-78"/>
              <a:cs typeface="Sakkal Majalla" pitchFamily="2" charset="-78"/>
            </a:endParaRPr>
          </a:p>
          <a:p>
            <a:pPr algn="justLow" rtl="1"/>
            <a:r>
              <a:rPr lang="ar-SA" sz="7200" dirty="0">
                <a:latin typeface="Sakkal Majalla" pitchFamily="2" charset="-78"/>
                <a:cs typeface="Sakkal Majalla" pitchFamily="2" charset="-78"/>
              </a:rPr>
              <a:t>مقررة رقم 201  تتعلق  بالقطاع الفلاحي </a:t>
            </a:r>
            <a:endParaRPr lang="fr-FR" sz="7200" dirty="0">
              <a:latin typeface="Sakkal Majalla" pitchFamily="2" charset="-78"/>
              <a:cs typeface="Sakkal Majalla" pitchFamily="2" charset="-78"/>
            </a:endParaRPr>
          </a:p>
          <a:p>
            <a:pPr algn="justLow" rtl="1"/>
            <a:r>
              <a:rPr lang="ar-SA" sz="7200" dirty="0">
                <a:latin typeface="Sakkal Majalla" pitchFamily="2" charset="-78"/>
                <a:cs typeface="Sakkal Majalla" pitchFamily="2" charset="-78"/>
              </a:rPr>
              <a:t>مقررة رقم  202  تتعلق بالقطاع السياحي</a:t>
            </a:r>
            <a:endParaRPr lang="fr-FR" sz="7200" dirty="0">
              <a:latin typeface="Sakkal Majalla" pitchFamily="2" charset="-78"/>
              <a:cs typeface="Sakkal Majalla" pitchFamily="2" charset="-78"/>
            </a:endParaRPr>
          </a:p>
          <a:p>
            <a:pPr algn="justLow" rtl="1"/>
            <a:r>
              <a:rPr lang="ar-SA" sz="7200" dirty="0">
                <a:latin typeface="Sakkal Majalla" pitchFamily="2" charset="-78"/>
                <a:cs typeface="Sakkal Majalla" pitchFamily="2" charset="-78"/>
              </a:rPr>
              <a:t>مقررة رقم 203  تتعلق بقطاع البناء و الأشغال العمومية و </a:t>
            </a:r>
            <a:r>
              <a:rPr lang="ar-SA" sz="7200" dirty="0" err="1">
                <a:latin typeface="Sakkal Majalla" pitchFamily="2" charset="-78"/>
                <a:cs typeface="Sakkal Majalla" pitchFamily="2" charset="-78"/>
              </a:rPr>
              <a:t>الهيدوليك</a:t>
            </a:r>
            <a:r>
              <a:rPr lang="ar-SA" sz="7200" dirty="0">
                <a:latin typeface="Sakkal Majalla" pitchFamily="2" charset="-78"/>
                <a:cs typeface="Sakkal Majalla" pitchFamily="2" charset="-78"/>
              </a:rPr>
              <a:t>.</a:t>
            </a:r>
            <a:endParaRPr lang="fr-FR" sz="7200" dirty="0">
              <a:latin typeface="Sakkal Majalla" pitchFamily="2" charset="-78"/>
              <a:cs typeface="Sakkal Majalla" pitchFamily="2" charset="-78"/>
            </a:endParaRPr>
          </a:p>
          <a:p>
            <a:pPr marL="0" indent="0" algn="r" rtl="1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543475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60</TotalTime>
  <Words>704</Words>
  <Application>Microsoft Office PowerPoint</Application>
  <PresentationFormat>Affichage à l'écran (4:3)</PresentationFormat>
  <Paragraphs>38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Angles</vt:lpstr>
      <vt:lpstr> مقياس: المحاسبة القطاعية1</vt:lpstr>
      <vt:lpstr>محتوى المادة التعليمية</vt:lpstr>
      <vt:lpstr> المحور الأول:الإطار العام للمحاسبة القطاعية</vt:lpstr>
      <vt:lpstr>تعريف المحاسبة القطاعية</vt:lpstr>
      <vt:lpstr>أهداف المحاسبة القطاعية </vt:lpstr>
      <vt:lpstr> المخططات القطاعية في الجزائر: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مقياس محاسبة قطاعية1</dc:title>
  <dc:creator>Info</dc:creator>
  <cp:lastModifiedBy>Info</cp:lastModifiedBy>
  <cp:revision>6</cp:revision>
  <dcterms:created xsi:type="dcterms:W3CDTF">2025-01-07T18:23:23Z</dcterms:created>
  <dcterms:modified xsi:type="dcterms:W3CDTF">2025-01-07T19:26:55Z</dcterms:modified>
</cp:coreProperties>
</file>