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48" r:id="rId1"/>
  </p:sldMasterIdLst>
  <p:sldIdLst>
    <p:sldId id="266" r:id="rId2"/>
    <p:sldId id="256" r:id="rId3"/>
    <p:sldId id="264" r:id="rId4"/>
    <p:sldId id="271" r:id="rId5"/>
    <p:sldId id="269" r:id="rId6"/>
    <p:sldId id="297" r:id="rId7"/>
    <p:sldId id="276" r:id="rId8"/>
    <p:sldId id="285" r:id="rId9"/>
    <p:sldId id="282" r:id="rId10"/>
    <p:sldId id="284" r:id="rId11"/>
    <p:sldId id="263"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0" y="1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885C1B-DD11-E87E-B730-94089FC5D23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E23D7F-6C71-0897-BFD4-C21B3CF813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095E176-AE07-A667-B95C-A69F928E8932}"/>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E8E0D042-3D98-024A-09A1-FE32F6BE5B1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E0B002B-22F6-9A99-4783-8B11B4CB093C}"/>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1528515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6AE08-D210-95EE-B8BD-26D8B06BA36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73FC445-6F09-63BF-8EF4-589477FB2BA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045E4C9-ABFE-6628-D987-66C38628DCEF}"/>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294CD474-8D35-2E93-335D-7D890660A25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87B9157-1015-BCF0-F1E2-EC8E82E47A5C}"/>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1043024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3ADCD16-7C7E-3213-D83A-00E3F09C87E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13BC5A0-C28E-3617-A81C-8EBBD3F8AFA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E1D60DB-EEA1-C04D-2170-B0246EF7E42A}"/>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2299B027-6ACC-452F-DD41-633A7E7E3E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2855D78-6126-9F1B-F623-ABE3C4014E64}"/>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968248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90C777-A569-9743-E72C-E06BA286330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404A009-7FED-DA5A-3B36-DC5218A7582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C21E9CB-87AA-3EB5-B4E3-625196BB2643}"/>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F6E1E71C-0350-6938-3C64-13BDF3597F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C42DBB8-EB0A-6AA5-401A-D35EADC901A8}"/>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854117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FC426A-5D02-78BC-DA1F-41B7766DF5D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39D6C23-4FD6-E4E7-9348-EE39790472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F2CEC09-E386-15B3-3730-2739FF9F5DF7}"/>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AEAC4AEE-E5BB-0B51-DE7C-24D3DB459C3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242443-B00C-0A40-6F4D-6D4923B910CF}"/>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399292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E24AB0-8DA5-075F-2D9D-05293706BB8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3971D2A-23F1-276C-815A-8CC157F8298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AE2FC23-804B-6453-037F-088402D817B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522FF45-0757-4729-677E-EBEC729EBA48}"/>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6" name="Espace réservé du pied de page 5">
            <a:extLst>
              <a:ext uri="{FF2B5EF4-FFF2-40B4-BE49-F238E27FC236}">
                <a16:creationId xmlns:a16="http://schemas.microsoft.com/office/drawing/2014/main" id="{53546F71-3715-8C65-1A7E-166E6144310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3B546E1-956B-00B6-8CDE-C149B960E978}"/>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353704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699B8C-B0C1-D856-C9BC-2712BCAFD99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4B73119-4F26-0116-0067-28FB1BF12C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0A44D0E-90A3-2A0D-771A-B39C3E9D10D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C3C1F12-E231-0B45-84BE-42F57BCD22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C4D394A-EAD9-B223-C9FD-DFC370A14E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8618DB6-B583-7457-3D7C-27859FF5AF74}"/>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8" name="Espace réservé du pied de page 7">
            <a:extLst>
              <a:ext uri="{FF2B5EF4-FFF2-40B4-BE49-F238E27FC236}">
                <a16:creationId xmlns:a16="http://schemas.microsoft.com/office/drawing/2014/main" id="{FE0A203E-B883-791C-75C1-D0506F6923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5DE15EE-1DC8-9653-8DF0-2B71496D0C8C}"/>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21583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FEA2E4-330E-109F-A190-AC6FAC70462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5965FCD-3C54-A941-BF81-A5881186947D}"/>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4" name="Espace réservé du pied de page 3">
            <a:extLst>
              <a:ext uri="{FF2B5EF4-FFF2-40B4-BE49-F238E27FC236}">
                <a16:creationId xmlns:a16="http://schemas.microsoft.com/office/drawing/2014/main" id="{C734A55F-39E1-5584-8F4B-EED8B0ADA01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32BF0C3-7799-95E1-4760-8ED74E62402E}"/>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3043453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D5FA7B0-7ECF-7D9E-A045-DDEFF207914D}"/>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3" name="Espace réservé du pied de page 2">
            <a:extLst>
              <a:ext uri="{FF2B5EF4-FFF2-40B4-BE49-F238E27FC236}">
                <a16:creationId xmlns:a16="http://schemas.microsoft.com/office/drawing/2014/main" id="{735873BE-3F06-3694-824B-DEA69B6BE74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60A4456-5E4A-F4E4-5B49-F9BE8CD32088}"/>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661970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52CD3D-C332-4616-241D-250559F56B5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537EB2A-D005-9B1E-A0FB-4AB257E1AC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AEBBF5B-4DA1-CED9-7E0D-8045B5EA14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F48134C-477B-8240-A107-3E044B774B8E}"/>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6" name="Espace réservé du pied de page 5">
            <a:extLst>
              <a:ext uri="{FF2B5EF4-FFF2-40B4-BE49-F238E27FC236}">
                <a16:creationId xmlns:a16="http://schemas.microsoft.com/office/drawing/2014/main" id="{A423DB27-9CA5-A737-A3E7-2E01D7179C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B84861C-C43A-9D02-A971-4C5E6C95A61E}"/>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60148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BE354C-CEC0-B462-DBB9-796E52AA220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51B0667-4A5B-343D-598B-C9FBEF6F52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A699FC6-634A-484E-EB8C-C6D3591062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5D56FD9-1C11-3365-7A29-146500BF3388}"/>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6" name="Espace réservé du pied de page 5">
            <a:extLst>
              <a:ext uri="{FF2B5EF4-FFF2-40B4-BE49-F238E27FC236}">
                <a16:creationId xmlns:a16="http://schemas.microsoft.com/office/drawing/2014/main" id="{F4140C4B-E883-B2A5-0520-F31990AB5DA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F9657FF-54C3-03CF-B696-66A7013FF3A2}"/>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822920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43DAC76-E605-D45A-E1E9-FD134BD62F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060693B-9F9B-1917-9584-A8FDFC08F8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A39724-3EF7-B2AA-15B0-FFB8DE8B1C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F7D2FB2D-FB20-D188-C7DE-30B9C873CB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998632C-F705-443C-633A-3ACE0125E7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6BDAE-EDA5-48DF-8E52-2C0C1791B750}" type="slidenum">
              <a:rPr lang="fr-FR" smtClean="0"/>
              <a:pPr/>
              <a:t>‹#›</a:t>
            </a:fld>
            <a:endParaRPr lang="fr-FR"/>
          </a:p>
        </p:txBody>
      </p:sp>
    </p:spTree>
    <p:extLst>
      <p:ext uri="{BB962C8B-B14F-4D97-AF65-F5344CB8AC3E}">
        <p14:creationId xmlns:p14="http://schemas.microsoft.com/office/powerpoint/2010/main" val="1247580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DF8B8CAB-CF42-3480-D93F-A224EF8409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03921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5" name="Espace réservé du contenu 4"/>
          <p:cNvGraphicFramePr>
            <a:graphicFrameLocks noGrp="1"/>
          </p:cNvGraphicFramePr>
          <p:nvPr>
            <p:ph idx="1"/>
          </p:nvPr>
        </p:nvGraphicFramePr>
        <p:xfrm>
          <a:off x="4202349" y="1656811"/>
          <a:ext cx="2607013" cy="4354006"/>
        </p:xfrm>
        <a:graphic>
          <a:graphicData uri="http://schemas.openxmlformats.org/drawingml/2006/table">
            <a:tbl>
              <a:tblPr/>
              <a:tblGrid>
                <a:gridCol w="2048181">
                  <a:extLst>
                    <a:ext uri="{9D8B030D-6E8A-4147-A177-3AD203B41FA5}">
                      <a16:colId xmlns:a16="http://schemas.microsoft.com/office/drawing/2014/main" val="20000"/>
                    </a:ext>
                  </a:extLst>
                </a:gridCol>
                <a:gridCol w="558832">
                  <a:extLst>
                    <a:ext uri="{9D8B030D-6E8A-4147-A177-3AD203B41FA5}">
                      <a16:colId xmlns:a16="http://schemas.microsoft.com/office/drawing/2014/main" val="20001"/>
                    </a:ext>
                  </a:extLst>
                </a:gridCol>
              </a:tblGrid>
              <a:tr h="937480">
                <a:tc>
                  <a:txBody>
                    <a:bodyPr/>
                    <a:lstStyle/>
                    <a:p>
                      <a:pPr algn="ctr" rtl="1">
                        <a:lnSpc>
                          <a:spcPct val="115000"/>
                        </a:lnSpc>
                        <a:spcAft>
                          <a:spcPts val="0"/>
                        </a:spcAft>
                      </a:pPr>
                      <a:r>
                        <a:rPr lang="ar-SA" sz="800" b="1">
                          <a:solidFill>
                            <a:srgbClr val="BF8F00"/>
                          </a:solidFill>
                          <a:latin typeface="Calibri"/>
                          <a:ea typeface="Calibri"/>
                          <a:cs typeface="Traditional Arabic"/>
                        </a:rPr>
                        <a:t>تصميم الدرس من أجل تعليم هجين</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800" b="1">
                          <a:solidFill>
                            <a:srgbClr val="C00000"/>
                          </a:solidFill>
                          <a:latin typeface="Calibri"/>
                          <a:ea typeface="Calibri"/>
                          <a:cs typeface="Traditional Arabic"/>
                        </a:rPr>
                        <a:t>عنوان الورشة:</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73183">
                <a:tc>
                  <a:txBody>
                    <a:bodyPr/>
                    <a:lstStyle/>
                    <a:p>
                      <a:pPr algn="justLow" rtl="1">
                        <a:lnSpc>
                          <a:spcPct val="115000"/>
                        </a:lnSpc>
                        <a:spcAft>
                          <a:spcPts val="0"/>
                        </a:spcAft>
                      </a:pPr>
                      <a:r>
                        <a:rPr lang="fr-FR" sz="800" b="1">
                          <a:solidFill>
                            <a:srgbClr val="BF8F00"/>
                          </a:solidFill>
                          <a:latin typeface="Traditional Arabic"/>
                          <a:ea typeface="Calibri"/>
                          <a:cs typeface="Arial"/>
                        </a:rPr>
                        <a:t></a:t>
                      </a:r>
                      <a:r>
                        <a:rPr lang="fr-FR" sz="800" b="1">
                          <a:solidFill>
                            <a:srgbClr val="BF8F00"/>
                          </a:solidFill>
                          <a:latin typeface="Traditional Arabic"/>
                          <a:ea typeface="Times New Roman"/>
                          <a:cs typeface="Traditional Arabic"/>
                          <a:sym typeface="Wingdings"/>
                        </a:rPr>
                        <a:t></a:t>
                      </a:r>
                      <a:r>
                        <a:rPr lang="ar-SA" sz="800" b="1">
                          <a:solidFill>
                            <a:srgbClr val="BF8F00"/>
                          </a:solidFill>
                          <a:latin typeface="Calibri"/>
                          <a:ea typeface="Calibri"/>
                          <a:cs typeface="Traditional Arabic"/>
                        </a:rPr>
                        <a:t>البيداغوجيا وعلم النفس التربوي في التكوين-التعليم عند الطالب</a:t>
                      </a:r>
                      <a:r>
                        <a:rPr lang="fr-FR" sz="800" b="1">
                          <a:solidFill>
                            <a:srgbClr val="BF8F00"/>
                          </a:solidFill>
                          <a:latin typeface="Traditional Arabic"/>
                          <a:ea typeface="Calibri"/>
                          <a:cs typeface="Arial"/>
                        </a:rPr>
                        <a:t>.</a:t>
                      </a:r>
                      <a:endParaRPr lang="fr-FR" sz="600">
                        <a:latin typeface="Calibri"/>
                        <a:ea typeface="Calibri"/>
                        <a:cs typeface="Arial"/>
                      </a:endParaRPr>
                    </a:p>
                    <a:p>
                      <a:pPr algn="justLow" rtl="1">
                        <a:lnSpc>
                          <a:spcPct val="115000"/>
                        </a:lnSpc>
                        <a:spcAft>
                          <a:spcPts val="0"/>
                        </a:spcAft>
                      </a:pPr>
                      <a:r>
                        <a:rPr lang="fr-FR" sz="800" b="1">
                          <a:solidFill>
                            <a:srgbClr val="BF8F00"/>
                          </a:solidFill>
                          <a:latin typeface="Traditional Arabic"/>
                          <a:ea typeface="Calibri"/>
                          <a:cs typeface="Arial"/>
                        </a:rPr>
                        <a:t></a:t>
                      </a:r>
                      <a:r>
                        <a:rPr lang="fr-FR" sz="800" b="1">
                          <a:solidFill>
                            <a:srgbClr val="BF8F00"/>
                          </a:solidFill>
                          <a:latin typeface="Traditional Arabic"/>
                          <a:ea typeface="Times New Roman"/>
                          <a:cs typeface="Traditional Arabic"/>
                          <a:sym typeface="Wingdings"/>
                        </a:rPr>
                        <a:t></a:t>
                      </a:r>
                      <a:r>
                        <a:rPr lang="ar-SA" sz="800" b="1">
                          <a:solidFill>
                            <a:srgbClr val="BF8F00"/>
                          </a:solidFill>
                          <a:latin typeface="Calibri"/>
                          <a:ea typeface="Calibri"/>
                          <a:cs typeface="Traditional Arabic"/>
                        </a:rPr>
                        <a:t>تقييم و إنشاء شبكات خاصة بالمهارات</a:t>
                      </a:r>
                      <a:r>
                        <a:rPr lang="fr-FR" sz="800" b="1">
                          <a:solidFill>
                            <a:srgbClr val="BF8F00"/>
                          </a:solidFill>
                          <a:latin typeface="Traditional Arabic"/>
                          <a:ea typeface="Calibri"/>
                          <a:cs typeface="Arial"/>
                        </a:rPr>
                        <a:t>.</a:t>
                      </a:r>
                      <a:endParaRPr lang="fr-FR" sz="600">
                        <a:latin typeface="Calibri"/>
                        <a:ea typeface="Calibri"/>
                        <a:cs typeface="Arial"/>
                      </a:endParaRPr>
                    </a:p>
                    <a:p>
                      <a:pPr algn="justLow" rtl="1">
                        <a:lnSpc>
                          <a:spcPct val="115000"/>
                        </a:lnSpc>
                        <a:spcAft>
                          <a:spcPts val="0"/>
                        </a:spcAft>
                      </a:pPr>
                      <a:r>
                        <a:rPr lang="fr-FR" sz="800" b="1">
                          <a:solidFill>
                            <a:srgbClr val="BF8F00"/>
                          </a:solidFill>
                          <a:latin typeface="Traditional Arabic"/>
                          <a:ea typeface="Calibri"/>
                          <a:cs typeface="Arial"/>
                        </a:rPr>
                        <a:t></a:t>
                      </a:r>
                      <a:r>
                        <a:rPr lang="fr-FR" sz="800" b="1">
                          <a:solidFill>
                            <a:srgbClr val="BF8F00"/>
                          </a:solidFill>
                          <a:latin typeface="Traditional Arabic"/>
                          <a:ea typeface="Times New Roman"/>
                          <a:cs typeface="Traditional Arabic"/>
                          <a:sym typeface="Wingdings"/>
                        </a:rPr>
                        <a:t></a:t>
                      </a:r>
                      <a:r>
                        <a:rPr lang="ar-SA" sz="800" b="1">
                          <a:solidFill>
                            <a:srgbClr val="BF8F00"/>
                          </a:solidFill>
                          <a:latin typeface="Calibri"/>
                          <a:ea typeface="Calibri"/>
                          <a:cs typeface="Traditional Arabic"/>
                        </a:rPr>
                        <a:t> أساليب و طرق إعداد البرامج الخاصة بالتكوين.</a:t>
                      </a:r>
                      <a:r>
                        <a:rPr lang="fr-FR" sz="800" b="1">
                          <a:solidFill>
                            <a:srgbClr val="BF8F00"/>
                          </a:solidFill>
                          <a:latin typeface="Traditional Arabic"/>
                          <a:ea typeface="Calibri"/>
                          <a:cs typeface="Arial"/>
                        </a:rPr>
                        <a:t></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67851">
                <a:tc>
                  <a:txBody>
                    <a:bodyPr/>
                    <a:lstStyle/>
                    <a:p>
                      <a:pPr algn="r" rtl="1">
                        <a:lnSpc>
                          <a:spcPct val="115000"/>
                        </a:lnSpc>
                        <a:spcAft>
                          <a:spcPts val="0"/>
                        </a:spcAft>
                      </a:pPr>
                      <a:r>
                        <a:rPr lang="ar-SA" sz="800" b="1">
                          <a:solidFill>
                            <a:srgbClr val="C00000"/>
                          </a:solidFill>
                          <a:latin typeface="Calibri"/>
                          <a:ea typeface="Times New Roman"/>
                          <a:cs typeface="Traditional Arabic"/>
                        </a:rPr>
                        <a:t>المحاور المحددة في القرار</a:t>
                      </a:r>
                      <a:endParaRPr lang="fr-FR" sz="600">
                        <a:latin typeface="Calibri"/>
                        <a:ea typeface="Calibri"/>
                        <a:cs typeface="Arial"/>
                      </a:endParaRPr>
                    </a:p>
                  </a:txBody>
                  <a:tcPr marL="37433" marR="3743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fr-FR" sz="1000"/>
                    </a:p>
                  </a:txBody>
                  <a:tcPr marL="49910" marR="49910" marT="24955" marB="24955">
                    <a:lnL>
                      <a:noFill/>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2"/>
                  </a:ext>
                </a:extLst>
              </a:tr>
              <a:tr h="267851">
                <a:tc>
                  <a:txBody>
                    <a:bodyPr/>
                    <a:lstStyle/>
                    <a:p>
                      <a:pPr algn="ctr" rtl="1">
                        <a:lnSpc>
                          <a:spcPct val="115000"/>
                        </a:lnSpc>
                        <a:spcAft>
                          <a:spcPts val="0"/>
                        </a:spcAft>
                      </a:pPr>
                      <a:r>
                        <a:rPr lang="ar-SA" sz="800" b="1">
                          <a:solidFill>
                            <a:srgbClr val="BF8F00"/>
                          </a:solidFill>
                          <a:latin typeface="Calibri"/>
                          <a:ea typeface="Calibri"/>
                          <a:cs typeface="Traditional Arabic"/>
                        </a:rPr>
                        <a:t>الوحدة التعليمية الأساسية</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endParaRPr lang="fr-FR" sz="1000"/>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9641">
                <a:tc>
                  <a:txBody>
                    <a:bodyPr/>
                    <a:lstStyle/>
                    <a:p>
                      <a:pPr algn="r" rtl="1">
                        <a:lnSpc>
                          <a:spcPct val="115000"/>
                        </a:lnSpc>
                        <a:spcAft>
                          <a:spcPts val="0"/>
                        </a:spcAft>
                      </a:pPr>
                      <a:r>
                        <a:rPr lang="ar-SA" sz="800" b="1">
                          <a:solidFill>
                            <a:srgbClr val="C00000"/>
                          </a:solidFill>
                          <a:latin typeface="Calibri"/>
                          <a:ea typeface="Times New Roman"/>
                          <a:cs typeface="Traditional Arabic"/>
                        </a:rPr>
                        <a:t>الوحدة</a:t>
                      </a:r>
                      <a:endParaRPr lang="fr-FR" sz="600">
                        <a:latin typeface="Calibri"/>
                        <a:ea typeface="Calibri"/>
                        <a:cs typeface="Arial"/>
                      </a:endParaRPr>
                    </a:p>
                  </a:txBody>
                  <a:tcPr marL="37433" marR="3743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fr-FR" sz="1000"/>
                    </a:p>
                  </a:txBody>
                  <a:tcPr marL="49910" marR="49910" marT="24955" marB="24955">
                    <a:lnL>
                      <a:noFill/>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4"/>
                  </a:ext>
                </a:extLst>
              </a:tr>
              <a:tr h="1205331">
                <a:tc>
                  <a:txBody>
                    <a:bodyPr/>
                    <a:lstStyle/>
                    <a:p>
                      <a:pPr algn="ctr" rtl="1">
                        <a:lnSpc>
                          <a:spcPct val="115000"/>
                        </a:lnSpc>
                        <a:spcAft>
                          <a:spcPts val="0"/>
                        </a:spcAft>
                      </a:pPr>
                      <a:r>
                        <a:rPr lang="ar-SA" sz="800" b="1">
                          <a:solidFill>
                            <a:srgbClr val="BF8F00"/>
                          </a:solidFill>
                          <a:latin typeface="Calibri"/>
                          <a:ea typeface="Calibri"/>
                          <a:cs typeface="Traditional Arabic"/>
                        </a:rPr>
                        <a:t>تصميم الدرس وفقا لهيكل بيداغوجي مناسب وتطبيق مبدأ المواءمة.</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800" b="1" dirty="0">
                          <a:solidFill>
                            <a:srgbClr val="C00000"/>
                          </a:solidFill>
                          <a:latin typeface="Calibri"/>
                          <a:ea typeface="Times New Roman"/>
                          <a:cs typeface="Traditional Arabic"/>
                        </a:rPr>
                        <a:t>المهارات المستهدفة</a:t>
                      </a:r>
                      <a:endParaRPr lang="fr-FR" sz="600" dirty="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pic>
        <p:nvPicPr>
          <p:cNvPr id="4" name="Picture 2" descr="خلفيات و صور بوربوينت لتصميم و الكتابة عليها Wallpaper PowerPoint 2020 |  Wallpaper powerpoint, Powerpoint, Wallpaper">
            <a:extLst>
              <a:ext uri="{FF2B5EF4-FFF2-40B4-BE49-F238E27FC236}">
                <a16:creationId xmlns:a16="http://schemas.microsoft.com/office/drawing/2014/main" id="{D0B55B64-5F5A-CA92-32C6-A9A730F6D1E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1" name="ZoneTexte 7">
            <a:extLst>
              <a:ext uri="{FF2B5EF4-FFF2-40B4-BE49-F238E27FC236}">
                <a16:creationId xmlns:a16="http://schemas.microsoft.com/office/drawing/2014/main" id="{8C7F1E5D-3285-4E6B-A311-211047ACABDD}"/>
              </a:ext>
            </a:extLst>
          </p:cNvPr>
          <p:cNvSpPr txBox="1"/>
          <p:nvPr/>
        </p:nvSpPr>
        <p:spPr>
          <a:xfrm rot="21088816">
            <a:off x="4237090" y="740517"/>
            <a:ext cx="3207068" cy="1015663"/>
          </a:xfrm>
          <a:prstGeom prst="rect">
            <a:avLst/>
          </a:prstGeom>
          <a:noFill/>
        </p:spPr>
        <p:txBody>
          <a:bodyPr wrap="square">
            <a:spAutoFit/>
          </a:bodyPr>
          <a:lstStyle/>
          <a:p>
            <a:pPr marL="0" marR="0" lvl="1" indent="0" algn="ctr" defTabSz="914400" rtl="1" eaLnBrk="1" fontAlgn="auto" latinLnBrk="0" hangingPunct="1">
              <a:lnSpc>
                <a:spcPct val="100000"/>
              </a:lnSpc>
              <a:spcBef>
                <a:spcPts val="0"/>
              </a:spcBef>
              <a:spcAft>
                <a:spcPts val="0"/>
              </a:spcAft>
              <a:buClrTx/>
              <a:buSzTx/>
              <a:buFontTx/>
              <a:buNone/>
              <a:tabLst/>
              <a:defRPr/>
            </a:pPr>
            <a:r>
              <a:rPr kumimoji="0" lang="ar-DZ" sz="6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ldhabi" panose="01000000000000000000" pitchFamily="2" charset="-78"/>
                <a:ea typeface="+mn-ea"/>
                <a:cs typeface="Aldhabi" panose="01000000000000000000" pitchFamily="2" charset="-78"/>
              </a:rPr>
              <a:t>4- الملاحق</a:t>
            </a:r>
            <a:endParaRPr kumimoji="0" lang="fr-FR" sz="6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ldhabi" panose="01000000000000000000" pitchFamily="2" charset="-78"/>
              <a:ea typeface="+mn-ea"/>
              <a:cs typeface="Aldhabi" panose="01000000000000000000" pitchFamily="2" charset="-78"/>
            </a:endParaRPr>
          </a:p>
        </p:txBody>
      </p:sp>
      <p:sp>
        <p:nvSpPr>
          <p:cNvPr id="12" name="ZoneTexte 2">
            <a:extLst>
              <a:ext uri="{FF2B5EF4-FFF2-40B4-BE49-F238E27FC236}">
                <a16:creationId xmlns:a16="http://schemas.microsoft.com/office/drawing/2014/main" id="{7E7F188B-F65E-4CC0-BAD6-D3146A5006E7}"/>
              </a:ext>
            </a:extLst>
          </p:cNvPr>
          <p:cNvSpPr txBox="1"/>
          <p:nvPr/>
        </p:nvSpPr>
        <p:spPr>
          <a:xfrm rot="21037281">
            <a:off x="2596217" y="1710884"/>
            <a:ext cx="7936648" cy="3970318"/>
          </a:xfrm>
          <a:prstGeom prst="rect">
            <a:avLst/>
          </a:prstGeom>
          <a:noFill/>
        </p:spPr>
        <p:txBody>
          <a:bodyPr wrap="square">
            <a:spAutoFit/>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وتمثل قوائم تتضمن التفسيرات الضرورية لفهم مدلوله القوائم الملخصة بتقديم بعض المعلومات</a:t>
            </a:r>
          </a:p>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منها بشكل مفصل، ويعبر الملحق على نوعين من المعلومات وهي:</a:t>
            </a:r>
          </a:p>
          <a:p>
            <a:pPr marL="0" marR="0" lvl="0" indent="0" algn="justLow" defTabSz="914400" rtl="1" eaLnBrk="1" fontAlgn="auto" latinLnBrk="0" hangingPunct="1">
              <a:lnSpc>
                <a:spcPct val="100000"/>
              </a:lnSpc>
              <a:spcBef>
                <a:spcPts val="0"/>
              </a:spcBef>
              <a:spcAft>
                <a:spcPts val="0"/>
              </a:spcAft>
              <a:buClrTx/>
              <a:buSzTx/>
              <a:buFontTx/>
              <a:buNone/>
              <a:tabLst/>
              <a:defRPr/>
            </a:pPr>
            <a:endParaRPr kumimoji="0" lang="ar-DZ" sz="28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endParaRPr>
          </a:p>
          <a:p>
            <a:pPr marL="457200" marR="0" lvl="0" indent="-457200" algn="justLow" defTabSz="914400" rtl="1" eaLnBrk="1" fontAlgn="auto" latinLnBrk="0" hangingPunct="1">
              <a:lnSpc>
                <a:spcPct val="100000"/>
              </a:lnSpc>
              <a:spcBef>
                <a:spcPts val="0"/>
              </a:spcBef>
              <a:spcAft>
                <a:spcPts val="0"/>
              </a:spcAft>
              <a:buClrTx/>
              <a:buSzTx/>
              <a:buFontTx/>
              <a:buChar char="-"/>
              <a:tabLst/>
              <a:defRPr/>
            </a:pPr>
            <a:r>
              <a:rPr kumimoji="0" lang="ar-DZ" sz="2800" b="1"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معلومات كمية:</a:t>
            </a:r>
            <a:r>
              <a:rPr kumimoji="0" lang="ar-DZ" sz="28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وهي مكملة لبعض عناصر الميزانية وجدول حسابات النتائج وخارج الميزانية.</a:t>
            </a:r>
          </a:p>
          <a:p>
            <a:pPr marL="457200" marR="0" lvl="0" indent="-457200" algn="justLow" defTabSz="914400" rtl="1" eaLnBrk="1" fontAlgn="auto" latinLnBrk="0" hangingPunct="1">
              <a:lnSpc>
                <a:spcPct val="100000"/>
              </a:lnSpc>
              <a:spcBef>
                <a:spcPts val="0"/>
              </a:spcBef>
              <a:spcAft>
                <a:spcPts val="0"/>
              </a:spcAft>
              <a:buClrTx/>
              <a:buSzTx/>
              <a:buFontTx/>
              <a:buChar char="-"/>
              <a:tabLst/>
              <a:defRPr/>
            </a:pPr>
            <a:endParaRPr lang="ar-DZ" sz="2800" dirty="0">
              <a:solidFill>
                <a:prstClr val="black"/>
              </a:solidFill>
              <a:latin typeface="Amiri" panose="00000500000000000000" pitchFamily="2" charset="-78"/>
              <a:ea typeface="Amiri" panose="00000500000000000000" pitchFamily="2" charset="-78"/>
              <a:cs typeface="Amiri" panose="00000500000000000000" pitchFamily="2" charset="-78"/>
            </a:endParaRPr>
          </a:p>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 </a:t>
            </a:r>
            <a:r>
              <a:rPr kumimoji="0" lang="ar-DZ" sz="2800" b="1"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معلومات نوعية</a:t>
            </a:r>
            <a:r>
              <a:rPr kumimoji="0" lang="ar-DZ" sz="28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:وهي موجهة لتوضيح المعلومات الكمية وتسهيل فهمها</a:t>
            </a:r>
            <a:endParaRPr kumimoji="0" lang="fr-FR" sz="28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00EB2F3B-ABB4-4382-6F71-F242C5F886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2985892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6A15331-5872-4102-923E-10469FC53E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031838" cy="6858000"/>
          </a:xfrm>
          <a:prstGeom prst="rect">
            <a:avLst/>
          </a:prstGeom>
          <a:effectLst>
            <a:softEdge rad="635000"/>
          </a:effectLst>
        </p:spPr>
      </p:pic>
      <p:sp>
        <p:nvSpPr>
          <p:cNvPr id="9" name="Rectangle 2">
            <a:extLst>
              <a:ext uri="{FF2B5EF4-FFF2-40B4-BE49-F238E27FC236}">
                <a16:creationId xmlns:a16="http://schemas.microsoft.com/office/drawing/2014/main" id="{9AD1F252-30E3-E407-ED5C-6005EA2ABA9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3314" name="Zone de texte 7"/>
          <p:cNvSpPr txBox="1">
            <a:spLocks noChangeArrowheads="1"/>
          </p:cNvSpPr>
          <p:nvPr/>
        </p:nvSpPr>
        <p:spPr bwMode="auto">
          <a:xfrm>
            <a:off x="616084" y="5111248"/>
            <a:ext cx="7928043" cy="1524000"/>
          </a:xfrm>
          <a:prstGeom prst="rect">
            <a:avLst/>
          </a:prstGeom>
          <a:ln>
            <a:headEnd/>
            <a:tailEnd/>
          </a:ln>
          <a:effectLst>
            <a:softEdge rad="635000"/>
          </a:effectLst>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DZ" sz="40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المحور الرابع: التقارير والقوائم المالية على مستوى البنوك</a:t>
            </a:r>
          </a:p>
          <a:p>
            <a:pPr marL="0" marR="0" lvl="0" indent="0" algn="ctr" defTabSz="914400" rtl="1" eaLnBrk="0" fontAlgn="base" latinLnBrk="0" hangingPunct="0">
              <a:lnSpc>
                <a:spcPct val="100000"/>
              </a:lnSpc>
              <a:spcBef>
                <a:spcPct val="0"/>
              </a:spcBef>
              <a:spcAft>
                <a:spcPct val="0"/>
              </a:spcAft>
              <a:buClrTx/>
              <a:buSzTx/>
              <a:buFontTx/>
              <a:buNone/>
              <a:tabLst/>
            </a:pPr>
            <a:r>
              <a:rPr lang="ar-DZ" sz="40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الدرس 14: القوائم والتارير المالية على مستوى البنوك نموذجا</a:t>
            </a:r>
            <a:endParaRPr kumimoji="0" lang="en-US" sz="4000" b="1" i="0" u="none" strike="noStrike" cap="none" normalizeH="0" baseline="0" dirty="0">
              <a:ln>
                <a:noFill/>
              </a:ln>
              <a:solidFill>
                <a:schemeClr val="tx1"/>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
        <p:nvSpPr>
          <p:cNvPr id="13315" name="Rectangle 3"/>
          <p:cNvSpPr>
            <a:spLocks noChangeArrowheads="1"/>
          </p:cNvSpPr>
          <p:nvPr/>
        </p:nvSpPr>
        <p:spPr bwMode="auto">
          <a:xfrm>
            <a:off x="2140084" y="181478"/>
            <a:ext cx="7928043"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a:ln>
                  <a:noFill/>
                </a:ln>
                <a:solidFill>
                  <a:srgbClr val="000000"/>
                </a:solidFill>
                <a:effectLst/>
                <a:latin typeface="Traditional Arabic" pitchFamily="18" charset="-78"/>
                <a:ea typeface="Calibri" pitchFamily="34" charset="0"/>
                <a:cs typeface="Traditional Arabic" pitchFamily="18" charset="-78"/>
              </a:rPr>
              <a:t>وزارة التعليم العالي والبحث العلمي                                  </a:t>
            </a:r>
            <a:endPar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rgbClr val="000000"/>
                </a:solidFill>
                <a:effectLst/>
                <a:latin typeface="Traditional Arabic" pitchFamily="18" charset="-78"/>
                <a:ea typeface="Calibri" pitchFamily="34" charset="0"/>
                <a:cs typeface="Traditional Arabic" pitchFamily="18" charset="-78"/>
              </a:rPr>
              <a:t>جامعة مساعديه محمد الشريف سو أهراس</a:t>
            </a:r>
            <a:endPar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rgbClr val="000000"/>
                </a:solidFill>
                <a:effectLst/>
                <a:latin typeface="Traditional Arabic" pitchFamily="18" charset="-78"/>
                <a:ea typeface="Calibri" pitchFamily="34" charset="0"/>
                <a:cs typeface="Traditional Arabic" pitchFamily="18" charset="-78"/>
              </a:rPr>
              <a:t>كلية العلوم الاقتصادية وعلوم التجارية وعلوم التسيير</a:t>
            </a:r>
            <a:endPar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قسم: العلوم </a:t>
            </a:r>
            <a:r>
              <a:rPr kumimoji="0" lang="ar-DZ" sz="1600" b="1"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الاقتصادية</a:t>
            </a:r>
            <a:endPar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13" name="Rectangle 12"/>
          <p:cNvSpPr/>
          <p:nvPr/>
        </p:nvSpPr>
        <p:spPr>
          <a:xfrm>
            <a:off x="349770" y="1705478"/>
            <a:ext cx="3048000" cy="1200329"/>
          </a:xfrm>
          <a:prstGeom prst="rect">
            <a:avLst/>
          </a:prstGeom>
        </p:spPr>
        <p:txBody>
          <a:bodyPr wrap="square">
            <a:spAutoFit/>
          </a:bodyPr>
          <a:lstStyle/>
          <a:p>
            <a:pPr lvl="0" algn="ctr" rtl="1" eaLnBrk="0" fontAlgn="base" hangingPunct="0">
              <a:spcBef>
                <a:spcPct val="0"/>
              </a:spcBef>
              <a:spcAft>
                <a:spcPct val="0"/>
              </a:spcAft>
            </a:pPr>
            <a:r>
              <a:rPr lang="ar-SA"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من إعداد الأستاذ(ة</a:t>
            </a:r>
            <a:r>
              <a:rPr lang="ar-SA" sz="2400" b="1" dirty="0" err="1">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a:t>
            </a:r>
            <a:endParaRPr lang="fr-FR"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endParaRPr>
          </a:p>
          <a:p>
            <a:pPr lvl="0" algn="ctr" rtl="1" eaLnBrk="0" fontAlgn="base" hangingPunct="0">
              <a:spcBef>
                <a:spcPct val="0"/>
              </a:spcBef>
              <a:spcAft>
                <a:spcPct val="0"/>
              </a:spcAft>
            </a:pPr>
            <a:r>
              <a:rPr lang="ar-SA"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بلعورة هجيرة</a:t>
            </a:r>
            <a:endParaRPr lang="fr-FR"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endParaRPr>
          </a:p>
          <a:p>
            <a:pPr lvl="0" algn="ctr" rtl="1" eaLnBrk="0" fontAlgn="base" hangingPunct="0">
              <a:spcBef>
                <a:spcPct val="0"/>
              </a:spcBef>
              <a:spcAft>
                <a:spcPct val="0"/>
              </a:spcAft>
            </a:pPr>
            <a:r>
              <a:rPr lang="ar-SA"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السنة الجامعية:</a:t>
            </a:r>
            <a:r>
              <a:rPr lang="fr-FR"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2023/2024</a:t>
            </a:r>
            <a:endParaRPr lang="ar-SA" sz="24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pic>
        <p:nvPicPr>
          <p:cNvPr id="3" name="Picture 2">
            <a:extLst>
              <a:ext uri="{FF2B5EF4-FFF2-40B4-BE49-F238E27FC236}">
                <a16:creationId xmlns:a16="http://schemas.microsoft.com/office/drawing/2014/main" id="{83A93862-01E4-4881-9C75-0EC4F87D3E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084" y="134806"/>
            <a:ext cx="1524000" cy="1524000"/>
          </a:xfrm>
          <a:prstGeom prst="rect">
            <a:avLst/>
          </a:prstGeom>
        </p:spPr>
      </p:pic>
    </p:spTree>
    <p:extLst>
      <p:ext uri="{BB962C8B-B14F-4D97-AF65-F5344CB8AC3E}">
        <p14:creationId xmlns:p14="http://schemas.microsoft.com/office/powerpoint/2010/main" val="1205250056"/>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24052ED5-23BA-9C58-5A81-C280939A56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ZoneTexte 2">
            <a:extLst>
              <a:ext uri="{FF2B5EF4-FFF2-40B4-BE49-F238E27FC236}">
                <a16:creationId xmlns:a16="http://schemas.microsoft.com/office/drawing/2014/main" id="{76388EF5-3F55-920A-24E4-7F7DDCF7072C}"/>
              </a:ext>
            </a:extLst>
          </p:cNvPr>
          <p:cNvSpPr txBox="1"/>
          <p:nvPr/>
        </p:nvSpPr>
        <p:spPr>
          <a:xfrm>
            <a:off x="583660" y="1091112"/>
            <a:ext cx="11387946" cy="1200329"/>
          </a:xfrm>
          <a:prstGeom prst="rect">
            <a:avLst/>
          </a:prstGeom>
          <a:noFill/>
        </p:spPr>
        <p:txBody>
          <a:bodyPr wrap="square">
            <a:spAutoFit/>
          </a:bodyPr>
          <a:lstStyle/>
          <a:p>
            <a:pPr algn="justLow" rtl="1"/>
            <a:r>
              <a:rPr lang="fr-FR" sz="2400" b="1" dirty="0">
                <a:effectLst>
                  <a:outerShdw blurRad="38100" dist="38100" dir="2700000" algn="tl">
                    <a:srgbClr val="000000">
                      <a:alpha val="43137"/>
                    </a:srgbClr>
                  </a:outerShdw>
                </a:effectLst>
              </a:rPr>
              <a:t>      </a:t>
            </a:r>
            <a:r>
              <a:rPr lang="ar-DZ" sz="2400" b="1" dirty="0">
                <a:effectLst>
                  <a:outerShdw blurRad="38100" dist="38100" dir="2700000" algn="tl">
                    <a:srgbClr val="000000">
                      <a:alpha val="43137"/>
                    </a:srgbClr>
                  </a:outerShdw>
                </a:effectLst>
              </a:rPr>
              <a:t>بما ان البنك مؤسسة مميزة بنشاطها عن المؤسسات الاخرى (اقتصادية كانت أم مالية)، فنجد ان الوثائق والقوائم المالية التي يتعامل بها وان كانت لها في بعض الاحيان نفس التسمية الا انها تختلف كل الاختلاف عن بعضها ويرجع ذلك بالدرجة الاولى الى تميز نشاط البنوك ومن بين هذه التقارير نذكر وننمذج للطالب ما يلي:</a:t>
            </a:r>
            <a:endParaRPr lang="fr-F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39172155"/>
      </p:ext>
    </p:extLst>
  </p:cSld>
  <p:clrMapOvr>
    <a:masterClrMapping/>
  </p:clrMapOvr>
  <p:transition spd="slow">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F3848014-39DD-FB66-C6B8-2F9F5F0B85F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ZoneTexte 7">
            <a:extLst>
              <a:ext uri="{FF2B5EF4-FFF2-40B4-BE49-F238E27FC236}">
                <a16:creationId xmlns:a16="http://schemas.microsoft.com/office/drawing/2014/main" id="{98BF525E-067C-6516-9298-DA11D5CB31C9}"/>
              </a:ext>
            </a:extLst>
          </p:cNvPr>
          <p:cNvSpPr txBox="1"/>
          <p:nvPr/>
        </p:nvSpPr>
        <p:spPr>
          <a:xfrm rot="20552198">
            <a:off x="4814092" y="2284067"/>
            <a:ext cx="1356977" cy="707886"/>
          </a:xfrm>
          <a:prstGeom prst="rect">
            <a:avLst/>
          </a:prstGeom>
          <a:noFill/>
        </p:spPr>
        <p:txBody>
          <a:bodyPr wrap="square">
            <a:spAutoFit/>
          </a:bodyPr>
          <a:lstStyle/>
          <a:p>
            <a:pPr marL="0" lvl="1" algn="ctr" rtl="1"/>
            <a:r>
              <a:rPr lang="ar-DZ" sz="40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1- الميزانية</a:t>
            </a:r>
            <a:endParaRPr lang="fr-FR" sz="4000"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
        <p:nvSpPr>
          <p:cNvPr id="3" name="ZoneTexte 2">
            <a:extLst>
              <a:ext uri="{FF2B5EF4-FFF2-40B4-BE49-F238E27FC236}">
                <a16:creationId xmlns:a16="http://schemas.microsoft.com/office/drawing/2014/main" id="{E45F7BC5-8703-7850-94D2-66AA01923A74}"/>
              </a:ext>
            </a:extLst>
          </p:cNvPr>
          <p:cNvSpPr txBox="1"/>
          <p:nvPr/>
        </p:nvSpPr>
        <p:spPr>
          <a:xfrm rot="20303915">
            <a:off x="2394171" y="3324806"/>
            <a:ext cx="6196818" cy="707886"/>
          </a:xfrm>
          <a:prstGeom prst="rect">
            <a:avLst/>
          </a:prstGeom>
          <a:noFill/>
        </p:spPr>
        <p:txBody>
          <a:bodyPr wrap="square">
            <a:spAutoFit/>
          </a:bodyPr>
          <a:lstStyle/>
          <a:p>
            <a:pPr algn="justLow" rtl="1"/>
            <a:r>
              <a:rPr lang="ar-DZ" sz="2000" dirty="0">
                <a:latin typeface="Amiri" panose="00000500000000000000" pitchFamily="2" charset="-78"/>
                <a:ea typeface="Amiri" panose="00000500000000000000" pitchFamily="2" charset="-78"/>
                <a:cs typeface="Amiri" panose="00000500000000000000" pitchFamily="2" charset="-78"/>
              </a:rPr>
              <a:t>تعبر الميزانية عن ما للبنك في قائمة الاصول وما عليه في قائمة الخصوم، فهي توضح بصفة عامة ذمة البنك وتاخذ الميزانية المجمعة الشكل التالي:</a:t>
            </a:r>
            <a:endParaRPr lang="fr-FR" sz="2000" dirty="0">
              <a:latin typeface="Amiri" panose="00000500000000000000" pitchFamily="2" charset="-78"/>
              <a:ea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024150029"/>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ED260F10-5519-A52C-C15A-A338B89940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C36ADBF8-99AC-4B00-9F21-FFACB9C1CF31}"/>
              </a:ext>
            </a:extLst>
          </p:cNvPr>
          <p:cNvPicPr>
            <a:picLocks noChangeAspect="1"/>
          </p:cNvPicPr>
          <p:nvPr/>
        </p:nvPicPr>
        <p:blipFill>
          <a:blip r:embed="rId3"/>
          <a:stretch>
            <a:fillRect/>
          </a:stretch>
        </p:blipFill>
        <p:spPr>
          <a:xfrm>
            <a:off x="1349115" y="929391"/>
            <a:ext cx="9158990" cy="4616970"/>
          </a:xfrm>
          <a:prstGeom prst="rect">
            <a:avLst/>
          </a:prstGeom>
        </p:spPr>
      </p:pic>
    </p:spTree>
    <p:extLst>
      <p:ext uri="{BB962C8B-B14F-4D97-AF65-F5344CB8AC3E}">
        <p14:creationId xmlns:p14="http://schemas.microsoft.com/office/powerpoint/2010/main" val="21797959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F3848014-39DD-FB66-C6B8-2F9F5F0B85F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ZoneTexte 7">
            <a:extLst>
              <a:ext uri="{FF2B5EF4-FFF2-40B4-BE49-F238E27FC236}">
                <a16:creationId xmlns:a16="http://schemas.microsoft.com/office/drawing/2014/main" id="{98BF525E-067C-6516-9298-DA11D5CB31C9}"/>
              </a:ext>
            </a:extLst>
          </p:cNvPr>
          <p:cNvSpPr txBox="1"/>
          <p:nvPr/>
        </p:nvSpPr>
        <p:spPr>
          <a:xfrm rot="20552198">
            <a:off x="3889045" y="2256214"/>
            <a:ext cx="3207068" cy="707886"/>
          </a:xfrm>
          <a:prstGeom prst="rect">
            <a:avLst/>
          </a:prstGeom>
          <a:noFill/>
        </p:spPr>
        <p:txBody>
          <a:bodyPr wrap="square">
            <a:spAutoFit/>
          </a:bodyPr>
          <a:lstStyle/>
          <a:p>
            <a:pPr marL="0" marR="0" lvl="1" indent="0" algn="ctr" defTabSz="914400" rtl="1" eaLnBrk="1" fontAlgn="auto" latinLnBrk="0" hangingPunct="1">
              <a:lnSpc>
                <a:spcPct val="100000"/>
              </a:lnSpc>
              <a:spcBef>
                <a:spcPts val="0"/>
              </a:spcBef>
              <a:spcAft>
                <a:spcPts val="0"/>
              </a:spcAft>
              <a:buClrTx/>
              <a:buSzTx/>
              <a:buFontTx/>
              <a:buNone/>
              <a:tabLst/>
              <a:defRPr/>
            </a:pPr>
            <a:r>
              <a:rPr kumimoji="0" lang="ar-DZ" sz="4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ldhabi" panose="01000000000000000000" pitchFamily="2" charset="-78"/>
                <a:ea typeface="+mn-ea"/>
                <a:cs typeface="Aldhabi" panose="01000000000000000000" pitchFamily="2" charset="-78"/>
              </a:rPr>
              <a:t>2- جدول حسابات النتائج</a:t>
            </a:r>
            <a:endParaRPr kumimoji="0" lang="fr-FR" sz="4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ldhabi" panose="01000000000000000000" pitchFamily="2" charset="-78"/>
              <a:ea typeface="+mn-ea"/>
              <a:cs typeface="Aldhabi" panose="01000000000000000000" pitchFamily="2" charset="-78"/>
            </a:endParaRPr>
          </a:p>
        </p:txBody>
      </p:sp>
      <p:sp>
        <p:nvSpPr>
          <p:cNvPr id="3" name="ZoneTexte 2">
            <a:extLst>
              <a:ext uri="{FF2B5EF4-FFF2-40B4-BE49-F238E27FC236}">
                <a16:creationId xmlns:a16="http://schemas.microsoft.com/office/drawing/2014/main" id="{E45F7BC5-8703-7850-94D2-66AA01923A74}"/>
              </a:ext>
            </a:extLst>
          </p:cNvPr>
          <p:cNvSpPr txBox="1"/>
          <p:nvPr/>
        </p:nvSpPr>
        <p:spPr>
          <a:xfrm rot="20303915">
            <a:off x="2394171" y="3324806"/>
            <a:ext cx="6196818" cy="707886"/>
          </a:xfrm>
          <a:prstGeom prst="rect">
            <a:avLst/>
          </a:prstGeom>
          <a:noFill/>
        </p:spPr>
        <p:txBody>
          <a:bodyPr wrap="square">
            <a:spAutoFit/>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DZ" sz="20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يمثل هذا الجدول الفرق بين الايرادات والتكاليف نتيجة الدورة المالية، ويمكن عرضه بصفة مختصرة كما يلي:</a:t>
            </a:r>
            <a:endParaRPr kumimoji="0" lang="fr-FR" sz="20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018825910"/>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C04E318C-1886-7F25-CB55-EF75FBAEF0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pic>
        <p:nvPicPr>
          <p:cNvPr id="3" name="Picture 2">
            <a:extLst>
              <a:ext uri="{FF2B5EF4-FFF2-40B4-BE49-F238E27FC236}">
                <a16:creationId xmlns:a16="http://schemas.microsoft.com/office/drawing/2014/main" id="{48568886-08A6-42E6-BA88-F6D883CB45E3}"/>
              </a:ext>
            </a:extLst>
          </p:cNvPr>
          <p:cNvPicPr>
            <a:picLocks noChangeAspect="1"/>
          </p:cNvPicPr>
          <p:nvPr/>
        </p:nvPicPr>
        <p:blipFill>
          <a:blip r:embed="rId3"/>
          <a:stretch>
            <a:fillRect/>
          </a:stretch>
        </p:blipFill>
        <p:spPr>
          <a:xfrm>
            <a:off x="5846164" y="1543987"/>
            <a:ext cx="6075497" cy="4170361"/>
          </a:xfrm>
          <a:prstGeom prst="rect">
            <a:avLst/>
          </a:prstGeom>
        </p:spPr>
      </p:pic>
    </p:spTree>
    <p:extLst>
      <p:ext uri="{BB962C8B-B14F-4D97-AF65-F5344CB8AC3E}">
        <p14:creationId xmlns:p14="http://schemas.microsoft.com/office/powerpoint/2010/main" val="140920125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Picture 2" descr="Cuaderno blanco con una punta de madera ... | Free Photo #Freepik  #freephoto #fondo #flor #oro #pap… | Instagram frame template, Photo frame  design, Instagram frame">
            <a:extLst>
              <a:ext uri="{FF2B5EF4-FFF2-40B4-BE49-F238E27FC236}">
                <a16:creationId xmlns:a16="http://schemas.microsoft.com/office/drawing/2014/main" id="{D9E159F4-AE74-26B1-F5CE-611E0DF3100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7">
            <a:extLst>
              <a:ext uri="{FF2B5EF4-FFF2-40B4-BE49-F238E27FC236}">
                <a16:creationId xmlns:a16="http://schemas.microsoft.com/office/drawing/2014/main" id="{5E980967-D60A-4F15-9802-DE799A8387DE}"/>
              </a:ext>
            </a:extLst>
          </p:cNvPr>
          <p:cNvSpPr txBox="1"/>
          <p:nvPr/>
        </p:nvSpPr>
        <p:spPr>
          <a:xfrm>
            <a:off x="4758473" y="2256214"/>
            <a:ext cx="3207068" cy="707886"/>
          </a:xfrm>
          <a:prstGeom prst="rect">
            <a:avLst/>
          </a:prstGeom>
          <a:noFill/>
        </p:spPr>
        <p:txBody>
          <a:bodyPr wrap="square">
            <a:spAutoFit/>
          </a:bodyPr>
          <a:lstStyle/>
          <a:p>
            <a:pPr marL="0" marR="0" lvl="1" indent="0" algn="ctr" defTabSz="914400" rtl="1" eaLnBrk="1" fontAlgn="auto" latinLnBrk="0" hangingPunct="1">
              <a:lnSpc>
                <a:spcPct val="100000"/>
              </a:lnSpc>
              <a:spcBef>
                <a:spcPts val="0"/>
              </a:spcBef>
              <a:spcAft>
                <a:spcPts val="0"/>
              </a:spcAft>
              <a:buClrTx/>
              <a:buSzTx/>
              <a:buFontTx/>
              <a:buNone/>
              <a:tabLst/>
              <a:defRPr/>
            </a:pPr>
            <a:r>
              <a:rPr lang="ar-DZ" sz="4000" b="1" dirty="0">
                <a:solidFill>
                  <a:prstClr val="black"/>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3- وثيقة خارج الميزانية</a:t>
            </a:r>
            <a:endParaRPr kumimoji="0" lang="fr-FR" sz="4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ldhabi" panose="01000000000000000000" pitchFamily="2" charset="-78"/>
              <a:ea typeface="+mn-ea"/>
              <a:cs typeface="Aldhabi" panose="01000000000000000000" pitchFamily="2" charset="-78"/>
            </a:endParaRPr>
          </a:p>
        </p:txBody>
      </p:sp>
      <p:sp>
        <p:nvSpPr>
          <p:cNvPr id="8" name="ZoneTexte 2">
            <a:extLst>
              <a:ext uri="{FF2B5EF4-FFF2-40B4-BE49-F238E27FC236}">
                <a16:creationId xmlns:a16="http://schemas.microsoft.com/office/drawing/2014/main" id="{C4C1BB75-1FAE-4113-B694-96AE896CE80C}"/>
              </a:ext>
            </a:extLst>
          </p:cNvPr>
          <p:cNvSpPr txBox="1"/>
          <p:nvPr/>
        </p:nvSpPr>
        <p:spPr>
          <a:xfrm>
            <a:off x="3762530" y="3147328"/>
            <a:ext cx="5381470" cy="1938992"/>
          </a:xfrm>
          <a:prstGeom prst="rect">
            <a:avLst/>
          </a:prstGeom>
          <a:noFill/>
        </p:spPr>
        <p:txBody>
          <a:bodyPr wrap="square">
            <a:spAutoFit/>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DZ" sz="20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هو العنصر الأكثر خصوصية في المحاسبة البنكية، ونظرا لأهمية الالتزامات أو التعهدات في البنوك نجد أنها تعرض في قائمة خارج الميزانية وذلك خلافا لممؤسسات الاقتصادية الأخرى.</a:t>
            </a:r>
          </a:p>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DZ" sz="20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rPr>
              <a:t>وتصنف الالتزامات أولا حسب نوعها ممنوحة أو مستلمة ثم حسب طبيعتها التزام بالتمويل والتزام بالضمان وتأخذ هذه الوثيقة الشكل التالي</a:t>
            </a:r>
            <a:endParaRPr kumimoji="0" lang="fr-FR" sz="2000" b="0" i="0" u="none" strike="noStrike" kern="1200" cap="none" spc="0" normalizeH="0" baseline="0" noProof="0" dirty="0">
              <a:ln>
                <a:noFill/>
              </a:ln>
              <a:solidFill>
                <a:prstClr val="black"/>
              </a:solidFill>
              <a:effectLst/>
              <a:uLnTx/>
              <a:uFillTx/>
              <a:latin typeface="Amiri" panose="00000500000000000000" pitchFamily="2" charset="-78"/>
              <a:ea typeface="Amiri" panose="00000500000000000000" pitchFamily="2" charset="-78"/>
              <a:cs typeface="Amiri" panose="00000500000000000000" pitchFamily="2" charset="-78"/>
            </a:endParaRPr>
          </a:p>
        </p:txBody>
      </p:sp>
    </p:spTree>
  </p:cSld>
  <p:clrMapOvr>
    <a:masterClrMapping/>
  </p:clrMapOvr>
  <p:transition>
    <p:cut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Espace réservé du contenu 4">
            <a:extLst>
              <a:ext uri="{FF2B5EF4-FFF2-40B4-BE49-F238E27FC236}">
                <a16:creationId xmlns:a16="http://schemas.microsoft.com/office/drawing/2014/main" id="{336E2CCB-2D0C-7AA5-D1C2-9EE1A79A79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3F17AEC9-CF43-4724-B6AA-E76A8325A904}"/>
              </a:ext>
            </a:extLst>
          </p:cNvPr>
          <p:cNvPicPr>
            <a:picLocks noChangeAspect="1"/>
          </p:cNvPicPr>
          <p:nvPr/>
        </p:nvPicPr>
        <p:blipFill>
          <a:blip r:embed="rId3"/>
          <a:stretch>
            <a:fillRect/>
          </a:stretch>
        </p:blipFill>
        <p:spPr>
          <a:xfrm>
            <a:off x="6095999" y="365125"/>
            <a:ext cx="5956091" cy="6335478"/>
          </a:xfrm>
          <a:prstGeom prst="rect">
            <a:avLst/>
          </a:prstGeom>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TotalTime>
  <Words>320</Words>
  <Application>Microsoft Office PowerPoint</Application>
  <PresentationFormat>Widescreen</PresentationFormat>
  <Paragraphs>34</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Aldhabi</vt:lpstr>
      <vt:lpstr>Amiri</vt:lpstr>
      <vt:lpstr>Arial</vt:lpstr>
      <vt:lpstr>Calibri</vt:lpstr>
      <vt:lpstr>Calibri Light</vt:lpstr>
      <vt:lpstr>Traditional Arabic</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BELAOURA</dc:creator>
  <cp:lastModifiedBy>bmsoft</cp:lastModifiedBy>
  <cp:revision>29</cp:revision>
  <dcterms:created xsi:type="dcterms:W3CDTF">2022-09-23T17:30:15Z</dcterms:created>
  <dcterms:modified xsi:type="dcterms:W3CDTF">2024-01-16T11:54:58Z</dcterms:modified>
</cp:coreProperties>
</file>