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48" r:id="rId1"/>
  </p:sldMasterIdLst>
  <p:sldIdLst>
    <p:sldId id="266" r:id="rId2"/>
    <p:sldId id="256" r:id="rId3"/>
    <p:sldId id="264" r:id="rId4"/>
    <p:sldId id="271" r:id="rId5"/>
    <p:sldId id="269" r:id="rId6"/>
    <p:sldId id="297" r:id="rId7"/>
    <p:sldId id="276" r:id="rId8"/>
    <p:sldId id="285" r:id="rId9"/>
    <p:sldId id="282" r:id="rId10"/>
    <p:sldId id="284" r:id="rId11"/>
    <p:sldId id="263" r:id="rId1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90" y="1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885C1B-DD11-E87E-B730-94089FC5D234}"/>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08E23D7F-6C71-0897-BFD4-C21B3CF813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8095E176-AE07-A667-B95C-A69F928E8932}"/>
              </a:ext>
            </a:extLst>
          </p:cNvPr>
          <p:cNvSpPr>
            <a:spLocks noGrp="1"/>
          </p:cNvSpPr>
          <p:nvPr>
            <p:ph type="dt" sz="half" idx="10"/>
          </p:nvPr>
        </p:nvSpPr>
        <p:spPr/>
        <p:txBody>
          <a:bodyPr/>
          <a:lstStyle/>
          <a:p>
            <a:fld id="{4E439F4E-C351-4C49-8A27-751BBE671C69}" type="datetimeFigureOut">
              <a:rPr lang="fr-FR" smtClean="0"/>
              <a:pPr/>
              <a:t>16/01/2024</a:t>
            </a:fld>
            <a:endParaRPr lang="fr-FR"/>
          </a:p>
        </p:txBody>
      </p:sp>
      <p:sp>
        <p:nvSpPr>
          <p:cNvPr id="5" name="Espace réservé du pied de page 4">
            <a:extLst>
              <a:ext uri="{FF2B5EF4-FFF2-40B4-BE49-F238E27FC236}">
                <a16:creationId xmlns:a16="http://schemas.microsoft.com/office/drawing/2014/main" id="{E8E0D042-3D98-024A-09A1-FE32F6BE5B1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E0B002B-22F6-9A99-4783-8B11B4CB093C}"/>
              </a:ext>
            </a:extLst>
          </p:cNvPr>
          <p:cNvSpPr>
            <a:spLocks noGrp="1"/>
          </p:cNvSpPr>
          <p:nvPr>
            <p:ph type="sldNum" sz="quarter" idx="12"/>
          </p:nvPr>
        </p:nvSpPr>
        <p:spPr/>
        <p:txBody>
          <a:bodyPr/>
          <a:lstStyle/>
          <a:p>
            <a:fld id="{4016BDAE-EDA5-48DF-8E52-2C0C1791B750}" type="slidenum">
              <a:rPr lang="fr-FR" smtClean="0"/>
              <a:pPr/>
              <a:t>‹#›</a:t>
            </a:fld>
            <a:endParaRPr lang="fr-FR"/>
          </a:p>
        </p:txBody>
      </p:sp>
    </p:spTree>
    <p:extLst>
      <p:ext uri="{BB962C8B-B14F-4D97-AF65-F5344CB8AC3E}">
        <p14:creationId xmlns:p14="http://schemas.microsoft.com/office/powerpoint/2010/main" val="15285156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26AE08-D210-95EE-B8BD-26D8B06BA365}"/>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F73FC445-6F09-63BF-8EF4-589477FB2BAC}"/>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045E4C9-ABFE-6628-D987-66C38628DCEF}"/>
              </a:ext>
            </a:extLst>
          </p:cNvPr>
          <p:cNvSpPr>
            <a:spLocks noGrp="1"/>
          </p:cNvSpPr>
          <p:nvPr>
            <p:ph type="dt" sz="half" idx="10"/>
          </p:nvPr>
        </p:nvSpPr>
        <p:spPr/>
        <p:txBody>
          <a:bodyPr/>
          <a:lstStyle/>
          <a:p>
            <a:fld id="{4E439F4E-C351-4C49-8A27-751BBE671C69}" type="datetimeFigureOut">
              <a:rPr lang="fr-FR" smtClean="0"/>
              <a:pPr/>
              <a:t>16/01/2024</a:t>
            </a:fld>
            <a:endParaRPr lang="fr-FR"/>
          </a:p>
        </p:txBody>
      </p:sp>
      <p:sp>
        <p:nvSpPr>
          <p:cNvPr id="5" name="Espace réservé du pied de page 4">
            <a:extLst>
              <a:ext uri="{FF2B5EF4-FFF2-40B4-BE49-F238E27FC236}">
                <a16:creationId xmlns:a16="http://schemas.microsoft.com/office/drawing/2014/main" id="{294CD474-8D35-2E93-335D-7D890660A25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87B9157-1015-BCF0-F1E2-EC8E82E47A5C}"/>
              </a:ext>
            </a:extLst>
          </p:cNvPr>
          <p:cNvSpPr>
            <a:spLocks noGrp="1"/>
          </p:cNvSpPr>
          <p:nvPr>
            <p:ph type="sldNum" sz="quarter" idx="12"/>
          </p:nvPr>
        </p:nvSpPr>
        <p:spPr/>
        <p:txBody>
          <a:bodyPr/>
          <a:lstStyle/>
          <a:p>
            <a:fld id="{4016BDAE-EDA5-48DF-8E52-2C0C1791B750}" type="slidenum">
              <a:rPr lang="fr-FR" smtClean="0"/>
              <a:pPr/>
              <a:t>‹#›</a:t>
            </a:fld>
            <a:endParaRPr lang="fr-FR"/>
          </a:p>
        </p:txBody>
      </p:sp>
    </p:spTree>
    <p:extLst>
      <p:ext uri="{BB962C8B-B14F-4D97-AF65-F5344CB8AC3E}">
        <p14:creationId xmlns:p14="http://schemas.microsoft.com/office/powerpoint/2010/main" val="1043024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E3ADCD16-7C7E-3213-D83A-00E3F09C87EB}"/>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13BC5A0-C28E-3617-A81C-8EBBD3F8AFA2}"/>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E1D60DB-EEA1-C04D-2170-B0246EF7E42A}"/>
              </a:ext>
            </a:extLst>
          </p:cNvPr>
          <p:cNvSpPr>
            <a:spLocks noGrp="1"/>
          </p:cNvSpPr>
          <p:nvPr>
            <p:ph type="dt" sz="half" idx="10"/>
          </p:nvPr>
        </p:nvSpPr>
        <p:spPr/>
        <p:txBody>
          <a:bodyPr/>
          <a:lstStyle/>
          <a:p>
            <a:fld id="{4E439F4E-C351-4C49-8A27-751BBE671C69}" type="datetimeFigureOut">
              <a:rPr lang="fr-FR" smtClean="0"/>
              <a:pPr/>
              <a:t>16/01/2024</a:t>
            </a:fld>
            <a:endParaRPr lang="fr-FR"/>
          </a:p>
        </p:txBody>
      </p:sp>
      <p:sp>
        <p:nvSpPr>
          <p:cNvPr id="5" name="Espace réservé du pied de page 4">
            <a:extLst>
              <a:ext uri="{FF2B5EF4-FFF2-40B4-BE49-F238E27FC236}">
                <a16:creationId xmlns:a16="http://schemas.microsoft.com/office/drawing/2014/main" id="{2299B027-6ACC-452F-DD41-633A7E7E3E3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2855D78-6126-9F1B-F623-ABE3C4014E64}"/>
              </a:ext>
            </a:extLst>
          </p:cNvPr>
          <p:cNvSpPr>
            <a:spLocks noGrp="1"/>
          </p:cNvSpPr>
          <p:nvPr>
            <p:ph type="sldNum" sz="quarter" idx="12"/>
          </p:nvPr>
        </p:nvSpPr>
        <p:spPr/>
        <p:txBody>
          <a:bodyPr/>
          <a:lstStyle/>
          <a:p>
            <a:fld id="{4016BDAE-EDA5-48DF-8E52-2C0C1791B750}" type="slidenum">
              <a:rPr lang="fr-FR" smtClean="0"/>
              <a:pPr/>
              <a:t>‹#›</a:t>
            </a:fld>
            <a:endParaRPr lang="fr-FR"/>
          </a:p>
        </p:txBody>
      </p:sp>
    </p:spTree>
    <p:extLst>
      <p:ext uri="{BB962C8B-B14F-4D97-AF65-F5344CB8AC3E}">
        <p14:creationId xmlns:p14="http://schemas.microsoft.com/office/powerpoint/2010/main" val="9682488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90C777-A569-9743-E72C-E06BA286330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9404A009-7FED-DA5A-3B36-DC5218A75826}"/>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C21E9CB-87AA-3EB5-B4E3-625196BB2643}"/>
              </a:ext>
            </a:extLst>
          </p:cNvPr>
          <p:cNvSpPr>
            <a:spLocks noGrp="1"/>
          </p:cNvSpPr>
          <p:nvPr>
            <p:ph type="dt" sz="half" idx="10"/>
          </p:nvPr>
        </p:nvSpPr>
        <p:spPr/>
        <p:txBody>
          <a:bodyPr/>
          <a:lstStyle/>
          <a:p>
            <a:fld id="{4E439F4E-C351-4C49-8A27-751BBE671C69}" type="datetimeFigureOut">
              <a:rPr lang="fr-FR" smtClean="0"/>
              <a:pPr/>
              <a:t>16/01/2024</a:t>
            </a:fld>
            <a:endParaRPr lang="fr-FR"/>
          </a:p>
        </p:txBody>
      </p:sp>
      <p:sp>
        <p:nvSpPr>
          <p:cNvPr id="5" name="Espace réservé du pied de page 4">
            <a:extLst>
              <a:ext uri="{FF2B5EF4-FFF2-40B4-BE49-F238E27FC236}">
                <a16:creationId xmlns:a16="http://schemas.microsoft.com/office/drawing/2014/main" id="{F6E1E71C-0350-6938-3C64-13BDF3597FB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C42DBB8-EB0A-6AA5-401A-D35EADC901A8}"/>
              </a:ext>
            </a:extLst>
          </p:cNvPr>
          <p:cNvSpPr>
            <a:spLocks noGrp="1"/>
          </p:cNvSpPr>
          <p:nvPr>
            <p:ph type="sldNum" sz="quarter" idx="12"/>
          </p:nvPr>
        </p:nvSpPr>
        <p:spPr/>
        <p:txBody>
          <a:bodyPr/>
          <a:lstStyle/>
          <a:p>
            <a:fld id="{4016BDAE-EDA5-48DF-8E52-2C0C1791B750}" type="slidenum">
              <a:rPr lang="fr-FR" smtClean="0"/>
              <a:pPr/>
              <a:t>‹#›</a:t>
            </a:fld>
            <a:endParaRPr lang="fr-FR"/>
          </a:p>
        </p:txBody>
      </p:sp>
    </p:spTree>
    <p:extLst>
      <p:ext uri="{BB962C8B-B14F-4D97-AF65-F5344CB8AC3E}">
        <p14:creationId xmlns:p14="http://schemas.microsoft.com/office/powerpoint/2010/main" val="28541174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FC426A-5D02-78BC-DA1F-41B7766DF5DB}"/>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D39D6C23-4FD6-E4E7-9348-EE397904727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0F2CEC09-E386-15B3-3730-2739FF9F5DF7}"/>
              </a:ext>
            </a:extLst>
          </p:cNvPr>
          <p:cNvSpPr>
            <a:spLocks noGrp="1"/>
          </p:cNvSpPr>
          <p:nvPr>
            <p:ph type="dt" sz="half" idx="10"/>
          </p:nvPr>
        </p:nvSpPr>
        <p:spPr/>
        <p:txBody>
          <a:bodyPr/>
          <a:lstStyle/>
          <a:p>
            <a:fld id="{4E439F4E-C351-4C49-8A27-751BBE671C69}" type="datetimeFigureOut">
              <a:rPr lang="fr-FR" smtClean="0"/>
              <a:pPr/>
              <a:t>16/01/2024</a:t>
            </a:fld>
            <a:endParaRPr lang="fr-FR"/>
          </a:p>
        </p:txBody>
      </p:sp>
      <p:sp>
        <p:nvSpPr>
          <p:cNvPr id="5" name="Espace réservé du pied de page 4">
            <a:extLst>
              <a:ext uri="{FF2B5EF4-FFF2-40B4-BE49-F238E27FC236}">
                <a16:creationId xmlns:a16="http://schemas.microsoft.com/office/drawing/2014/main" id="{AEAC4AEE-E5BB-0B51-DE7C-24D3DB459C3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1242443-B00C-0A40-6F4D-6D4923B910CF}"/>
              </a:ext>
            </a:extLst>
          </p:cNvPr>
          <p:cNvSpPr>
            <a:spLocks noGrp="1"/>
          </p:cNvSpPr>
          <p:nvPr>
            <p:ph type="sldNum" sz="quarter" idx="12"/>
          </p:nvPr>
        </p:nvSpPr>
        <p:spPr/>
        <p:txBody>
          <a:bodyPr/>
          <a:lstStyle/>
          <a:p>
            <a:fld id="{4016BDAE-EDA5-48DF-8E52-2C0C1791B750}" type="slidenum">
              <a:rPr lang="fr-FR" smtClean="0"/>
              <a:pPr/>
              <a:t>‹#›</a:t>
            </a:fld>
            <a:endParaRPr lang="fr-FR"/>
          </a:p>
        </p:txBody>
      </p:sp>
    </p:spTree>
    <p:extLst>
      <p:ext uri="{BB962C8B-B14F-4D97-AF65-F5344CB8AC3E}">
        <p14:creationId xmlns:p14="http://schemas.microsoft.com/office/powerpoint/2010/main" val="3992927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E24AB0-8DA5-075F-2D9D-05293706BB8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3971D2A-23F1-276C-815A-8CC157F8298B}"/>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3AE2FC23-804B-6453-037F-088402D817B2}"/>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522FF45-0757-4729-677E-EBEC729EBA48}"/>
              </a:ext>
            </a:extLst>
          </p:cNvPr>
          <p:cNvSpPr>
            <a:spLocks noGrp="1"/>
          </p:cNvSpPr>
          <p:nvPr>
            <p:ph type="dt" sz="half" idx="10"/>
          </p:nvPr>
        </p:nvSpPr>
        <p:spPr/>
        <p:txBody>
          <a:bodyPr/>
          <a:lstStyle/>
          <a:p>
            <a:fld id="{4E439F4E-C351-4C49-8A27-751BBE671C69}" type="datetimeFigureOut">
              <a:rPr lang="fr-FR" smtClean="0"/>
              <a:pPr/>
              <a:t>16/01/2024</a:t>
            </a:fld>
            <a:endParaRPr lang="fr-FR"/>
          </a:p>
        </p:txBody>
      </p:sp>
      <p:sp>
        <p:nvSpPr>
          <p:cNvPr id="6" name="Espace réservé du pied de page 5">
            <a:extLst>
              <a:ext uri="{FF2B5EF4-FFF2-40B4-BE49-F238E27FC236}">
                <a16:creationId xmlns:a16="http://schemas.microsoft.com/office/drawing/2014/main" id="{53546F71-3715-8C65-1A7E-166E6144310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3B546E1-956B-00B6-8CDE-C149B960E978}"/>
              </a:ext>
            </a:extLst>
          </p:cNvPr>
          <p:cNvSpPr>
            <a:spLocks noGrp="1"/>
          </p:cNvSpPr>
          <p:nvPr>
            <p:ph type="sldNum" sz="quarter" idx="12"/>
          </p:nvPr>
        </p:nvSpPr>
        <p:spPr/>
        <p:txBody>
          <a:bodyPr/>
          <a:lstStyle/>
          <a:p>
            <a:fld id="{4016BDAE-EDA5-48DF-8E52-2C0C1791B750}" type="slidenum">
              <a:rPr lang="fr-FR" smtClean="0"/>
              <a:pPr/>
              <a:t>‹#›</a:t>
            </a:fld>
            <a:endParaRPr lang="fr-FR"/>
          </a:p>
        </p:txBody>
      </p:sp>
    </p:spTree>
    <p:extLst>
      <p:ext uri="{BB962C8B-B14F-4D97-AF65-F5344CB8AC3E}">
        <p14:creationId xmlns:p14="http://schemas.microsoft.com/office/powerpoint/2010/main" val="353704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699B8C-B0C1-D856-C9BC-2712BCAFD997}"/>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84B73119-4F26-0116-0067-28FB1BF12CB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70A44D0E-90A3-2A0D-771A-B39C3E9D10D4}"/>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5C3C1F12-E231-0B45-84BE-42F57BCD22A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8C4D394A-EAD9-B223-C9FD-DFC370A14E4D}"/>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58618DB6-B583-7457-3D7C-27859FF5AF74}"/>
              </a:ext>
            </a:extLst>
          </p:cNvPr>
          <p:cNvSpPr>
            <a:spLocks noGrp="1"/>
          </p:cNvSpPr>
          <p:nvPr>
            <p:ph type="dt" sz="half" idx="10"/>
          </p:nvPr>
        </p:nvSpPr>
        <p:spPr/>
        <p:txBody>
          <a:bodyPr/>
          <a:lstStyle/>
          <a:p>
            <a:fld id="{4E439F4E-C351-4C49-8A27-751BBE671C69}" type="datetimeFigureOut">
              <a:rPr lang="fr-FR" smtClean="0"/>
              <a:pPr/>
              <a:t>16/01/2024</a:t>
            </a:fld>
            <a:endParaRPr lang="fr-FR"/>
          </a:p>
        </p:txBody>
      </p:sp>
      <p:sp>
        <p:nvSpPr>
          <p:cNvPr id="8" name="Espace réservé du pied de page 7">
            <a:extLst>
              <a:ext uri="{FF2B5EF4-FFF2-40B4-BE49-F238E27FC236}">
                <a16:creationId xmlns:a16="http://schemas.microsoft.com/office/drawing/2014/main" id="{FE0A203E-B883-791C-75C1-D0506F692316}"/>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B5DE15EE-1DC8-9653-8DF0-2B71496D0C8C}"/>
              </a:ext>
            </a:extLst>
          </p:cNvPr>
          <p:cNvSpPr>
            <a:spLocks noGrp="1"/>
          </p:cNvSpPr>
          <p:nvPr>
            <p:ph type="sldNum" sz="quarter" idx="12"/>
          </p:nvPr>
        </p:nvSpPr>
        <p:spPr/>
        <p:txBody>
          <a:bodyPr/>
          <a:lstStyle/>
          <a:p>
            <a:fld id="{4016BDAE-EDA5-48DF-8E52-2C0C1791B750}" type="slidenum">
              <a:rPr lang="fr-FR" smtClean="0"/>
              <a:pPr/>
              <a:t>‹#›</a:t>
            </a:fld>
            <a:endParaRPr lang="fr-FR"/>
          </a:p>
        </p:txBody>
      </p:sp>
    </p:spTree>
    <p:extLst>
      <p:ext uri="{BB962C8B-B14F-4D97-AF65-F5344CB8AC3E}">
        <p14:creationId xmlns:p14="http://schemas.microsoft.com/office/powerpoint/2010/main" val="22158343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FEA2E4-330E-109F-A190-AC6FAC704620}"/>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85965FCD-3C54-A941-BF81-A5881186947D}"/>
              </a:ext>
            </a:extLst>
          </p:cNvPr>
          <p:cNvSpPr>
            <a:spLocks noGrp="1"/>
          </p:cNvSpPr>
          <p:nvPr>
            <p:ph type="dt" sz="half" idx="10"/>
          </p:nvPr>
        </p:nvSpPr>
        <p:spPr/>
        <p:txBody>
          <a:bodyPr/>
          <a:lstStyle/>
          <a:p>
            <a:fld id="{4E439F4E-C351-4C49-8A27-751BBE671C69}" type="datetimeFigureOut">
              <a:rPr lang="fr-FR" smtClean="0"/>
              <a:pPr/>
              <a:t>16/01/2024</a:t>
            </a:fld>
            <a:endParaRPr lang="fr-FR"/>
          </a:p>
        </p:txBody>
      </p:sp>
      <p:sp>
        <p:nvSpPr>
          <p:cNvPr id="4" name="Espace réservé du pied de page 3">
            <a:extLst>
              <a:ext uri="{FF2B5EF4-FFF2-40B4-BE49-F238E27FC236}">
                <a16:creationId xmlns:a16="http://schemas.microsoft.com/office/drawing/2014/main" id="{C734A55F-39E1-5584-8F4B-EED8B0ADA01F}"/>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232BF0C3-7799-95E1-4760-8ED74E62402E}"/>
              </a:ext>
            </a:extLst>
          </p:cNvPr>
          <p:cNvSpPr>
            <a:spLocks noGrp="1"/>
          </p:cNvSpPr>
          <p:nvPr>
            <p:ph type="sldNum" sz="quarter" idx="12"/>
          </p:nvPr>
        </p:nvSpPr>
        <p:spPr/>
        <p:txBody>
          <a:bodyPr/>
          <a:lstStyle/>
          <a:p>
            <a:fld id="{4016BDAE-EDA5-48DF-8E52-2C0C1791B750}" type="slidenum">
              <a:rPr lang="fr-FR" smtClean="0"/>
              <a:pPr/>
              <a:t>‹#›</a:t>
            </a:fld>
            <a:endParaRPr lang="fr-FR"/>
          </a:p>
        </p:txBody>
      </p:sp>
    </p:spTree>
    <p:extLst>
      <p:ext uri="{BB962C8B-B14F-4D97-AF65-F5344CB8AC3E}">
        <p14:creationId xmlns:p14="http://schemas.microsoft.com/office/powerpoint/2010/main" val="30434532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6D5FA7B0-7ECF-7D9E-A045-DDEFF207914D}"/>
              </a:ext>
            </a:extLst>
          </p:cNvPr>
          <p:cNvSpPr>
            <a:spLocks noGrp="1"/>
          </p:cNvSpPr>
          <p:nvPr>
            <p:ph type="dt" sz="half" idx="10"/>
          </p:nvPr>
        </p:nvSpPr>
        <p:spPr/>
        <p:txBody>
          <a:bodyPr/>
          <a:lstStyle/>
          <a:p>
            <a:fld id="{4E439F4E-C351-4C49-8A27-751BBE671C69}" type="datetimeFigureOut">
              <a:rPr lang="fr-FR" smtClean="0"/>
              <a:pPr/>
              <a:t>16/01/2024</a:t>
            </a:fld>
            <a:endParaRPr lang="fr-FR"/>
          </a:p>
        </p:txBody>
      </p:sp>
      <p:sp>
        <p:nvSpPr>
          <p:cNvPr id="3" name="Espace réservé du pied de page 2">
            <a:extLst>
              <a:ext uri="{FF2B5EF4-FFF2-40B4-BE49-F238E27FC236}">
                <a16:creationId xmlns:a16="http://schemas.microsoft.com/office/drawing/2014/main" id="{735873BE-3F06-3694-824B-DEA69B6BE742}"/>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960A4456-5E4A-F4E4-5B49-F9BE8CD32088}"/>
              </a:ext>
            </a:extLst>
          </p:cNvPr>
          <p:cNvSpPr>
            <a:spLocks noGrp="1"/>
          </p:cNvSpPr>
          <p:nvPr>
            <p:ph type="sldNum" sz="quarter" idx="12"/>
          </p:nvPr>
        </p:nvSpPr>
        <p:spPr/>
        <p:txBody>
          <a:bodyPr/>
          <a:lstStyle/>
          <a:p>
            <a:fld id="{4016BDAE-EDA5-48DF-8E52-2C0C1791B750}" type="slidenum">
              <a:rPr lang="fr-FR" smtClean="0"/>
              <a:pPr/>
              <a:t>‹#›</a:t>
            </a:fld>
            <a:endParaRPr lang="fr-FR"/>
          </a:p>
        </p:txBody>
      </p:sp>
    </p:spTree>
    <p:extLst>
      <p:ext uri="{BB962C8B-B14F-4D97-AF65-F5344CB8AC3E}">
        <p14:creationId xmlns:p14="http://schemas.microsoft.com/office/powerpoint/2010/main" val="2661970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C52CD3D-C332-4616-241D-250559F56B5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B537EB2A-D005-9B1E-A0FB-4AB257E1AC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0AEBBF5B-4DA1-CED9-7E0D-8045B5EA14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F48134C-477B-8240-A107-3E044B774B8E}"/>
              </a:ext>
            </a:extLst>
          </p:cNvPr>
          <p:cNvSpPr>
            <a:spLocks noGrp="1"/>
          </p:cNvSpPr>
          <p:nvPr>
            <p:ph type="dt" sz="half" idx="10"/>
          </p:nvPr>
        </p:nvSpPr>
        <p:spPr/>
        <p:txBody>
          <a:bodyPr/>
          <a:lstStyle/>
          <a:p>
            <a:fld id="{4E439F4E-C351-4C49-8A27-751BBE671C69}" type="datetimeFigureOut">
              <a:rPr lang="fr-FR" smtClean="0"/>
              <a:pPr/>
              <a:t>16/01/2024</a:t>
            </a:fld>
            <a:endParaRPr lang="fr-FR"/>
          </a:p>
        </p:txBody>
      </p:sp>
      <p:sp>
        <p:nvSpPr>
          <p:cNvPr id="6" name="Espace réservé du pied de page 5">
            <a:extLst>
              <a:ext uri="{FF2B5EF4-FFF2-40B4-BE49-F238E27FC236}">
                <a16:creationId xmlns:a16="http://schemas.microsoft.com/office/drawing/2014/main" id="{A423DB27-9CA5-A737-A3E7-2E01D7179C8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B84861C-C43A-9D02-A971-4C5E6C95A61E}"/>
              </a:ext>
            </a:extLst>
          </p:cNvPr>
          <p:cNvSpPr>
            <a:spLocks noGrp="1"/>
          </p:cNvSpPr>
          <p:nvPr>
            <p:ph type="sldNum" sz="quarter" idx="12"/>
          </p:nvPr>
        </p:nvSpPr>
        <p:spPr/>
        <p:txBody>
          <a:bodyPr/>
          <a:lstStyle/>
          <a:p>
            <a:fld id="{4016BDAE-EDA5-48DF-8E52-2C0C1791B750}" type="slidenum">
              <a:rPr lang="fr-FR" smtClean="0"/>
              <a:pPr/>
              <a:t>‹#›</a:t>
            </a:fld>
            <a:endParaRPr lang="fr-FR"/>
          </a:p>
        </p:txBody>
      </p:sp>
    </p:spTree>
    <p:extLst>
      <p:ext uri="{BB962C8B-B14F-4D97-AF65-F5344CB8AC3E}">
        <p14:creationId xmlns:p14="http://schemas.microsoft.com/office/powerpoint/2010/main" val="260148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BE354C-CEC0-B462-DBB9-796E52AA220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951B0667-4A5B-343D-598B-C9FBEF6F52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BA699FC6-634A-484E-EB8C-C6D3591062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5D56FD9-1C11-3365-7A29-146500BF3388}"/>
              </a:ext>
            </a:extLst>
          </p:cNvPr>
          <p:cNvSpPr>
            <a:spLocks noGrp="1"/>
          </p:cNvSpPr>
          <p:nvPr>
            <p:ph type="dt" sz="half" idx="10"/>
          </p:nvPr>
        </p:nvSpPr>
        <p:spPr/>
        <p:txBody>
          <a:bodyPr/>
          <a:lstStyle/>
          <a:p>
            <a:fld id="{4E439F4E-C351-4C49-8A27-751BBE671C69}" type="datetimeFigureOut">
              <a:rPr lang="fr-FR" smtClean="0"/>
              <a:pPr/>
              <a:t>16/01/2024</a:t>
            </a:fld>
            <a:endParaRPr lang="fr-FR"/>
          </a:p>
        </p:txBody>
      </p:sp>
      <p:sp>
        <p:nvSpPr>
          <p:cNvPr id="6" name="Espace réservé du pied de page 5">
            <a:extLst>
              <a:ext uri="{FF2B5EF4-FFF2-40B4-BE49-F238E27FC236}">
                <a16:creationId xmlns:a16="http://schemas.microsoft.com/office/drawing/2014/main" id="{F4140C4B-E883-B2A5-0520-F31990AB5DA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F9657FF-54C3-03CF-B696-66A7013FF3A2}"/>
              </a:ext>
            </a:extLst>
          </p:cNvPr>
          <p:cNvSpPr>
            <a:spLocks noGrp="1"/>
          </p:cNvSpPr>
          <p:nvPr>
            <p:ph type="sldNum" sz="quarter" idx="12"/>
          </p:nvPr>
        </p:nvSpPr>
        <p:spPr/>
        <p:txBody>
          <a:bodyPr/>
          <a:lstStyle/>
          <a:p>
            <a:fld id="{4016BDAE-EDA5-48DF-8E52-2C0C1791B750}" type="slidenum">
              <a:rPr lang="fr-FR" smtClean="0"/>
              <a:pPr/>
              <a:t>‹#›</a:t>
            </a:fld>
            <a:endParaRPr lang="fr-FR"/>
          </a:p>
        </p:txBody>
      </p:sp>
    </p:spTree>
    <p:extLst>
      <p:ext uri="{BB962C8B-B14F-4D97-AF65-F5344CB8AC3E}">
        <p14:creationId xmlns:p14="http://schemas.microsoft.com/office/powerpoint/2010/main" val="28229207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343DAC76-E605-D45A-E1E9-FD134BD62F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7060693B-9F9B-1917-9584-A8FDFC08F88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1A39724-3EF7-B2AA-15B0-FFB8DE8B1C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439F4E-C351-4C49-8A27-751BBE671C69}" type="datetimeFigureOut">
              <a:rPr lang="fr-FR" smtClean="0"/>
              <a:pPr/>
              <a:t>16/01/2024</a:t>
            </a:fld>
            <a:endParaRPr lang="fr-FR"/>
          </a:p>
        </p:txBody>
      </p:sp>
      <p:sp>
        <p:nvSpPr>
          <p:cNvPr id="5" name="Espace réservé du pied de page 4">
            <a:extLst>
              <a:ext uri="{FF2B5EF4-FFF2-40B4-BE49-F238E27FC236}">
                <a16:creationId xmlns:a16="http://schemas.microsoft.com/office/drawing/2014/main" id="{F7D2FB2D-FB20-D188-C7DE-30B9C873CB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9998632C-F705-443C-633A-3ACE0125E75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16BDAE-EDA5-48DF-8E52-2C0C1791B750}" type="slidenum">
              <a:rPr lang="fr-FR" smtClean="0"/>
              <a:pPr/>
              <a:t>‹#›</a:t>
            </a:fld>
            <a:endParaRPr lang="fr-FR"/>
          </a:p>
        </p:txBody>
      </p:sp>
    </p:spTree>
    <p:extLst>
      <p:ext uri="{BB962C8B-B14F-4D97-AF65-F5344CB8AC3E}">
        <p14:creationId xmlns:p14="http://schemas.microsoft.com/office/powerpoint/2010/main" val="12475807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DF8B8CAB-CF42-3480-D93F-A224EF8409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039213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graphicFrame>
        <p:nvGraphicFramePr>
          <p:cNvPr id="5" name="Espace réservé du contenu 4"/>
          <p:cNvGraphicFramePr>
            <a:graphicFrameLocks noGrp="1"/>
          </p:cNvGraphicFramePr>
          <p:nvPr>
            <p:ph idx="1"/>
          </p:nvPr>
        </p:nvGraphicFramePr>
        <p:xfrm>
          <a:off x="4202349" y="1656811"/>
          <a:ext cx="2607013" cy="4354006"/>
        </p:xfrm>
        <a:graphic>
          <a:graphicData uri="http://schemas.openxmlformats.org/drawingml/2006/table">
            <a:tbl>
              <a:tblPr/>
              <a:tblGrid>
                <a:gridCol w="2048181">
                  <a:extLst>
                    <a:ext uri="{9D8B030D-6E8A-4147-A177-3AD203B41FA5}">
                      <a16:colId xmlns:a16="http://schemas.microsoft.com/office/drawing/2014/main" val="20000"/>
                    </a:ext>
                  </a:extLst>
                </a:gridCol>
                <a:gridCol w="558832">
                  <a:extLst>
                    <a:ext uri="{9D8B030D-6E8A-4147-A177-3AD203B41FA5}">
                      <a16:colId xmlns:a16="http://schemas.microsoft.com/office/drawing/2014/main" val="20001"/>
                    </a:ext>
                  </a:extLst>
                </a:gridCol>
              </a:tblGrid>
              <a:tr h="937480">
                <a:tc>
                  <a:txBody>
                    <a:bodyPr/>
                    <a:lstStyle/>
                    <a:p>
                      <a:pPr algn="ctr" rtl="1">
                        <a:lnSpc>
                          <a:spcPct val="115000"/>
                        </a:lnSpc>
                        <a:spcAft>
                          <a:spcPts val="0"/>
                        </a:spcAft>
                      </a:pPr>
                      <a:r>
                        <a:rPr lang="ar-SA" sz="800" b="1">
                          <a:solidFill>
                            <a:srgbClr val="BF8F00"/>
                          </a:solidFill>
                          <a:latin typeface="Calibri"/>
                          <a:ea typeface="Calibri"/>
                          <a:cs typeface="Traditional Arabic"/>
                        </a:rPr>
                        <a:t>تصميم الدرس من أجل تعليم هجين</a:t>
                      </a:r>
                      <a:endParaRPr lang="fr-FR" sz="600">
                        <a:latin typeface="Calibri"/>
                        <a:ea typeface="Calibri"/>
                        <a:cs typeface="Arial"/>
                      </a:endParaRPr>
                    </a:p>
                  </a:txBody>
                  <a:tcPr marL="37433" marR="374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800" b="1">
                          <a:solidFill>
                            <a:srgbClr val="C00000"/>
                          </a:solidFill>
                          <a:latin typeface="Calibri"/>
                          <a:ea typeface="Calibri"/>
                          <a:cs typeface="Traditional Arabic"/>
                        </a:rPr>
                        <a:t>عنوان الورشة:</a:t>
                      </a:r>
                      <a:endParaRPr lang="fr-FR" sz="600">
                        <a:latin typeface="Calibri"/>
                        <a:ea typeface="Calibri"/>
                        <a:cs typeface="Arial"/>
                      </a:endParaRPr>
                    </a:p>
                  </a:txBody>
                  <a:tcPr marL="37433" marR="374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473183">
                <a:tc>
                  <a:txBody>
                    <a:bodyPr/>
                    <a:lstStyle/>
                    <a:p>
                      <a:pPr algn="justLow" rtl="1">
                        <a:lnSpc>
                          <a:spcPct val="115000"/>
                        </a:lnSpc>
                        <a:spcAft>
                          <a:spcPts val="0"/>
                        </a:spcAft>
                      </a:pPr>
                      <a:r>
                        <a:rPr lang="fr-FR" sz="800" b="1">
                          <a:solidFill>
                            <a:srgbClr val="BF8F00"/>
                          </a:solidFill>
                          <a:latin typeface="Traditional Arabic"/>
                          <a:ea typeface="Calibri"/>
                          <a:cs typeface="Arial"/>
                        </a:rPr>
                        <a:t></a:t>
                      </a:r>
                      <a:r>
                        <a:rPr lang="fr-FR" sz="800" b="1">
                          <a:solidFill>
                            <a:srgbClr val="BF8F00"/>
                          </a:solidFill>
                          <a:latin typeface="Traditional Arabic"/>
                          <a:ea typeface="Times New Roman"/>
                          <a:cs typeface="Traditional Arabic"/>
                          <a:sym typeface="Wingdings"/>
                        </a:rPr>
                        <a:t></a:t>
                      </a:r>
                      <a:r>
                        <a:rPr lang="ar-SA" sz="800" b="1">
                          <a:solidFill>
                            <a:srgbClr val="BF8F00"/>
                          </a:solidFill>
                          <a:latin typeface="Calibri"/>
                          <a:ea typeface="Calibri"/>
                          <a:cs typeface="Traditional Arabic"/>
                        </a:rPr>
                        <a:t>البيداغوجيا وعلم النفس التربوي في التكوين-التعليم عند الطالب</a:t>
                      </a:r>
                      <a:r>
                        <a:rPr lang="fr-FR" sz="800" b="1">
                          <a:solidFill>
                            <a:srgbClr val="BF8F00"/>
                          </a:solidFill>
                          <a:latin typeface="Traditional Arabic"/>
                          <a:ea typeface="Calibri"/>
                          <a:cs typeface="Arial"/>
                        </a:rPr>
                        <a:t>.</a:t>
                      </a:r>
                      <a:endParaRPr lang="fr-FR" sz="600">
                        <a:latin typeface="Calibri"/>
                        <a:ea typeface="Calibri"/>
                        <a:cs typeface="Arial"/>
                      </a:endParaRPr>
                    </a:p>
                    <a:p>
                      <a:pPr algn="justLow" rtl="1">
                        <a:lnSpc>
                          <a:spcPct val="115000"/>
                        </a:lnSpc>
                        <a:spcAft>
                          <a:spcPts val="0"/>
                        </a:spcAft>
                      </a:pPr>
                      <a:r>
                        <a:rPr lang="fr-FR" sz="800" b="1">
                          <a:solidFill>
                            <a:srgbClr val="BF8F00"/>
                          </a:solidFill>
                          <a:latin typeface="Traditional Arabic"/>
                          <a:ea typeface="Calibri"/>
                          <a:cs typeface="Arial"/>
                        </a:rPr>
                        <a:t></a:t>
                      </a:r>
                      <a:r>
                        <a:rPr lang="fr-FR" sz="800" b="1">
                          <a:solidFill>
                            <a:srgbClr val="BF8F00"/>
                          </a:solidFill>
                          <a:latin typeface="Traditional Arabic"/>
                          <a:ea typeface="Times New Roman"/>
                          <a:cs typeface="Traditional Arabic"/>
                          <a:sym typeface="Wingdings"/>
                        </a:rPr>
                        <a:t></a:t>
                      </a:r>
                      <a:r>
                        <a:rPr lang="ar-SA" sz="800" b="1">
                          <a:solidFill>
                            <a:srgbClr val="BF8F00"/>
                          </a:solidFill>
                          <a:latin typeface="Calibri"/>
                          <a:ea typeface="Calibri"/>
                          <a:cs typeface="Traditional Arabic"/>
                        </a:rPr>
                        <a:t>تقييم و إنشاء شبكات خاصة بالمهارات</a:t>
                      </a:r>
                      <a:r>
                        <a:rPr lang="fr-FR" sz="800" b="1">
                          <a:solidFill>
                            <a:srgbClr val="BF8F00"/>
                          </a:solidFill>
                          <a:latin typeface="Traditional Arabic"/>
                          <a:ea typeface="Calibri"/>
                          <a:cs typeface="Arial"/>
                        </a:rPr>
                        <a:t>.</a:t>
                      </a:r>
                      <a:endParaRPr lang="fr-FR" sz="600">
                        <a:latin typeface="Calibri"/>
                        <a:ea typeface="Calibri"/>
                        <a:cs typeface="Arial"/>
                      </a:endParaRPr>
                    </a:p>
                    <a:p>
                      <a:pPr algn="justLow" rtl="1">
                        <a:lnSpc>
                          <a:spcPct val="115000"/>
                        </a:lnSpc>
                        <a:spcAft>
                          <a:spcPts val="0"/>
                        </a:spcAft>
                      </a:pPr>
                      <a:r>
                        <a:rPr lang="fr-FR" sz="800" b="1">
                          <a:solidFill>
                            <a:srgbClr val="BF8F00"/>
                          </a:solidFill>
                          <a:latin typeface="Traditional Arabic"/>
                          <a:ea typeface="Calibri"/>
                          <a:cs typeface="Arial"/>
                        </a:rPr>
                        <a:t></a:t>
                      </a:r>
                      <a:r>
                        <a:rPr lang="fr-FR" sz="800" b="1">
                          <a:solidFill>
                            <a:srgbClr val="BF8F00"/>
                          </a:solidFill>
                          <a:latin typeface="Traditional Arabic"/>
                          <a:ea typeface="Times New Roman"/>
                          <a:cs typeface="Traditional Arabic"/>
                          <a:sym typeface="Wingdings"/>
                        </a:rPr>
                        <a:t></a:t>
                      </a:r>
                      <a:r>
                        <a:rPr lang="ar-SA" sz="800" b="1">
                          <a:solidFill>
                            <a:srgbClr val="BF8F00"/>
                          </a:solidFill>
                          <a:latin typeface="Calibri"/>
                          <a:ea typeface="Calibri"/>
                          <a:cs typeface="Traditional Arabic"/>
                        </a:rPr>
                        <a:t> أساليب و طرق إعداد البرامج الخاصة بالتكوين.</a:t>
                      </a:r>
                      <a:r>
                        <a:rPr lang="fr-FR" sz="800" b="1">
                          <a:solidFill>
                            <a:srgbClr val="BF8F00"/>
                          </a:solidFill>
                          <a:latin typeface="Traditional Arabic"/>
                          <a:ea typeface="Calibri"/>
                          <a:cs typeface="Arial"/>
                        </a:rPr>
                        <a:t></a:t>
                      </a:r>
                      <a:endParaRPr lang="fr-FR" sz="600">
                        <a:latin typeface="Calibri"/>
                        <a:ea typeface="Calibri"/>
                        <a:cs typeface="Arial"/>
                      </a:endParaRPr>
                    </a:p>
                  </a:txBody>
                  <a:tcPr marL="37433" marR="374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fr-FR" sz="1000"/>
                    </a:p>
                  </a:txBody>
                  <a:tcPr marL="37433" marR="374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67851">
                <a:tc>
                  <a:txBody>
                    <a:bodyPr/>
                    <a:lstStyle/>
                    <a:p>
                      <a:pPr algn="r" rtl="1">
                        <a:lnSpc>
                          <a:spcPct val="115000"/>
                        </a:lnSpc>
                        <a:spcAft>
                          <a:spcPts val="0"/>
                        </a:spcAft>
                      </a:pPr>
                      <a:r>
                        <a:rPr lang="ar-SA" sz="800" b="1">
                          <a:solidFill>
                            <a:srgbClr val="C00000"/>
                          </a:solidFill>
                          <a:latin typeface="Calibri"/>
                          <a:ea typeface="Times New Roman"/>
                          <a:cs typeface="Traditional Arabic"/>
                        </a:rPr>
                        <a:t>المحاور المحددة في القرار</a:t>
                      </a:r>
                      <a:endParaRPr lang="fr-FR" sz="600">
                        <a:latin typeface="Calibri"/>
                        <a:ea typeface="Calibri"/>
                        <a:cs typeface="Arial"/>
                      </a:endParaRPr>
                    </a:p>
                  </a:txBody>
                  <a:tcPr marL="37433" marR="37433"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endParaRPr lang="fr-FR" sz="1000"/>
                    </a:p>
                  </a:txBody>
                  <a:tcPr marL="49910" marR="49910" marT="24955" marB="24955">
                    <a:lnL>
                      <a:noFill/>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02"/>
                  </a:ext>
                </a:extLst>
              </a:tr>
              <a:tr h="267851">
                <a:tc>
                  <a:txBody>
                    <a:bodyPr/>
                    <a:lstStyle/>
                    <a:p>
                      <a:pPr algn="ctr" rtl="1">
                        <a:lnSpc>
                          <a:spcPct val="115000"/>
                        </a:lnSpc>
                        <a:spcAft>
                          <a:spcPts val="0"/>
                        </a:spcAft>
                      </a:pPr>
                      <a:r>
                        <a:rPr lang="ar-SA" sz="800" b="1">
                          <a:solidFill>
                            <a:srgbClr val="BF8F00"/>
                          </a:solidFill>
                          <a:latin typeface="Calibri"/>
                          <a:ea typeface="Calibri"/>
                          <a:cs typeface="Traditional Arabic"/>
                        </a:rPr>
                        <a:t>الوحدة التعليمية الأساسية</a:t>
                      </a:r>
                      <a:endParaRPr lang="fr-FR" sz="600">
                        <a:latin typeface="Calibri"/>
                        <a:ea typeface="Calibri"/>
                        <a:cs typeface="Arial"/>
                      </a:endParaRPr>
                    </a:p>
                  </a:txBody>
                  <a:tcPr marL="37433" marR="374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endParaRPr lang="fr-FR" sz="1000"/>
                    </a:p>
                  </a:txBody>
                  <a:tcPr marL="37433" marR="374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99641">
                <a:tc>
                  <a:txBody>
                    <a:bodyPr/>
                    <a:lstStyle/>
                    <a:p>
                      <a:pPr algn="r" rtl="1">
                        <a:lnSpc>
                          <a:spcPct val="115000"/>
                        </a:lnSpc>
                        <a:spcAft>
                          <a:spcPts val="0"/>
                        </a:spcAft>
                      </a:pPr>
                      <a:r>
                        <a:rPr lang="ar-SA" sz="800" b="1">
                          <a:solidFill>
                            <a:srgbClr val="C00000"/>
                          </a:solidFill>
                          <a:latin typeface="Calibri"/>
                          <a:ea typeface="Times New Roman"/>
                          <a:cs typeface="Traditional Arabic"/>
                        </a:rPr>
                        <a:t>الوحدة</a:t>
                      </a:r>
                      <a:endParaRPr lang="fr-FR" sz="600">
                        <a:latin typeface="Calibri"/>
                        <a:ea typeface="Calibri"/>
                        <a:cs typeface="Arial"/>
                      </a:endParaRPr>
                    </a:p>
                  </a:txBody>
                  <a:tcPr marL="37433" marR="37433"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endParaRPr lang="fr-FR" sz="1000"/>
                    </a:p>
                  </a:txBody>
                  <a:tcPr marL="49910" marR="49910" marT="24955" marB="24955">
                    <a:lnL>
                      <a:noFill/>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04"/>
                  </a:ext>
                </a:extLst>
              </a:tr>
              <a:tr h="1205331">
                <a:tc>
                  <a:txBody>
                    <a:bodyPr/>
                    <a:lstStyle/>
                    <a:p>
                      <a:pPr algn="ctr" rtl="1">
                        <a:lnSpc>
                          <a:spcPct val="115000"/>
                        </a:lnSpc>
                        <a:spcAft>
                          <a:spcPts val="0"/>
                        </a:spcAft>
                      </a:pPr>
                      <a:r>
                        <a:rPr lang="ar-SA" sz="800" b="1">
                          <a:solidFill>
                            <a:srgbClr val="BF8F00"/>
                          </a:solidFill>
                          <a:latin typeface="Calibri"/>
                          <a:ea typeface="Calibri"/>
                          <a:cs typeface="Traditional Arabic"/>
                        </a:rPr>
                        <a:t>تصميم الدرس وفقا لهيكل بيداغوجي مناسب وتطبيق مبدأ المواءمة.</a:t>
                      </a:r>
                      <a:endParaRPr lang="fr-FR" sz="600">
                        <a:latin typeface="Calibri"/>
                        <a:ea typeface="Calibri"/>
                        <a:cs typeface="Arial"/>
                      </a:endParaRPr>
                    </a:p>
                  </a:txBody>
                  <a:tcPr marL="37433" marR="374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800" b="1" dirty="0">
                          <a:solidFill>
                            <a:srgbClr val="C00000"/>
                          </a:solidFill>
                          <a:latin typeface="Calibri"/>
                          <a:ea typeface="Times New Roman"/>
                          <a:cs typeface="Traditional Arabic"/>
                        </a:rPr>
                        <a:t>المهارات المستهدفة</a:t>
                      </a:r>
                      <a:endParaRPr lang="fr-FR" sz="600" dirty="0">
                        <a:latin typeface="Calibri"/>
                        <a:ea typeface="Calibri"/>
                        <a:cs typeface="Arial"/>
                      </a:endParaRPr>
                    </a:p>
                  </a:txBody>
                  <a:tcPr marL="37433" marR="3743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pic>
        <p:nvPicPr>
          <p:cNvPr id="4" name="Picture 2" descr="خلفيات و صور بوربوينت لتصميم و الكتابة عليها Wallpaper PowerPoint 2020 |  Wallpaper powerpoint, Powerpoint, Wallpaper">
            <a:extLst>
              <a:ext uri="{FF2B5EF4-FFF2-40B4-BE49-F238E27FC236}">
                <a16:creationId xmlns:a16="http://schemas.microsoft.com/office/drawing/2014/main" id="{D0B55B64-5F5A-CA92-32C6-A9A730F6D1E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7">
            <a:extLst>
              <a:ext uri="{FF2B5EF4-FFF2-40B4-BE49-F238E27FC236}">
                <a16:creationId xmlns:a16="http://schemas.microsoft.com/office/drawing/2014/main" id="{8C7F1E5D-3285-4E6B-A311-211047ACABDD}"/>
              </a:ext>
            </a:extLst>
          </p:cNvPr>
          <p:cNvSpPr txBox="1"/>
          <p:nvPr/>
        </p:nvSpPr>
        <p:spPr>
          <a:xfrm rot="21088816">
            <a:off x="4237090" y="740517"/>
            <a:ext cx="3207068" cy="1015663"/>
          </a:xfrm>
          <a:prstGeom prst="rect">
            <a:avLst/>
          </a:prstGeom>
          <a:noFill/>
        </p:spPr>
        <p:txBody>
          <a:bodyPr wrap="square">
            <a:spAutoFit/>
          </a:bodyPr>
          <a:lstStyle/>
          <a:p>
            <a:pPr marL="0" marR="0" lvl="1" indent="0" algn="ctr" defTabSz="914400" rtl="1" eaLnBrk="1" fontAlgn="auto" latinLnBrk="0" hangingPunct="1">
              <a:lnSpc>
                <a:spcPct val="100000"/>
              </a:lnSpc>
              <a:spcBef>
                <a:spcPts val="0"/>
              </a:spcBef>
              <a:spcAft>
                <a:spcPts val="0"/>
              </a:spcAft>
              <a:buClrTx/>
              <a:buSzTx/>
              <a:buFontTx/>
              <a:buNone/>
              <a:tabLst/>
              <a:defRPr/>
            </a:pPr>
            <a:r>
              <a:rPr kumimoji="0" lang="ar-DZ"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ldhabi" panose="01000000000000000000" pitchFamily="2" charset="-78"/>
                <a:ea typeface="+mn-ea"/>
                <a:cs typeface="Aldhabi" panose="01000000000000000000" pitchFamily="2" charset="-78"/>
              </a:rPr>
              <a:t>4- الملاحق</a:t>
            </a:r>
            <a:endParaRPr kumimoji="0" lang="fr-FR" sz="60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ldhabi" panose="01000000000000000000" pitchFamily="2" charset="-78"/>
              <a:ea typeface="+mn-ea"/>
              <a:cs typeface="Aldhabi" panose="01000000000000000000" pitchFamily="2" charset="-78"/>
            </a:endParaRPr>
          </a:p>
        </p:txBody>
      </p:sp>
      <p:sp>
        <p:nvSpPr>
          <p:cNvPr id="12" name="ZoneTexte 2">
            <a:extLst>
              <a:ext uri="{FF2B5EF4-FFF2-40B4-BE49-F238E27FC236}">
                <a16:creationId xmlns:a16="http://schemas.microsoft.com/office/drawing/2014/main" id="{7E7F188B-F65E-4CC0-BAD6-D3146A5006E7}"/>
              </a:ext>
            </a:extLst>
          </p:cNvPr>
          <p:cNvSpPr txBox="1"/>
          <p:nvPr/>
        </p:nvSpPr>
        <p:spPr>
          <a:xfrm rot="21037281">
            <a:off x="2596217" y="1710884"/>
            <a:ext cx="7936648" cy="3970318"/>
          </a:xfrm>
          <a:prstGeom prst="rect">
            <a:avLst/>
          </a:prstGeom>
          <a:noFill/>
        </p:spPr>
        <p:txBody>
          <a:bodyPr wrap="square">
            <a:spAutoFit/>
          </a:body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ar-DZ" sz="2800" b="0" i="0" u="none" strike="noStrike" kern="1200" cap="none" spc="0" normalizeH="0" baseline="0" noProof="0" dirty="0">
                <a:ln>
                  <a:noFill/>
                </a:ln>
                <a:solidFill>
                  <a:prstClr val="black"/>
                </a:solidFill>
                <a:effectLst/>
                <a:uLnTx/>
                <a:uFillTx/>
                <a:latin typeface="Amiri" panose="00000500000000000000" pitchFamily="2" charset="-78"/>
                <a:ea typeface="Amiri" panose="00000500000000000000" pitchFamily="2" charset="-78"/>
                <a:cs typeface="Amiri" panose="00000500000000000000" pitchFamily="2" charset="-78"/>
              </a:rPr>
              <a:t>وتمثل قوائم تتضمن التفسيرات الضرورية لفهم مدلوله القوائم الملخصة بتقديم بعض المعلومات</a:t>
            </a:r>
          </a:p>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ar-DZ" sz="2800" b="0" i="0" u="none" strike="noStrike" kern="1200" cap="none" spc="0" normalizeH="0" baseline="0" noProof="0" dirty="0">
                <a:ln>
                  <a:noFill/>
                </a:ln>
                <a:solidFill>
                  <a:prstClr val="black"/>
                </a:solidFill>
                <a:effectLst/>
                <a:uLnTx/>
                <a:uFillTx/>
                <a:latin typeface="Amiri" panose="00000500000000000000" pitchFamily="2" charset="-78"/>
                <a:ea typeface="Amiri" panose="00000500000000000000" pitchFamily="2" charset="-78"/>
                <a:cs typeface="Amiri" panose="00000500000000000000" pitchFamily="2" charset="-78"/>
              </a:rPr>
              <a:t>منها بشكل مفصل، ويعبر الملحق على نوعين من المعلومات وهي:</a:t>
            </a:r>
          </a:p>
          <a:p>
            <a:pPr marL="0" marR="0" lvl="0" indent="0" algn="justLow" defTabSz="914400" rtl="1" eaLnBrk="1" fontAlgn="auto" latinLnBrk="0" hangingPunct="1">
              <a:lnSpc>
                <a:spcPct val="100000"/>
              </a:lnSpc>
              <a:spcBef>
                <a:spcPts val="0"/>
              </a:spcBef>
              <a:spcAft>
                <a:spcPts val="0"/>
              </a:spcAft>
              <a:buClrTx/>
              <a:buSzTx/>
              <a:buFontTx/>
              <a:buNone/>
              <a:tabLst/>
              <a:defRPr/>
            </a:pPr>
            <a:endParaRPr kumimoji="0" lang="ar-DZ" sz="2800" b="0" i="0" u="none" strike="noStrike" kern="1200" cap="none" spc="0" normalizeH="0" baseline="0" noProof="0" dirty="0">
              <a:ln>
                <a:noFill/>
              </a:ln>
              <a:solidFill>
                <a:prstClr val="black"/>
              </a:solidFill>
              <a:effectLst/>
              <a:uLnTx/>
              <a:uFillTx/>
              <a:latin typeface="Amiri" panose="00000500000000000000" pitchFamily="2" charset="-78"/>
              <a:ea typeface="Amiri" panose="00000500000000000000" pitchFamily="2" charset="-78"/>
              <a:cs typeface="Amiri" panose="00000500000000000000" pitchFamily="2" charset="-78"/>
            </a:endParaRPr>
          </a:p>
          <a:p>
            <a:pPr marL="457200" marR="0" lvl="0" indent="-457200" algn="justLow" defTabSz="914400" rtl="1" eaLnBrk="1" fontAlgn="auto" latinLnBrk="0" hangingPunct="1">
              <a:lnSpc>
                <a:spcPct val="100000"/>
              </a:lnSpc>
              <a:spcBef>
                <a:spcPts val="0"/>
              </a:spcBef>
              <a:spcAft>
                <a:spcPts val="0"/>
              </a:spcAft>
              <a:buClrTx/>
              <a:buSzTx/>
              <a:buFontTx/>
              <a:buChar char="-"/>
              <a:tabLst/>
              <a:defRPr/>
            </a:pPr>
            <a:r>
              <a:rPr kumimoji="0" lang="ar-DZ" sz="2800" b="1" i="0" u="none" strike="noStrike" kern="1200" cap="none" spc="0" normalizeH="0" baseline="0" noProof="0" dirty="0">
                <a:ln>
                  <a:noFill/>
                </a:ln>
                <a:solidFill>
                  <a:prstClr val="black"/>
                </a:solidFill>
                <a:effectLst/>
                <a:uLnTx/>
                <a:uFillTx/>
                <a:latin typeface="Amiri" panose="00000500000000000000" pitchFamily="2" charset="-78"/>
                <a:ea typeface="Amiri" panose="00000500000000000000" pitchFamily="2" charset="-78"/>
                <a:cs typeface="Amiri" panose="00000500000000000000" pitchFamily="2" charset="-78"/>
              </a:rPr>
              <a:t>معلومات كمية:</a:t>
            </a:r>
            <a:r>
              <a:rPr kumimoji="0" lang="ar-DZ" sz="2800" b="0" i="0" u="none" strike="noStrike" kern="1200" cap="none" spc="0" normalizeH="0" baseline="0" noProof="0" dirty="0">
                <a:ln>
                  <a:noFill/>
                </a:ln>
                <a:solidFill>
                  <a:prstClr val="black"/>
                </a:solidFill>
                <a:effectLst/>
                <a:uLnTx/>
                <a:uFillTx/>
                <a:latin typeface="Amiri" panose="00000500000000000000" pitchFamily="2" charset="-78"/>
                <a:ea typeface="Amiri" panose="00000500000000000000" pitchFamily="2" charset="-78"/>
                <a:cs typeface="Amiri" panose="00000500000000000000" pitchFamily="2" charset="-78"/>
              </a:rPr>
              <a:t>وهي مكملة لبعض عناصر الميزانية وجدول حسابات النتائج وخارج الميزانية.</a:t>
            </a:r>
          </a:p>
          <a:p>
            <a:pPr marL="457200" marR="0" lvl="0" indent="-457200" algn="justLow" defTabSz="914400" rtl="1" eaLnBrk="1" fontAlgn="auto" latinLnBrk="0" hangingPunct="1">
              <a:lnSpc>
                <a:spcPct val="100000"/>
              </a:lnSpc>
              <a:spcBef>
                <a:spcPts val="0"/>
              </a:spcBef>
              <a:spcAft>
                <a:spcPts val="0"/>
              </a:spcAft>
              <a:buClrTx/>
              <a:buSzTx/>
              <a:buFontTx/>
              <a:buChar char="-"/>
              <a:tabLst/>
              <a:defRPr/>
            </a:pPr>
            <a:endParaRPr lang="ar-DZ" sz="2800" dirty="0">
              <a:solidFill>
                <a:prstClr val="black"/>
              </a:solidFill>
              <a:latin typeface="Amiri" panose="00000500000000000000" pitchFamily="2" charset="-78"/>
              <a:ea typeface="Amiri" panose="00000500000000000000" pitchFamily="2" charset="-78"/>
              <a:cs typeface="Amiri" panose="00000500000000000000" pitchFamily="2" charset="-78"/>
            </a:endParaRPr>
          </a:p>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ar-DZ" sz="2800" b="0" i="0" u="none" strike="noStrike" kern="1200" cap="none" spc="0" normalizeH="0" baseline="0" noProof="0" dirty="0">
                <a:ln>
                  <a:noFill/>
                </a:ln>
                <a:solidFill>
                  <a:prstClr val="black"/>
                </a:solidFill>
                <a:effectLst/>
                <a:uLnTx/>
                <a:uFillTx/>
                <a:latin typeface="Amiri" panose="00000500000000000000" pitchFamily="2" charset="-78"/>
                <a:ea typeface="Amiri" panose="00000500000000000000" pitchFamily="2" charset="-78"/>
                <a:cs typeface="Amiri" panose="00000500000000000000" pitchFamily="2" charset="-78"/>
              </a:rPr>
              <a:t>- </a:t>
            </a:r>
            <a:r>
              <a:rPr kumimoji="0" lang="ar-DZ" sz="2800" b="1" i="0" u="none" strike="noStrike" kern="1200" cap="none" spc="0" normalizeH="0" baseline="0" noProof="0" dirty="0">
                <a:ln>
                  <a:noFill/>
                </a:ln>
                <a:solidFill>
                  <a:prstClr val="black"/>
                </a:solidFill>
                <a:effectLst/>
                <a:uLnTx/>
                <a:uFillTx/>
                <a:latin typeface="Amiri" panose="00000500000000000000" pitchFamily="2" charset="-78"/>
                <a:ea typeface="Amiri" panose="00000500000000000000" pitchFamily="2" charset="-78"/>
                <a:cs typeface="Amiri" panose="00000500000000000000" pitchFamily="2" charset="-78"/>
              </a:rPr>
              <a:t>معلومات نوعية</a:t>
            </a:r>
            <a:r>
              <a:rPr kumimoji="0" lang="ar-DZ" sz="2800" b="0" i="0" u="none" strike="noStrike" kern="1200" cap="none" spc="0" normalizeH="0" baseline="0" noProof="0" dirty="0">
                <a:ln>
                  <a:noFill/>
                </a:ln>
                <a:solidFill>
                  <a:prstClr val="black"/>
                </a:solidFill>
                <a:effectLst/>
                <a:uLnTx/>
                <a:uFillTx/>
                <a:latin typeface="Amiri" panose="00000500000000000000" pitchFamily="2" charset="-78"/>
                <a:ea typeface="Amiri" panose="00000500000000000000" pitchFamily="2" charset="-78"/>
                <a:cs typeface="Amiri" panose="00000500000000000000" pitchFamily="2" charset="-78"/>
              </a:rPr>
              <a:t>:وهي موجهة لتوضيح المعلومات الكمية وتسهيل فهمها</a:t>
            </a:r>
            <a:endParaRPr kumimoji="0" lang="fr-FR" sz="2800" b="0" i="0" u="none" strike="noStrike" kern="1200" cap="none" spc="0" normalizeH="0" baseline="0" noProof="0" dirty="0">
              <a:ln>
                <a:noFill/>
              </a:ln>
              <a:solidFill>
                <a:prstClr val="black"/>
              </a:solidFill>
              <a:effectLst/>
              <a:uLnTx/>
              <a:uFillTx/>
              <a:latin typeface="Amiri" panose="00000500000000000000" pitchFamily="2" charset="-78"/>
              <a:ea typeface="Amiri" panose="00000500000000000000" pitchFamily="2" charset="-78"/>
              <a:cs typeface="Amiri" panose="00000500000000000000" pitchFamily="2" charset="-78"/>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00EB2F3B-ABB4-4382-6F71-F242C5F886A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29858929"/>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6A15331-5872-4102-923E-10469FC53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031838" cy="6858000"/>
          </a:xfrm>
          <a:prstGeom prst="rect">
            <a:avLst/>
          </a:prstGeom>
          <a:effectLst>
            <a:softEdge rad="635000"/>
          </a:effectLst>
        </p:spPr>
      </p:pic>
      <p:sp>
        <p:nvSpPr>
          <p:cNvPr id="9" name="Rectangle 2">
            <a:extLst>
              <a:ext uri="{FF2B5EF4-FFF2-40B4-BE49-F238E27FC236}">
                <a16:creationId xmlns:a16="http://schemas.microsoft.com/office/drawing/2014/main" id="{9AD1F252-30E3-E407-ED5C-6005EA2ABA9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3314" name="Zone de texte 7"/>
          <p:cNvSpPr txBox="1">
            <a:spLocks noChangeArrowheads="1"/>
          </p:cNvSpPr>
          <p:nvPr/>
        </p:nvSpPr>
        <p:spPr bwMode="auto">
          <a:xfrm>
            <a:off x="616084" y="5111248"/>
            <a:ext cx="7928043" cy="1524000"/>
          </a:xfrm>
          <a:prstGeom prst="rect">
            <a:avLst/>
          </a:prstGeom>
          <a:ln>
            <a:headEnd/>
            <a:tailEnd/>
          </a:ln>
          <a:effectLst>
            <a:softEdge rad="635000"/>
          </a:effectLst>
        </p:spPr>
        <p:style>
          <a:lnRef idx="3">
            <a:schemeClr val="lt1"/>
          </a:lnRef>
          <a:fillRef idx="1">
            <a:schemeClr val="accent3"/>
          </a:fillRef>
          <a:effectRef idx="1">
            <a:schemeClr val="accent3"/>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1" eaLnBrk="0" fontAlgn="base" latinLnBrk="0" hangingPunct="0">
              <a:lnSpc>
                <a:spcPct val="100000"/>
              </a:lnSpc>
              <a:spcBef>
                <a:spcPct val="0"/>
              </a:spcBef>
              <a:spcAft>
                <a:spcPct val="0"/>
              </a:spcAft>
              <a:buClrTx/>
              <a:buSzTx/>
              <a:buFontTx/>
              <a:buNone/>
              <a:tabLst/>
            </a:pPr>
            <a:r>
              <a:rPr lang="ar-DZ" sz="4000" b="1" dirty="0">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المحور الرابع: التقارير والقوائم المالية على مستوى البنوك</a:t>
            </a:r>
          </a:p>
          <a:p>
            <a:pPr marL="0" marR="0" lvl="0" indent="0" algn="ctr" defTabSz="914400" rtl="1" eaLnBrk="0" fontAlgn="base" latinLnBrk="0" hangingPunct="0">
              <a:lnSpc>
                <a:spcPct val="100000"/>
              </a:lnSpc>
              <a:spcBef>
                <a:spcPct val="0"/>
              </a:spcBef>
              <a:spcAft>
                <a:spcPct val="0"/>
              </a:spcAft>
              <a:buClrTx/>
              <a:buSzTx/>
              <a:buFontTx/>
              <a:buNone/>
              <a:tabLst/>
            </a:pPr>
            <a:r>
              <a:rPr lang="ar-DZ" sz="4000" b="1" dirty="0">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الدرس 14: القوائم والتارير المالية على مستوى البنوك نموذجا</a:t>
            </a:r>
            <a:endParaRPr kumimoji="0" lang="en-US" sz="4000" b="1" i="0" u="none" strike="noStrike" cap="none" normalizeH="0" baseline="0" dirty="0">
              <a:ln>
                <a:noFill/>
              </a:ln>
              <a:solidFill>
                <a:schemeClr val="tx1"/>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endParaRPr>
          </a:p>
        </p:txBody>
      </p:sp>
      <p:sp>
        <p:nvSpPr>
          <p:cNvPr id="13315" name="Rectangle 3"/>
          <p:cNvSpPr>
            <a:spLocks noChangeArrowheads="1"/>
          </p:cNvSpPr>
          <p:nvPr/>
        </p:nvSpPr>
        <p:spPr bwMode="auto">
          <a:xfrm>
            <a:off x="2140084" y="181478"/>
            <a:ext cx="7928043" cy="13542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1600" b="1" i="0" u="none" strike="noStrike" cap="none" normalizeH="0" baseline="0" dirty="0">
                <a:ln>
                  <a:noFill/>
                </a:ln>
                <a:solidFill>
                  <a:srgbClr val="000000"/>
                </a:solidFill>
                <a:effectLst/>
                <a:latin typeface="Traditional Arabic" pitchFamily="18" charset="-78"/>
                <a:ea typeface="Calibri" pitchFamily="34" charset="0"/>
                <a:cs typeface="Traditional Arabic" pitchFamily="18" charset="-78"/>
              </a:rPr>
              <a:t>وزارة التعليم العالي والبحث العلمي                                  </a:t>
            </a:r>
            <a:endParaRPr kumimoji="0" lang="fr-FR" sz="1200" b="0"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DZ" sz="1600" b="1" i="0" u="none" strike="noStrike" cap="none" normalizeH="0" baseline="0" dirty="0">
                <a:ln>
                  <a:noFill/>
                </a:ln>
                <a:solidFill>
                  <a:srgbClr val="000000"/>
                </a:solidFill>
                <a:effectLst/>
                <a:latin typeface="Traditional Arabic" pitchFamily="18" charset="-78"/>
                <a:ea typeface="Calibri" pitchFamily="34" charset="0"/>
                <a:cs typeface="Traditional Arabic" pitchFamily="18" charset="-78"/>
              </a:rPr>
              <a:t>جامعة مساعديه محمد الشريف سو أهراس</a:t>
            </a:r>
            <a:endParaRPr kumimoji="0" lang="fr-FR" sz="1200" b="0"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DZ" sz="1600" b="1" i="0" u="none" strike="noStrike" cap="none" normalizeH="0" baseline="0" dirty="0">
                <a:ln>
                  <a:noFill/>
                </a:ln>
                <a:solidFill>
                  <a:srgbClr val="000000"/>
                </a:solidFill>
                <a:effectLst/>
                <a:latin typeface="Traditional Arabic" pitchFamily="18" charset="-78"/>
                <a:ea typeface="Calibri" pitchFamily="34" charset="0"/>
                <a:cs typeface="Traditional Arabic" pitchFamily="18" charset="-78"/>
              </a:rPr>
              <a:t>كلية العلوم الاقتصادية وعلوم التجارية وعلوم التسيير</a:t>
            </a:r>
            <a:endParaRPr kumimoji="0" lang="fr-FR" sz="1200" b="0"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SA" sz="1600" b="1" i="0" u="none" strike="noStrike" cap="none" normalizeH="0" baseline="0" dirty="0">
                <a:ln>
                  <a:noFill/>
                </a:ln>
                <a:solidFill>
                  <a:schemeClr val="tx1"/>
                </a:solidFill>
                <a:effectLst/>
                <a:latin typeface="Traditional Arabic" pitchFamily="18" charset="-78"/>
                <a:ea typeface="Times New Roman" pitchFamily="18" charset="0"/>
                <a:cs typeface="Traditional Arabic" pitchFamily="18" charset="-78"/>
              </a:rPr>
              <a:t>قسم: العلوم </a:t>
            </a:r>
            <a:r>
              <a:rPr kumimoji="0" lang="ar-DZ" sz="1600" b="1" i="0" u="none" strike="noStrike" cap="none" normalizeH="0" baseline="0" dirty="0">
                <a:ln>
                  <a:noFill/>
                </a:ln>
                <a:solidFill>
                  <a:schemeClr val="tx1"/>
                </a:solidFill>
                <a:effectLst/>
                <a:latin typeface="Traditional Arabic" pitchFamily="18" charset="-78"/>
                <a:ea typeface="Times New Roman" pitchFamily="18" charset="0"/>
                <a:cs typeface="Traditional Arabic" pitchFamily="18" charset="-78"/>
              </a:rPr>
              <a:t>الاقتصادية</a:t>
            </a:r>
            <a:endParaRPr kumimoji="0" lang="fr-FR" sz="1200" b="0"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a:ln>
                <a:noFill/>
              </a:ln>
              <a:solidFill>
                <a:schemeClr val="tx1"/>
              </a:solidFill>
              <a:effectLst/>
              <a:latin typeface="Arial" pitchFamily="34" charset="0"/>
              <a:cs typeface="Arial" pitchFamily="34" charset="0"/>
            </a:endParaRPr>
          </a:p>
        </p:txBody>
      </p:sp>
      <p:sp>
        <p:nvSpPr>
          <p:cNvPr id="13" name="Rectangle 12"/>
          <p:cNvSpPr/>
          <p:nvPr/>
        </p:nvSpPr>
        <p:spPr>
          <a:xfrm>
            <a:off x="349770" y="1705478"/>
            <a:ext cx="3048000" cy="1200329"/>
          </a:xfrm>
          <a:prstGeom prst="rect">
            <a:avLst/>
          </a:prstGeom>
        </p:spPr>
        <p:txBody>
          <a:bodyPr wrap="square">
            <a:spAutoFit/>
          </a:bodyPr>
          <a:lstStyle/>
          <a:p>
            <a:pPr lvl="0" algn="ctr" rtl="1" eaLnBrk="0" fontAlgn="base" hangingPunct="0">
              <a:spcBef>
                <a:spcPct val="0"/>
              </a:spcBef>
              <a:spcAft>
                <a:spcPct val="0"/>
              </a:spcAft>
            </a:pPr>
            <a:r>
              <a:rPr lang="ar-SA" sz="2400" b="1" dirty="0">
                <a:effectLst>
                  <a:outerShdw blurRad="38100" dist="38100" dir="2700000" algn="tl">
                    <a:srgbClr val="000000">
                      <a:alpha val="43137"/>
                    </a:srgbClr>
                  </a:outerShdw>
                </a:effectLst>
                <a:latin typeface="Aldhabi" panose="01000000000000000000" pitchFamily="2" charset="-78"/>
                <a:ea typeface="Times New Roman" pitchFamily="18" charset="0"/>
                <a:cs typeface="Aldhabi" panose="01000000000000000000" pitchFamily="2" charset="-78"/>
              </a:rPr>
              <a:t>من إعداد الأستاذ(ة</a:t>
            </a:r>
            <a:r>
              <a:rPr lang="ar-SA" sz="2400" b="1" dirty="0" err="1">
                <a:effectLst>
                  <a:outerShdw blurRad="38100" dist="38100" dir="2700000" algn="tl">
                    <a:srgbClr val="000000">
                      <a:alpha val="43137"/>
                    </a:srgbClr>
                  </a:outerShdw>
                </a:effectLst>
                <a:latin typeface="Aldhabi" panose="01000000000000000000" pitchFamily="2" charset="-78"/>
                <a:ea typeface="Times New Roman" pitchFamily="18" charset="0"/>
                <a:cs typeface="Aldhabi" panose="01000000000000000000" pitchFamily="2" charset="-78"/>
              </a:rPr>
              <a:t>):</a:t>
            </a:r>
            <a:endParaRPr lang="fr-FR" sz="2400" b="1" dirty="0">
              <a:effectLst>
                <a:outerShdw blurRad="38100" dist="38100" dir="2700000" algn="tl">
                  <a:srgbClr val="000000">
                    <a:alpha val="43137"/>
                  </a:srgbClr>
                </a:outerShdw>
              </a:effectLst>
              <a:latin typeface="Aldhabi" panose="01000000000000000000" pitchFamily="2" charset="-78"/>
              <a:ea typeface="Times New Roman" pitchFamily="18" charset="0"/>
              <a:cs typeface="Aldhabi" panose="01000000000000000000" pitchFamily="2" charset="-78"/>
            </a:endParaRPr>
          </a:p>
          <a:p>
            <a:pPr lvl="0" algn="ctr" rtl="1" eaLnBrk="0" fontAlgn="base" hangingPunct="0">
              <a:spcBef>
                <a:spcPct val="0"/>
              </a:spcBef>
              <a:spcAft>
                <a:spcPct val="0"/>
              </a:spcAft>
            </a:pPr>
            <a:r>
              <a:rPr lang="ar-SA" sz="2400" b="1" dirty="0">
                <a:effectLst>
                  <a:outerShdw blurRad="38100" dist="38100" dir="2700000" algn="tl">
                    <a:srgbClr val="000000">
                      <a:alpha val="43137"/>
                    </a:srgbClr>
                  </a:outerShdw>
                </a:effectLst>
                <a:latin typeface="Aldhabi" panose="01000000000000000000" pitchFamily="2" charset="-78"/>
                <a:ea typeface="Times New Roman" pitchFamily="18" charset="0"/>
                <a:cs typeface="Aldhabi" panose="01000000000000000000" pitchFamily="2" charset="-78"/>
              </a:rPr>
              <a:t>بلعورة هجيرة</a:t>
            </a:r>
            <a:endParaRPr lang="fr-FR" sz="2400" b="1" dirty="0">
              <a:effectLst>
                <a:outerShdw blurRad="38100" dist="38100" dir="2700000" algn="tl">
                  <a:srgbClr val="000000">
                    <a:alpha val="43137"/>
                  </a:srgbClr>
                </a:outerShdw>
              </a:effectLst>
              <a:latin typeface="Aldhabi" panose="01000000000000000000" pitchFamily="2" charset="-78"/>
              <a:ea typeface="Times New Roman" pitchFamily="18" charset="0"/>
              <a:cs typeface="Aldhabi" panose="01000000000000000000" pitchFamily="2" charset="-78"/>
            </a:endParaRPr>
          </a:p>
          <a:p>
            <a:pPr lvl="0" algn="ctr" rtl="1" eaLnBrk="0" fontAlgn="base" hangingPunct="0">
              <a:spcBef>
                <a:spcPct val="0"/>
              </a:spcBef>
              <a:spcAft>
                <a:spcPct val="0"/>
              </a:spcAft>
            </a:pPr>
            <a:r>
              <a:rPr lang="ar-SA" sz="2400" b="1" dirty="0">
                <a:effectLst>
                  <a:outerShdw blurRad="38100" dist="38100" dir="2700000" algn="tl">
                    <a:srgbClr val="000000">
                      <a:alpha val="43137"/>
                    </a:srgbClr>
                  </a:outerShdw>
                </a:effectLst>
                <a:latin typeface="Aldhabi" panose="01000000000000000000" pitchFamily="2" charset="-78"/>
                <a:ea typeface="Times New Roman" pitchFamily="18" charset="0"/>
                <a:cs typeface="Aldhabi" panose="01000000000000000000" pitchFamily="2" charset="-78"/>
              </a:rPr>
              <a:t>السنة الجامعية:</a:t>
            </a:r>
            <a:r>
              <a:rPr lang="fr-FR" sz="2400" b="1" dirty="0">
                <a:effectLst>
                  <a:outerShdw blurRad="38100" dist="38100" dir="2700000" algn="tl">
                    <a:srgbClr val="000000">
                      <a:alpha val="43137"/>
                    </a:srgbClr>
                  </a:outerShdw>
                </a:effectLst>
                <a:latin typeface="Aldhabi" panose="01000000000000000000" pitchFamily="2" charset="-78"/>
                <a:ea typeface="Times New Roman" pitchFamily="18" charset="0"/>
                <a:cs typeface="Aldhabi" panose="01000000000000000000" pitchFamily="2" charset="-78"/>
              </a:rPr>
              <a:t>2023/2024</a:t>
            </a:r>
            <a:endParaRPr lang="ar-SA" sz="2400" b="1" dirty="0">
              <a:effectLst>
                <a:outerShdw blurRad="38100" dist="38100" dir="2700000" algn="tl">
                  <a:srgbClr val="000000">
                    <a:alpha val="43137"/>
                  </a:srgbClr>
                </a:outerShdw>
              </a:effectLst>
              <a:latin typeface="Aldhabi" panose="01000000000000000000" pitchFamily="2" charset="-78"/>
              <a:cs typeface="Aldhabi" panose="01000000000000000000" pitchFamily="2" charset="-78"/>
            </a:endParaRPr>
          </a:p>
        </p:txBody>
      </p:sp>
      <p:pic>
        <p:nvPicPr>
          <p:cNvPr id="3" name="Picture 2">
            <a:extLst>
              <a:ext uri="{FF2B5EF4-FFF2-40B4-BE49-F238E27FC236}">
                <a16:creationId xmlns:a16="http://schemas.microsoft.com/office/drawing/2014/main" id="{83A93862-01E4-4881-9C75-0EC4F87D3E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6084" y="134806"/>
            <a:ext cx="1524000" cy="1524000"/>
          </a:xfrm>
          <a:prstGeom prst="rect">
            <a:avLst/>
          </a:prstGeom>
        </p:spPr>
      </p:pic>
    </p:spTree>
    <p:extLst>
      <p:ext uri="{BB962C8B-B14F-4D97-AF65-F5344CB8AC3E}">
        <p14:creationId xmlns:p14="http://schemas.microsoft.com/office/powerpoint/2010/main" val="1205250056"/>
      </p:ext>
    </p:extLst>
  </p:cSld>
  <p:clrMapOvr>
    <a:masterClrMapping/>
  </p:clrMapOvr>
  <p:transition spd="slow">
    <p:randomBar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24052ED5-23BA-9C58-5A81-C280939A564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ZoneTexte 2">
            <a:extLst>
              <a:ext uri="{FF2B5EF4-FFF2-40B4-BE49-F238E27FC236}">
                <a16:creationId xmlns:a16="http://schemas.microsoft.com/office/drawing/2014/main" id="{76388EF5-3F55-920A-24E4-7F7DDCF7072C}"/>
              </a:ext>
            </a:extLst>
          </p:cNvPr>
          <p:cNvSpPr txBox="1"/>
          <p:nvPr/>
        </p:nvSpPr>
        <p:spPr>
          <a:xfrm>
            <a:off x="583660" y="1091112"/>
            <a:ext cx="11387946" cy="1200329"/>
          </a:xfrm>
          <a:prstGeom prst="rect">
            <a:avLst/>
          </a:prstGeom>
          <a:noFill/>
        </p:spPr>
        <p:txBody>
          <a:bodyPr wrap="square">
            <a:spAutoFit/>
          </a:bodyPr>
          <a:lstStyle/>
          <a:p>
            <a:pPr algn="justLow" rtl="1"/>
            <a:r>
              <a:rPr lang="fr-FR" sz="2400" b="1" dirty="0">
                <a:effectLst>
                  <a:outerShdw blurRad="38100" dist="38100" dir="2700000" algn="tl">
                    <a:srgbClr val="000000">
                      <a:alpha val="43137"/>
                    </a:srgbClr>
                  </a:outerShdw>
                </a:effectLst>
              </a:rPr>
              <a:t>      </a:t>
            </a:r>
            <a:r>
              <a:rPr lang="ar-DZ" sz="2400" b="1" dirty="0">
                <a:effectLst>
                  <a:outerShdw blurRad="38100" dist="38100" dir="2700000" algn="tl">
                    <a:srgbClr val="000000">
                      <a:alpha val="43137"/>
                    </a:srgbClr>
                  </a:outerShdw>
                </a:effectLst>
              </a:rPr>
              <a:t>بما ان البنك مؤسسة مميزة بنشاطها عن المؤسسات الاخرى (اقتصادية كانت أم مالية)، فنجد ان الوثائق والقوائم المالية التي يتعامل بها وان كانت لها في بعض الاحيان نفس التسمية الا انها تختلف كل الاختلاف عن بعضها ويرجع ذلك بالدرجة الاولى الى تميز نشاط البنوك ومن بين هذه التقارير نذكر وننمذج للطالب ما يلي:</a:t>
            </a:r>
            <a:endParaRPr lang="fr-FR" sz="2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39172155"/>
      </p:ext>
    </p:extLst>
  </p:cSld>
  <p:clrMapOvr>
    <a:masterClrMapping/>
  </p:clrMapOvr>
  <p:transition spd="slow">
    <p:newsfla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F3848014-39DD-FB66-C6B8-2F9F5F0B85F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ZoneTexte 7">
            <a:extLst>
              <a:ext uri="{FF2B5EF4-FFF2-40B4-BE49-F238E27FC236}">
                <a16:creationId xmlns:a16="http://schemas.microsoft.com/office/drawing/2014/main" id="{98BF525E-067C-6516-9298-DA11D5CB31C9}"/>
              </a:ext>
            </a:extLst>
          </p:cNvPr>
          <p:cNvSpPr txBox="1"/>
          <p:nvPr/>
        </p:nvSpPr>
        <p:spPr>
          <a:xfrm rot="20552198">
            <a:off x="4814092" y="2284067"/>
            <a:ext cx="1356977" cy="707886"/>
          </a:xfrm>
          <a:prstGeom prst="rect">
            <a:avLst/>
          </a:prstGeom>
          <a:noFill/>
        </p:spPr>
        <p:txBody>
          <a:bodyPr wrap="square">
            <a:spAutoFit/>
          </a:bodyPr>
          <a:lstStyle/>
          <a:p>
            <a:pPr marL="0" lvl="1" algn="ctr" rtl="1"/>
            <a:r>
              <a:rPr lang="ar-DZ" sz="4000" b="1" dirty="0">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1- الميزانية</a:t>
            </a:r>
            <a:endParaRPr lang="fr-FR" sz="4000" dirty="0">
              <a:effectLst>
                <a:outerShdw blurRad="38100" dist="38100" dir="2700000" algn="tl">
                  <a:srgbClr val="000000">
                    <a:alpha val="43137"/>
                  </a:srgbClr>
                </a:outerShdw>
              </a:effectLst>
              <a:latin typeface="Aldhabi" panose="01000000000000000000" pitchFamily="2" charset="-78"/>
              <a:cs typeface="Aldhabi" panose="01000000000000000000" pitchFamily="2" charset="-78"/>
            </a:endParaRPr>
          </a:p>
        </p:txBody>
      </p:sp>
      <p:sp>
        <p:nvSpPr>
          <p:cNvPr id="3" name="ZoneTexte 2">
            <a:extLst>
              <a:ext uri="{FF2B5EF4-FFF2-40B4-BE49-F238E27FC236}">
                <a16:creationId xmlns:a16="http://schemas.microsoft.com/office/drawing/2014/main" id="{E45F7BC5-8703-7850-94D2-66AA01923A74}"/>
              </a:ext>
            </a:extLst>
          </p:cNvPr>
          <p:cNvSpPr txBox="1"/>
          <p:nvPr/>
        </p:nvSpPr>
        <p:spPr>
          <a:xfrm rot="20303915">
            <a:off x="2394171" y="3324806"/>
            <a:ext cx="6196818" cy="707886"/>
          </a:xfrm>
          <a:prstGeom prst="rect">
            <a:avLst/>
          </a:prstGeom>
          <a:noFill/>
        </p:spPr>
        <p:txBody>
          <a:bodyPr wrap="square">
            <a:spAutoFit/>
          </a:bodyPr>
          <a:lstStyle/>
          <a:p>
            <a:pPr algn="justLow" rtl="1"/>
            <a:r>
              <a:rPr lang="ar-DZ" sz="2000" dirty="0">
                <a:latin typeface="Amiri" panose="00000500000000000000" pitchFamily="2" charset="-78"/>
                <a:ea typeface="Amiri" panose="00000500000000000000" pitchFamily="2" charset="-78"/>
                <a:cs typeface="Amiri" panose="00000500000000000000" pitchFamily="2" charset="-78"/>
              </a:rPr>
              <a:t>تعبر الميزانية عن ما للبنك في قائمة الاصول وما عليه في قائمة الخصوم، فهي توضح بصفة عامة ذمة البنك وتاخذ الميزانية المجمعة الشكل التالي:</a:t>
            </a:r>
            <a:endParaRPr lang="fr-FR" sz="2000" dirty="0">
              <a:latin typeface="Amiri" panose="00000500000000000000" pitchFamily="2" charset="-78"/>
              <a:ea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2024150029"/>
      </p:ext>
    </p:extLst>
  </p:cSld>
  <p:clrMapOvr>
    <a:masterClrMapping/>
  </p:clrMapOvr>
  <p:transition spd="slow">
    <p:randomBar dir="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ED260F10-5519-A52C-C15A-A338B89940C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C36ADBF8-99AC-4B00-9F21-FFACB9C1CF31}"/>
              </a:ext>
            </a:extLst>
          </p:cNvPr>
          <p:cNvPicPr>
            <a:picLocks noChangeAspect="1"/>
          </p:cNvPicPr>
          <p:nvPr/>
        </p:nvPicPr>
        <p:blipFill>
          <a:blip r:embed="rId3"/>
          <a:stretch>
            <a:fillRect/>
          </a:stretch>
        </p:blipFill>
        <p:spPr>
          <a:xfrm>
            <a:off x="1349115" y="929391"/>
            <a:ext cx="9158990" cy="4616970"/>
          </a:xfrm>
          <a:prstGeom prst="rect">
            <a:avLst/>
          </a:prstGeom>
        </p:spPr>
      </p:pic>
    </p:spTree>
    <p:extLst>
      <p:ext uri="{BB962C8B-B14F-4D97-AF65-F5344CB8AC3E}">
        <p14:creationId xmlns:p14="http://schemas.microsoft.com/office/powerpoint/2010/main" val="21797959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F3848014-39DD-FB66-C6B8-2F9F5F0B85F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ZoneTexte 7">
            <a:extLst>
              <a:ext uri="{FF2B5EF4-FFF2-40B4-BE49-F238E27FC236}">
                <a16:creationId xmlns:a16="http://schemas.microsoft.com/office/drawing/2014/main" id="{98BF525E-067C-6516-9298-DA11D5CB31C9}"/>
              </a:ext>
            </a:extLst>
          </p:cNvPr>
          <p:cNvSpPr txBox="1"/>
          <p:nvPr/>
        </p:nvSpPr>
        <p:spPr>
          <a:xfrm rot="20552198">
            <a:off x="3889045" y="2256214"/>
            <a:ext cx="3207068" cy="707886"/>
          </a:xfrm>
          <a:prstGeom prst="rect">
            <a:avLst/>
          </a:prstGeom>
          <a:noFill/>
        </p:spPr>
        <p:txBody>
          <a:bodyPr wrap="square">
            <a:spAutoFit/>
          </a:bodyPr>
          <a:lstStyle/>
          <a:p>
            <a:pPr marL="0" marR="0" lvl="1" indent="0" algn="ctr" defTabSz="914400" rtl="1" eaLnBrk="1" fontAlgn="auto" latinLnBrk="0" hangingPunct="1">
              <a:lnSpc>
                <a:spcPct val="100000"/>
              </a:lnSpc>
              <a:spcBef>
                <a:spcPts val="0"/>
              </a:spcBef>
              <a:spcAft>
                <a:spcPts val="0"/>
              </a:spcAft>
              <a:buClrTx/>
              <a:buSzTx/>
              <a:buFontTx/>
              <a:buNone/>
              <a:tabLst/>
              <a:defRPr/>
            </a:pPr>
            <a:r>
              <a:rPr kumimoji="0" lang="ar-DZ" sz="4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ldhabi" panose="01000000000000000000" pitchFamily="2" charset="-78"/>
                <a:ea typeface="+mn-ea"/>
                <a:cs typeface="Aldhabi" panose="01000000000000000000" pitchFamily="2" charset="-78"/>
              </a:rPr>
              <a:t>2- جدول حسابات النتائج</a:t>
            </a:r>
            <a:endParaRPr kumimoji="0" lang="fr-FR" sz="40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ldhabi" panose="01000000000000000000" pitchFamily="2" charset="-78"/>
              <a:ea typeface="+mn-ea"/>
              <a:cs typeface="Aldhabi" panose="01000000000000000000" pitchFamily="2" charset="-78"/>
            </a:endParaRPr>
          </a:p>
        </p:txBody>
      </p:sp>
      <p:sp>
        <p:nvSpPr>
          <p:cNvPr id="3" name="ZoneTexte 2">
            <a:extLst>
              <a:ext uri="{FF2B5EF4-FFF2-40B4-BE49-F238E27FC236}">
                <a16:creationId xmlns:a16="http://schemas.microsoft.com/office/drawing/2014/main" id="{E45F7BC5-8703-7850-94D2-66AA01923A74}"/>
              </a:ext>
            </a:extLst>
          </p:cNvPr>
          <p:cNvSpPr txBox="1"/>
          <p:nvPr/>
        </p:nvSpPr>
        <p:spPr>
          <a:xfrm rot="20303915">
            <a:off x="2394171" y="3324806"/>
            <a:ext cx="6196818" cy="707886"/>
          </a:xfrm>
          <a:prstGeom prst="rect">
            <a:avLst/>
          </a:prstGeom>
          <a:noFill/>
        </p:spPr>
        <p:txBody>
          <a:bodyPr wrap="square">
            <a:spAutoFit/>
          </a:body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ar-DZ" sz="2000" b="0" i="0" u="none" strike="noStrike" kern="1200" cap="none" spc="0" normalizeH="0" baseline="0" noProof="0" dirty="0">
                <a:ln>
                  <a:noFill/>
                </a:ln>
                <a:solidFill>
                  <a:prstClr val="black"/>
                </a:solidFill>
                <a:effectLst/>
                <a:uLnTx/>
                <a:uFillTx/>
                <a:latin typeface="Amiri" panose="00000500000000000000" pitchFamily="2" charset="-78"/>
                <a:ea typeface="Amiri" panose="00000500000000000000" pitchFamily="2" charset="-78"/>
                <a:cs typeface="Amiri" panose="00000500000000000000" pitchFamily="2" charset="-78"/>
              </a:rPr>
              <a:t>يمثل هذا الجدول الفرق بين الايرادات والتكاليف نتيجة الدورة المالية، ويمكن عرضه بصفة مختصرة كما يلي:</a:t>
            </a:r>
            <a:endParaRPr kumimoji="0" lang="fr-FR" sz="2000" b="0" i="0" u="none" strike="noStrike" kern="1200" cap="none" spc="0" normalizeH="0" baseline="0" noProof="0" dirty="0">
              <a:ln>
                <a:noFill/>
              </a:ln>
              <a:solidFill>
                <a:prstClr val="black"/>
              </a:solidFill>
              <a:effectLst/>
              <a:uLnTx/>
              <a:uFillTx/>
              <a:latin typeface="Amiri" panose="00000500000000000000" pitchFamily="2" charset="-78"/>
              <a:ea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2018825910"/>
      </p:ext>
    </p:extLst>
  </p:cSld>
  <p:clrMapOvr>
    <a:masterClrMapping/>
  </p:clrMapOvr>
  <p:transition spd="slow">
    <p:randomBar dir="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C04E318C-1886-7F25-CB55-EF75FBAEF0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pic>
        <p:nvPicPr>
          <p:cNvPr id="3" name="Picture 2">
            <a:extLst>
              <a:ext uri="{FF2B5EF4-FFF2-40B4-BE49-F238E27FC236}">
                <a16:creationId xmlns:a16="http://schemas.microsoft.com/office/drawing/2014/main" id="{48568886-08A6-42E6-BA88-F6D883CB45E3}"/>
              </a:ext>
            </a:extLst>
          </p:cNvPr>
          <p:cNvPicPr>
            <a:picLocks noChangeAspect="1"/>
          </p:cNvPicPr>
          <p:nvPr/>
        </p:nvPicPr>
        <p:blipFill>
          <a:blip r:embed="rId3"/>
          <a:stretch>
            <a:fillRect/>
          </a:stretch>
        </p:blipFill>
        <p:spPr>
          <a:xfrm>
            <a:off x="5846164" y="1543987"/>
            <a:ext cx="6075497" cy="4170361"/>
          </a:xfrm>
          <a:prstGeom prst="rect">
            <a:avLst/>
          </a:prstGeom>
        </p:spPr>
      </p:pic>
    </p:spTree>
    <p:extLst>
      <p:ext uri="{BB962C8B-B14F-4D97-AF65-F5344CB8AC3E}">
        <p14:creationId xmlns:p14="http://schemas.microsoft.com/office/powerpoint/2010/main" val="140920125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4" name="Picture 2" descr="Cuaderno blanco con una punta de madera ... | Free Photo #Freepik  #freephoto #fondo #flor #oro #pap… | Instagram frame template, Photo frame  design, Instagram frame">
            <a:extLst>
              <a:ext uri="{FF2B5EF4-FFF2-40B4-BE49-F238E27FC236}">
                <a16:creationId xmlns:a16="http://schemas.microsoft.com/office/drawing/2014/main" id="{D9E159F4-AE74-26B1-F5CE-611E0DF3100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7">
            <a:extLst>
              <a:ext uri="{FF2B5EF4-FFF2-40B4-BE49-F238E27FC236}">
                <a16:creationId xmlns:a16="http://schemas.microsoft.com/office/drawing/2014/main" id="{5E980967-D60A-4F15-9802-DE799A8387DE}"/>
              </a:ext>
            </a:extLst>
          </p:cNvPr>
          <p:cNvSpPr txBox="1"/>
          <p:nvPr/>
        </p:nvSpPr>
        <p:spPr>
          <a:xfrm>
            <a:off x="4758473" y="2256214"/>
            <a:ext cx="3207068" cy="707886"/>
          </a:xfrm>
          <a:prstGeom prst="rect">
            <a:avLst/>
          </a:prstGeom>
          <a:noFill/>
        </p:spPr>
        <p:txBody>
          <a:bodyPr wrap="square">
            <a:spAutoFit/>
          </a:bodyPr>
          <a:lstStyle/>
          <a:p>
            <a:pPr marL="0" marR="0" lvl="1" indent="0" algn="ctr" defTabSz="914400" rtl="1" eaLnBrk="1" fontAlgn="auto" latinLnBrk="0" hangingPunct="1">
              <a:lnSpc>
                <a:spcPct val="100000"/>
              </a:lnSpc>
              <a:spcBef>
                <a:spcPts val="0"/>
              </a:spcBef>
              <a:spcAft>
                <a:spcPts val="0"/>
              </a:spcAft>
              <a:buClrTx/>
              <a:buSzTx/>
              <a:buFontTx/>
              <a:buNone/>
              <a:tabLst/>
              <a:defRPr/>
            </a:pPr>
            <a:r>
              <a:rPr lang="ar-DZ" sz="4000" b="1" dirty="0">
                <a:solidFill>
                  <a:prstClr val="black"/>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3- وثيقة خارج الميزانية</a:t>
            </a:r>
            <a:endParaRPr kumimoji="0" lang="fr-FR" sz="40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ldhabi" panose="01000000000000000000" pitchFamily="2" charset="-78"/>
              <a:ea typeface="+mn-ea"/>
              <a:cs typeface="Aldhabi" panose="01000000000000000000" pitchFamily="2" charset="-78"/>
            </a:endParaRPr>
          </a:p>
        </p:txBody>
      </p:sp>
      <p:sp>
        <p:nvSpPr>
          <p:cNvPr id="8" name="ZoneTexte 2">
            <a:extLst>
              <a:ext uri="{FF2B5EF4-FFF2-40B4-BE49-F238E27FC236}">
                <a16:creationId xmlns:a16="http://schemas.microsoft.com/office/drawing/2014/main" id="{C4C1BB75-1FAE-4113-B694-96AE896CE80C}"/>
              </a:ext>
            </a:extLst>
          </p:cNvPr>
          <p:cNvSpPr txBox="1"/>
          <p:nvPr/>
        </p:nvSpPr>
        <p:spPr>
          <a:xfrm>
            <a:off x="3762530" y="3147328"/>
            <a:ext cx="5381470" cy="1938992"/>
          </a:xfrm>
          <a:prstGeom prst="rect">
            <a:avLst/>
          </a:prstGeom>
          <a:noFill/>
        </p:spPr>
        <p:txBody>
          <a:bodyPr wrap="square">
            <a:spAutoFit/>
          </a:body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ar-DZ" sz="2000" b="0" i="0" u="none" strike="noStrike" kern="1200" cap="none" spc="0" normalizeH="0" baseline="0" noProof="0" dirty="0">
                <a:ln>
                  <a:noFill/>
                </a:ln>
                <a:solidFill>
                  <a:prstClr val="black"/>
                </a:solidFill>
                <a:effectLst/>
                <a:uLnTx/>
                <a:uFillTx/>
                <a:latin typeface="Amiri" panose="00000500000000000000" pitchFamily="2" charset="-78"/>
                <a:ea typeface="Amiri" panose="00000500000000000000" pitchFamily="2" charset="-78"/>
                <a:cs typeface="Amiri" panose="00000500000000000000" pitchFamily="2" charset="-78"/>
              </a:rPr>
              <a:t>هو العنصر الأكثر خصوصية في المحاسبة البنكية، ونظرا لأهمية الالتزامات أو التعهدات في البنوك نجد أنها تعرض في قائمة خارج الميزانية وذلك خلافا لممؤسسات الاقتصادية الأخرى.</a:t>
            </a:r>
          </a:p>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ar-DZ" sz="2000" b="0" i="0" u="none" strike="noStrike" kern="1200" cap="none" spc="0" normalizeH="0" baseline="0" noProof="0" dirty="0">
                <a:ln>
                  <a:noFill/>
                </a:ln>
                <a:solidFill>
                  <a:prstClr val="black"/>
                </a:solidFill>
                <a:effectLst/>
                <a:uLnTx/>
                <a:uFillTx/>
                <a:latin typeface="Amiri" panose="00000500000000000000" pitchFamily="2" charset="-78"/>
                <a:ea typeface="Amiri" panose="00000500000000000000" pitchFamily="2" charset="-78"/>
                <a:cs typeface="Amiri" panose="00000500000000000000" pitchFamily="2" charset="-78"/>
              </a:rPr>
              <a:t>وتصنف الالتزامات أولا حسب نوعها ممنوحة أو مستلمة ثم حسب طبيعتها التزام بالتمويل والتزام بالضمان وتأخذ هذه الوثيقة الشكل التالي</a:t>
            </a:r>
            <a:endParaRPr kumimoji="0" lang="fr-FR" sz="2000" b="0" i="0" u="none" strike="noStrike" kern="1200" cap="none" spc="0" normalizeH="0" baseline="0" noProof="0" dirty="0">
              <a:ln>
                <a:noFill/>
              </a:ln>
              <a:solidFill>
                <a:prstClr val="black"/>
              </a:solidFill>
              <a:effectLst/>
              <a:uLnTx/>
              <a:uFillTx/>
              <a:latin typeface="Amiri" panose="00000500000000000000" pitchFamily="2" charset="-78"/>
              <a:ea typeface="Amiri" panose="00000500000000000000" pitchFamily="2" charset="-78"/>
              <a:cs typeface="Amiri" panose="00000500000000000000" pitchFamily="2" charset="-78"/>
            </a:endParaRPr>
          </a:p>
        </p:txBody>
      </p:sp>
    </p:spTree>
  </p:cSld>
  <p:clrMapOvr>
    <a:masterClrMapping/>
  </p:clrMapOvr>
  <p:transition>
    <p:cut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4" name="Espace réservé du contenu 4">
            <a:extLst>
              <a:ext uri="{FF2B5EF4-FFF2-40B4-BE49-F238E27FC236}">
                <a16:creationId xmlns:a16="http://schemas.microsoft.com/office/drawing/2014/main" id="{336E2CCB-2D0C-7AA5-D1C2-9EE1A79A79F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3F17AEC9-CF43-4724-B6AA-E76A8325A904}"/>
              </a:ext>
            </a:extLst>
          </p:cNvPr>
          <p:cNvPicPr>
            <a:picLocks noChangeAspect="1"/>
          </p:cNvPicPr>
          <p:nvPr/>
        </p:nvPicPr>
        <p:blipFill>
          <a:blip r:embed="rId3"/>
          <a:stretch>
            <a:fillRect/>
          </a:stretch>
        </p:blipFill>
        <p:spPr>
          <a:xfrm>
            <a:off x="6095999" y="365125"/>
            <a:ext cx="5956091" cy="6335478"/>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341</TotalTime>
  <Words>320</Words>
  <Application>Microsoft Office PowerPoint</Application>
  <PresentationFormat>Widescreen</PresentationFormat>
  <Paragraphs>34</Paragraphs>
  <Slides>11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Aldhabi</vt:lpstr>
      <vt:lpstr>Amiri</vt:lpstr>
      <vt:lpstr>Arial</vt:lpstr>
      <vt:lpstr>Calibri</vt:lpstr>
      <vt:lpstr>Calibri Light</vt:lpstr>
      <vt:lpstr>Traditional Arabic</vt:lpstr>
      <vt:lpstr>Thème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BELAOURA</dc:creator>
  <cp:lastModifiedBy>bmsoft</cp:lastModifiedBy>
  <cp:revision>29</cp:revision>
  <dcterms:created xsi:type="dcterms:W3CDTF">2022-09-23T17:30:15Z</dcterms:created>
  <dcterms:modified xsi:type="dcterms:W3CDTF">2024-01-16T11:54:58Z</dcterms:modified>
</cp:coreProperties>
</file>