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10" r:id="rId4"/>
    <p:sldId id="311" r:id="rId5"/>
    <p:sldId id="312" r:id="rId6"/>
    <p:sldId id="314" r:id="rId7"/>
    <p:sldId id="316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FB9D7"/>
    <a:srgbClr val="808080"/>
    <a:srgbClr val="969696"/>
    <a:srgbClr val="FF7F00"/>
    <a:srgbClr val="000000"/>
    <a:srgbClr val="333333"/>
    <a:srgbClr val="EC2C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7" autoAdjust="0"/>
    <p:restoredTop sz="94660"/>
  </p:normalViewPr>
  <p:slideViewPr>
    <p:cSldViewPr>
      <p:cViewPr>
        <p:scale>
          <a:sx n="80" d="100"/>
          <a:sy n="80" d="100"/>
        </p:scale>
        <p:origin x="-972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2ED12F-E63C-4A19-9AA4-AA108AB3F7E2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/>
            <a:ahLst/>
            <a:cxnLst>
              <a:cxn ang="0">
                <a:pos x="0" y="1678"/>
              </a:cxn>
              <a:cxn ang="0">
                <a:pos x="0" y="1134"/>
              </a:cxn>
              <a:cxn ang="0">
                <a:pos x="1406" y="0"/>
              </a:cxn>
              <a:cxn ang="0">
                <a:pos x="1406" y="91"/>
              </a:cxn>
              <a:cxn ang="0">
                <a:pos x="0" y="1678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pic>
        <p:nvPicPr>
          <p:cNvPr id="4103" name="Picture 7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</p:spPr>
      </p:pic>
      <p:sp>
        <p:nvSpPr>
          <p:cNvPr id="4104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0" y="2"/>
              </a:cxn>
              <a:cxn ang="0">
                <a:pos x="1124" y="1373"/>
              </a:cxn>
              <a:cxn ang="0">
                <a:pos x="1124" y="2036"/>
              </a:cxn>
              <a:cxn ang="0">
                <a:pos x="889" y="4343"/>
              </a:cxn>
              <a:cxn ang="0">
                <a:pos x="526" y="4343"/>
              </a:cxn>
              <a:cxn ang="0">
                <a:pos x="1079" y="2031"/>
              </a:cxn>
              <a:cxn ang="0">
                <a:pos x="1079" y="1383"/>
              </a:cxn>
              <a:cxn ang="0">
                <a:pos x="0" y="0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05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1507" y="1379"/>
              </a:cxn>
              <a:cxn ang="0">
                <a:pos x="1507" y="2036"/>
              </a:cxn>
              <a:cxn ang="0">
                <a:pos x="727" y="4334"/>
              </a:cxn>
              <a:cxn ang="0">
                <a:pos x="2" y="4334"/>
              </a:cxn>
              <a:cxn ang="0">
                <a:pos x="2" y="4162"/>
              </a:cxn>
              <a:cxn ang="0">
                <a:pos x="1441" y="1936"/>
              </a:cxn>
              <a:cxn ang="0">
                <a:pos x="1441" y="1447"/>
              </a:cxn>
              <a:cxn ang="0">
                <a:pos x="8" y="434"/>
              </a:cxn>
              <a:cxn ang="0">
                <a:pos x="0" y="6"/>
              </a:cxn>
              <a:cxn ang="0">
                <a:pos x="181" y="0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06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/>
            <a:ahLst/>
            <a:cxnLst>
              <a:cxn ang="0">
                <a:pos x="1904" y="0"/>
              </a:cxn>
              <a:cxn ang="0">
                <a:pos x="1178" y="0"/>
              </a:cxn>
              <a:cxn ang="0">
                <a:pos x="0" y="1342"/>
              </a:cxn>
              <a:cxn ang="0">
                <a:pos x="0" y="1950"/>
              </a:cxn>
              <a:cxn ang="0">
                <a:pos x="498" y="4354"/>
              </a:cxn>
              <a:cxn ang="0">
                <a:pos x="1088" y="4354"/>
              </a:cxn>
              <a:cxn ang="0">
                <a:pos x="44" y="1985"/>
              </a:cxn>
              <a:cxn ang="0">
                <a:pos x="44" y="1361"/>
              </a:cxn>
              <a:cxn ang="0">
                <a:pos x="1904" y="0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07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/>
            <a:ahLst/>
            <a:cxnLst>
              <a:cxn ang="0">
                <a:pos x="1708" y="1"/>
              </a:cxn>
              <a:cxn ang="0">
                <a:pos x="1379" y="0"/>
              </a:cxn>
              <a:cxn ang="0">
                <a:pos x="0" y="1189"/>
              </a:cxn>
              <a:cxn ang="0">
                <a:pos x="1708" y="1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09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/>
            <a:ahLst/>
            <a:cxnLst>
              <a:cxn ang="0">
                <a:pos x="3665" y="0"/>
              </a:cxn>
              <a:cxn ang="0">
                <a:pos x="2122" y="0"/>
              </a:cxn>
              <a:cxn ang="0">
                <a:pos x="0" y="1339"/>
              </a:cxn>
              <a:cxn ang="0">
                <a:pos x="0" y="1950"/>
              </a:cxn>
              <a:cxn ang="0">
                <a:pos x="1215" y="4354"/>
              </a:cxn>
              <a:cxn ang="0">
                <a:pos x="1941" y="4354"/>
              </a:cxn>
              <a:cxn ang="0">
                <a:pos x="72" y="1877"/>
              </a:cxn>
              <a:cxn ang="0">
                <a:pos x="72" y="1361"/>
              </a:cxn>
              <a:cxn ang="0">
                <a:pos x="3846" y="0"/>
              </a:cxn>
              <a:cxn ang="0">
                <a:pos x="2122" y="0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10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15" y="1197"/>
              </a:cxn>
              <a:cxn ang="0">
                <a:pos x="1415" y="1862"/>
              </a:cxn>
              <a:cxn ang="0">
                <a:pos x="0" y="3770"/>
              </a:cxn>
              <a:cxn ang="0">
                <a:pos x="0" y="3272"/>
              </a:cxn>
              <a:cxn ang="0">
                <a:pos x="1376" y="1801"/>
              </a:cxn>
              <a:cxn ang="0">
                <a:pos x="1376" y="1272"/>
              </a:cxn>
              <a:cxn ang="0">
                <a:pos x="6" y="962"/>
              </a:cxn>
              <a:cxn ang="0">
                <a:pos x="0" y="0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11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/>
            <a:ahLst/>
            <a:cxnLst>
              <a:cxn ang="0">
                <a:pos x="4115" y="0"/>
              </a:cxn>
              <a:cxn ang="0">
                <a:pos x="4120" y="500"/>
              </a:cxn>
              <a:cxn ang="0">
                <a:pos x="61" y="1059"/>
              </a:cxn>
              <a:cxn ang="0">
                <a:pos x="61" y="1466"/>
              </a:cxn>
              <a:cxn ang="0">
                <a:pos x="2419" y="3915"/>
              </a:cxn>
              <a:cxn ang="0">
                <a:pos x="1830" y="3915"/>
              </a:cxn>
              <a:cxn ang="0">
                <a:pos x="0" y="1449"/>
              </a:cxn>
              <a:cxn ang="0">
                <a:pos x="0" y="967"/>
              </a:cxn>
              <a:cxn ang="0">
                <a:pos x="4115" y="0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12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/>
            <a:ahLst/>
            <a:cxnLst>
              <a:cxn ang="0">
                <a:pos x="4131" y="0"/>
              </a:cxn>
              <a:cxn ang="0">
                <a:pos x="4126" y="494"/>
              </a:cxn>
              <a:cxn ang="0">
                <a:pos x="55" y="1404"/>
              </a:cxn>
              <a:cxn ang="0">
                <a:pos x="55" y="1853"/>
              </a:cxn>
              <a:cxn ang="0">
                <a:pos x="3156" y="4348"/>
              </a:cxn>
              <a:cxn ang="0">
                <a:pos x="2067" y="4348"/>
              </a:cxn>
              <a:cxn ang="0">
                <a:pos x="0" y="1882"/>
              </a:cxn>
              <a:cxn ang="0">
                <a:pos x="0" y="1355"/>
              </a:cxn>
              <a:cxn ang="0">
                <a:pos x="3615" y="0"/>
              </a:cxn>
              <a:cxn ang="0">
                <a:pos x="4131" y="0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13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/>
            <a:ahLst/>
            <a:cxnLst>
              <a:cxn ang="0">
                <a:pos x="0" y="1315"/>
              </a:cxn>
              <a:cxn ang="0">
                <a:pos x="2858" y="0"/>
              </a:cxn>
              <a:cxn ang="0">
                <a:pos x="3629" y="0"/>
              </a:cxn>
              <a:cxn ang="0">
                <a:pos x="0" y="1315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14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32" y="2495"/>
              </a:cxn>
              <a:cxn ang="0">
                <a:pos x="1814" y="2495"/>
              </a:cxn>
              <a:cxn ang="0">
                <a:pos x="0" y="0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5001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20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/>
            <a:ahLst/>
            <a:cxnLst>
              <a:cxn ang="0">
                <a:pos x="1425" y="1206"/>
              </a:cxn>
              <a:cxn ang="0">
                <a:pos x="0" y="0"/>
              </a:cxn>
              <a:cxn ang="0">
                <a:pos x="0" y="186"/>
              </a:cxn>
              <a:cxn ang="0">
                <a:pos x="1425" y="1206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21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/>
            <a:ahLst/>
            <a:cxnLst>
              <a:cxn ang="0">
                <a:pos x="0" y="2248"/>
              </a:cxn>
              <a:cxn ang="0">
                <a:pos x="1466" y="0"/>
              </a:cxn>
              <a:cxn ang="0">
                <a:pos x="194" y="2370"/>
              </a:cxn>
              <a:cxn ang="0">
                <a:pos x="4" y="2364"/>
              </a:cxn>
              <a:cxn ang="0">
                <a:pos x="0" y="2248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122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643"/>
              </a:cxn>
              <a:cxn ang="0">
                <a:pos x="1410" y="564"/>
              </a:cxn>
              <a:cxn ang="0">
                <a:pos x="1410" y="1049"/>
              </a:cxn>
              <a:cxn ang="0">
                <a:pos x="0" y="2852"/>
              </a:cxn>
              <a:cxn ang="0">
                <a:pos x="0" y="3317"/>
              </a:cxn>
              <a:cxn ang="0">
                <a:pos x="1460" y="1062"/>
              </a:cxn>
              <a:cxn ang="0">
                <a:pos x="1460" y="505"/>
              </a:cxn>
              <a:cxn ang="0">
                <a:pos x="6" y="0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4131" name="Picture 35" descr="11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</p:spPr>
        </p:pic>
        <p:sp>
          <p:nvSpPr>
            <p:cNvPr id="4123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pic>
        <p:nvPicPr>
          <p:cNvPr id="4115" name="Picture 19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gray">
          <a:xfrm>
            <a:off x="4141788" y="4041775"/>
            <a:ext cx="415925" cy="415925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3787775"/>
            <a:ext cx="77724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150" y="3505200"/>
            <a:ext cx="4129088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gray">
          <a:xfrm>
            <a:off x="7561263" y="5476875"/>
            <a:ext cx="119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FF7F00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gray">
          <a:xfrm>
            <a:off x="6618288" y="5781675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600">
                <a:latin typeface="Times New Roman" pitchFamily="18" charset="0"/>
              </a:rPr>
              <a:t>www.themegallery.com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AFC318-369B-4144-BE19-AEB0D2C90CC6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BC16B-E99B-4909-A5B6-CD752E045D1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F5A4C-A434-4343-AE7B-291895D50DE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8332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83325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fld id="{D0BE387D-B9FB-47B8-AC8E-C3888803A29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C089A-FAED-47AE-ACC1-0FAC753DBB4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6148E-8415-402C-9309-C27930CD153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DF9C4-D2CD-4829-BEE1-946E2B1B409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7FA6D-7826-4FDF-A128-08F41E19BFD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033AB-C38F-4A11-9847-0DF6C4AB515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BD9AC-D8EE-4FF4-B747-1BA2738C198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D8D74-BCA3-4206-9217-5A6E51DA6AA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DEFAB-A71A-4369-A2CA-9631EEC3EEC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528" y="444"/>
              </a:cxn>
              <a:cxn ang="0">
                <a:pos x="696" y="960"/>
              </a:cxn>
              <a:cxn ang="0">
                <a:pos x="426" y="4314"/>
              </a:cxn>
              <a:cxn ang="0">
                <a:pos x="108" y="4314"/>
              </a:cxn>
              <a:cxn ang="0">
                <a:pos x="648" y="960"/>
              </a:cxn>
              <a:cxn ang="0">
                <a:pos x="456" y="432"/>
              </a:cxn>
              <a:cxn ang="0">
                <a:pos x="0" y="0"/>
              </a:cxn>
              <a:cxn ang="0">
                <a:pos x="312" y="0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4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36" y="0"/>
              </a:cxn>
              <a:cxn ang="0">
                <a:pos x="4590" y="450"/>
              </a:cxn>
              <a:cxn ang="0">
                <a:pos x="4752" y="972"/>
              </a:cxn>
              <a:cxn ang="0">
                <a:pos x="3600" y="4320"/>
              </a:cxn>
              <a:cxn ang="0">
                <a:pos x="3312" y="4320"/>
              </a:cxn>
              <a:cxn ang="0">
                <a:pos x="4712" y="994"/>
              </a:cxn>
              <a:cxn ang="0">
                <a:pos x="4518" y="524"/>
              </a:cxn>
              <a:cxn ang="0">
                <a:pos x="0" y="0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5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/>
            <a:ahLst/>
            <a:cxnLst>
              <a:cxn ang="0">
                <a:pos x="384" y="3276"/>
              </a:cxn>
              <a:cxn ang="0">
                <a:pos x="1884" y="0"/>
              </a:cxn>
              <a:cxn ang="0">
                <a:pos x="0" y="3276"/>
              </a:cxn>
              <a:cxn ang="0">
                <a:pos x="384" y="3276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6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82" y="475"/>
              </a:cxn>
              <a:cxn ang="0">
                <a:pos x="3210" y="936"/>
              </a:cxn>
              <a:cxn ang="0">
                <a:pos x="1728" y="4320"/>
              </a:cxn>
              <a:cxn ang="0">
                <a:pos x="1872" y="4320"/>
              </a:cxn>
              <a:cxn ang="0">
                <a:pos x="3258" y="912"/>
              </a:cxn>
              <a:cxn ang="0">
                <a:pos x="3120" y="432"/>
              </a:cxn>
              <a:cxn ang="0">
                <a:pos x="1296" y="0"/>
              </a:cxn>
              <a:cxn ang="0">
                <a:pos x="0" y="0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8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354" y="690"/>
              </a:cxn>
              <a:cxn ang="0">
                <a:pos x="480" y="720"/>
              </a:cxn>
              <a:cxn ang="0">
                <a:pos x="480" y="576"/>
              </a:cxn>
              <a:cxn ang="0">
                <a:pos x="48" y="96"/>
              </a:cxn>
              <a:cxn ang="0">
                <a:pos x="89" y="0"/>
              </a:cxn>
              <a:cxn ang="0">
                <a:pos x="48" y="0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9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/>
            <a:ahLst/>
            <a:cxnLst>
              <a:cxn ang="0">
                <a:pos x="336" y="336"/>
              </a:cxn>
              <a:cxn ang="0">
                <a:pos x="0" y="0"/>
              </a:cxn>
              <a:cxn ang="0">
                <a:pos x="336" y="240"/>
              </a:cxn>
              <a:cxn ang="0">
                <a:pos x="336" y="336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1073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1037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6" y="0"/>
                </a:cxn>
                <a:cxn ang="0">
                  <a:pos x="1854" y="402"/>
                </a:cxn>
                <a:cxn ang="0">
                  <a:pos x="2058" y="972"/>
                </a:cxn>
                <a:cxn ang="0">
                  <a:pos x="1296" y="4320"/>
                </a:cxn>
                <a:cxn ang="0">
                  <a:pos x="720" y="4320"/>
                </a:cxn>
                <a:cxn ang="0">
                  <a:pos x="1920" y="912"/>
                </a:cxn>
                <a:cxn ang="0">
                  <a:pos x="1776" y="432"/>
                </a:cxn>
                <a:cxn ang="0">
                  <a:pos x="0" y="0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/>
              <a:ahLst/>
              <a:cxnLst>
                <a:cxn ang="0">
                  <a:pos x="0" y="3264"/>
                </a:cxn>
                <a:cxn ang="0">
                  <a:pos x="1152" y="0"/>
                </a:cxn>
                <a:cxn ang="0">
                  <a:pos x="96" y="3264"/>
                </a:cxn>
                <a:cxn ang="0">
                  <a:pos x="0" y="3264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pic>
        <p:nvPicPr>
          <p:cNvPr id="1043" name="Picture 19" descr="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E4B66F-CF29-461E-BF9F-1612B0B7C2D6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48" y="3857628"/>
            <a:ext cx="4471990" cy="815972"/>
          </a:xfrm>
        </p:spPr>
        <p:txBody>
          <a:bodyPr/>
          <a:lstStyle/>
          <a:p>
            <a:pPr algn="ctr"/>
            <a:r>
              <a:rPr lang="ar-DZ" sz="2000" dirty="0" smtClean="0">
                <a:solidFill>
                  <a:schemeClr val="accent5">
                    <a:lumMod val="75000"/>
                  </a:schemeClr>
                </a:solidFill>
              </a:rPr>
              <a:t>إعداد الأستاذ: عابدي محمد السعيد</a:t>
            </a:r>
            <a:br>
              <a:rPr lang="ar-DZ" sz="2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DZ" sz="2000" dirty="0" smtClean="0">
                <a:solidFill>
                  <a:schemeClr val="accent5">
                    <a:lumMod val="75000"/>
                  </a:schemeClr>
                </a:solidFill>
              </a:rPr>
              <a:t>جامعة محمد الشريف </a:t>
            </a:r>
            <a:r>
              <a:rPr lang="ar-DZ" sz="2000" dirty="0" err="1" smtClean="0">
                <a:solidFill>
                  <a:schemeClr val="accent5">
                    <a:lumMod val="75000"/>
                  </a:schemeClr>
                </a:solidFill>
              </a:rPr>
              <a:t>مساعدية</a:t>
            </a:r>
            <a:r>
              <a:rPr lang="ar-DZ" sz="2000" dirty="0" smtClean="0">
                <a:solidFill>
                  <a:schemeClr val="accent5">
                    <a:lumMod val="75000"/>
                  </a:schemeClr>
                </a:solidFill>
              </a:rPr>
              <a:t>- سوق أهراس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71934" y="2285992"/>
            <a:ext cx="4700592" cy="1357322"/>
          </a:xfrm>
        </p:spPr>
        <p:txBody>
          <a:bodyPr/>
          <a:lstStyle/>
          <a:p>
            <a:pPr algn="ctr"/>
            <a:r>
              <a:rPr lang="ar-DZ" dirty="0" smtClean="0">
                <a:solidFill>
                  <a:schemeClr val="accent5">
                    <a:lumMod val="75000"/>
                  </a:schemeClr>
                </a:solidFill>
              </a:rPr>
              <a:t>ملخص محاضرات مقياس: الاتصال والتحرير إداري</a:t>
            </a:r>
          </a:p>
          <a:p>
            <a:pPr algn="ctr" rtl="1"/>
            <a:r>
              <a:rPr lang="ar-DZ" sz="2800" dirty="0" smtClean="0">
                <a:solidFill>
                  <a:schemeClr val="tx1"/>
                </a:solidFill>
              </a:rPr>
              <a:t>المحور الأول: المحاضرة 4 - نماذج عملية الاتصال</a:t>
            </a:r>
            <a:endParaRPr lang="ar-DZ" sz="2800" dirty="0" smtClean="0">
              <a:solidFill>
                <a:schemeClr val="tx1"/>
              </a:solidFill>
            </a:endParaRPr>
          </a:p>
          <a:p>
            <a:pPr algn="ctr"/>
            <a:r>
              <a:rPr lang="ar-DZ" dirty="0" smtClean="0">
                <a:solidFill>
                  <a:schemeClr val="accent5">
                    <a:lumMod val="75000"/>
                  </a:schemeClr>
                </a:solidFill>
              </a:rPr>
              <a:t>لفائدة تخصصات السنة الأولى </a:t>
            </a:r>
            <a:r>
              <a:rPr lang="ar-DZ" dirty="0" err="1" smtClean="0">
                <a:solidFill>
                  <a:schemeClr val="accent5">
                    <a:lumMod val="75000"/>
                  </a:schemeClr>
                </a:solidFill>
              </a:rPr>
              <a:t>ماستر</a:t>
            </a:r>
            <a:endParaRPr lang="ar-DZ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Image 3" descr="logo-final-univ-soukahras-300x284.T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4786322"/>
            <a:ext cx="2153820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نقد نموذج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شانون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–ويفر</a:t>
            </a:r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كان هناك الكثير من المستقبلين؟ 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أخذت الرسالة وقتا قبل الوصول؟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كانت الحقيقة الموصوفة موجودة مكان آخر غير المكان الموجود فيه المتحدث الأول؟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كانت الرسائل متعددة (احتياجات متناقضة) التي تلفظ في نفس الوقت؟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كان هناك زلة لسان؟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تم استخدام وسائل الإغراء أو التهديد أو الإكراه؟</a:t>
            </a:r>
            <a:endParaRPr lang="fr-FR" sz="32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3200" dirty="0" smtClean="0"/>
              <a:t> </a:t>
            </a:r>
            <a:r>
              <a:rPr lang="ar-SA" sz="3200" dirty="0" smtClean="0"/>
              <a:t>إذا كانت الرسالة تحتوي على أحرف جدي</a:t>
            </a:r>
            <a:r>
              <a:rPr lang="ar-DZ" sz="3200" dirty="0" err="1" smtClean="0"/>
              <a:t>دة</a:t>
            </a:r>
            <a:r>
              <a:rPr lang="ar-SA" sz="3200" dirty="0" smtClean="0"/>
              <a:t> أو العاب الكلمات؟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3. نموذج هارولد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دوايت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لاسويل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3200" b="1" dirty="0" smtClean="0">
                <a:solidFill>
                  <a:schemeClr val="bg1">
                    <a:lumMod val="50000"/>
                  </a:schemeClr>
                </a:solidFill>
              </a:rPr>
              <a:t>Harold Dwight Lasswell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) للاتصال: 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SA" sz="3200" dirty="0" smtClean="0"/>
              <a:t>يعرف بنموذج الأسئلة الخمس (</a:t>
            </a:r>
            <a:r>
              <a:rPr lang="fr-FR" sz="3200" dirty="0" smtClean="0"/>
              <a:t>5W</a:t>
            </a:r>
            <a:r>
              <a:rPr lang="ar-SA" sz="3200" dirty="0" smtClean="0"/>
              <a:t>) </a:t>
            </a:r>
            <a:r>
              <a:rPr lang="ar-SA" sz="3200" dirty="0" err="1" smtClean="0"/>
              <a:t>للاسويل</a:t>
            </a:r>
            <a:r>
              <a:rPr lang="ar-SA" sz="3200" dirty="0" smtClean="0"/>
              <a:t>، وكما هو مبين في الشكل ()، فعل وعملية الاتصال يحاول تحديد بعد أخذ وتقييم الإجابات الأكثر ملائمة للأسئلة: </a:t>
            </a:r>
            <a:r>
              <a:rPr lang="ar-DZ" sz="3200" dirty="0" smtClean="0"/>
              <a:t>"من ويقول ماذا ولمن وفي أي قناة ومع أي تأثير؟" </a:t>
            </a:r>
            <a:r>
              <a:rPr lang="en-US" sz="3200" dirty="0" smtClean="0"/>
              <a:t>Who says what to whom in which channel with what effect)</a:t>
            </a:r>
            <a:r>
              <a:rPr lang="ar-DZ" sz="3200" dirty="0" smtClean="0"/>
              <a:t>).</a:t>
            </a:r>
            <a:endParaRPr lang="fr-F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DZ" sz="2400" dirty="0" smtClean="0">
                <a:solidFill>
                  <a:schemeClr val="bg1">
                    <a:lumMod val="50000"/>
                  </a:schemeClr>
                </a:solidFill>
              </a:rPr>
              <a:t>الشكل (): نموذج هارولد </a:t>
            </a:r>
            <a:r>
              <a:rPr lang="ar-DZ" sz="2400" dirty="0" err="1" smtClean="0">
                <a:solidFill>
                  <a:schemeClr val="bg1">
                    <a:lumMod val="50000"/>
                  </a:schemeClr>
                </a:solidFill>
              </a:rPr>
              <a:t>دوايت</a:t>
            </a:r>
            <a:r>
              <a:rPr lang="ar-DZ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ar-DZ" sz="2400" dirty="0" err="1" smtClean="0">
                <a:solidFill>
                  <a:schemeClr val="bg1">
                    <a:lumMod val="50000"/>
                  </a:schemeClr>
                </a:solidFill>
              </a:rPr>
              <a:t>لاسويل</a:t>
            </a:r>
            <a:r>
              <a:rPr lang="ar-DZ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Harold Dwight Lasswell</a:t>
            </a:r>
            <a:r>
              <a:rPr lang="ar-DZ" sz="2400" dirty="0" smtClean="0">
                <a:solidFill>
                  <a:schemeClr val="bg1">
                    <a:lumMod val="50000"/>
                  </a:schemeClr>
                </a:solidFill>
              </a:rPr>
              <a:t>) للاتصال: </a:t>
            </a:r>
          </a:p>
          <a:p>
            <a:pPr algn="just" rtl="1"/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43009" name="Group 1"/>
          <p:cNvGrpSpPr>
            <a:grpSpLocks noChangeAspect="1"/>
          </p:cNvGrpSpPr>
          <p:nvPr/>
        </p:nvGrpSpPr>
        <p:grpSpPr bwMode="auto">
          <a:xfrm>
            <a:off x="1071538" y="2714620"/>
            <a:ext cx="6929486" cy="2786082"/>
            <a:chOff x="1565" y="10214"/>
            <a:chExt cx="9179" cy="2053"/>
          </a:xfrm>
        </p:grpSpPr>
        <p:sp>
          <p:nvSpPr>
            <p:cNvPr id="43019" name="AutoShape 11"/>
            <p:cNvSpPr>
              <a:spLocks noChangeAspect="1" noChangeArrowheads="1" noTextEdit="1"/>
            </p:cNvSpPr>
            <p:nvPr/>
          </p:nvSpPr>
          <p:spPr bwMode="auto">
            <a:xfrm>
              <a:off x="1565" y="10214"/>
              <a:ext cx="9179" cy="205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018" name="Rectangle 10"/>
            <p:cNvSpPr>
              <a:spLocks noChangeArrowheads="1"/>
            </p:cNvSpPr>
            <p:nvPr/>
          </p:nvSpPr>
          <p:spPr bwMode="auto">
            <a:xfrm>
              <a:off x="8757" y="10740"/>
              <a:ext cx="1665" cy="9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من؟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المرسل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7" name="Rectangle 9"/>
            <p:cNvSpPr>
              <a:spLocks noChangeArrowheads="1"/>
            </p:cNvSpPr>
            <p:nvPr/>
          </p:nvSpPr>
          <p:spPr bwMode="auto">
            <a:xfrm>
              <a:off x="7094" y="10731"/>
              <a:ext cx="1122" cy="9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يقول ماذا؟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الرسالة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6" name="Rectangle 8"/>
            <p:cNvSpPr>
              <a:spLocks noChangeArrowheads="1"/>
            </p:cNvSpPr>
            <p:nvPr/>
          </p:nvSpPr>
          <p:spPr bwMode="auto">
            <a:xfrm>
              <a:off x="5295" y="10744"/>
              <a:ext cx="1313" cy="9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في أي قناة؟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البيئة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5" name="Rectangle 7"/>
            <p:cNvSpPr>
              <a:spLocks noChangeArrowheads="1"/>
            </p:cNvSpPr>
            <p:nvPr/>
          </p:nvSpPr>
          <p:spPr bwMode="auto">
            <a:xfrm>
              <a:off x="3268" y="10757"/>
              <a:ext cx="1419" cy="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لمن؟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المستقبل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1565" y="10757"/>
              <a:ext cx="1312" cy="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مع أي تأثير؟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الهدف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3" name="AutoShape 5"/>
            <p:cNvSpPr>
              <a:spLocks noChangeArrowheads="1"/>
            </p:cNvSpPr>
            <p:nvPr/>
          </p:nvSpPr>
          <p:spPr bwMode="auto">
            <a:xfrm>
              <a:off x="8242" y="10982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012" name="AutoShape 4"/>
            <p:cNvSpPr>
              <a:spLocks noChangeArrowheads="1"/>
            </p:cNvSpPr>
            <p:nvPr/>
          </p:nvSpPr>
          <p:spPr bwMode="auto">
            <a:xfrm>
              <a:off x="6621" y="10987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011" name="AutoShape 3"/>
            <p:cNvSpPr>
              <a:spLocks noChangeArrowheads="1"/>
            </p:cNvSpPr>
            <p:nvPr/>
          </p:nvSpPr>
          <p:spPr bwMode="auto">
            <a:xfrm>
              <a:off x="4818" y="10988"/>
              <a:ext cx="414" cy="275"/>
            </a:xfrm>
            <a:prstGeom prst="leftArrow">
              <a:avLst>
                <a:gd name="adj1" fmla="val 50000"/>
                <a:gd name="adj2" fmla="val 3763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010" name="AutoShape 2"/>
            <p:cNvSpPr>
              <a:spLocks noChangeArrowheads="1"/>
            </p:cNvSpPr>
            <p:nvPr/>
          </p:nvSpPr>
          <p:spPr bwMode="auto">
            <a:xfrm>
              <a:off x="2795" y="11002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نقد النموذج:</a:t>
            </a:r>
          </a:p>
          <a:p>
            <a:pPr algn="just" rtl="1"/>
            <a:r>
              <a:rPr lang="ar-DZ" sz="3200" dirty="0" smtClean="0"/>
              <a:t>على الرغم من أن هذا النموذج قابل للانتقاد، على نفس قاعدة الانتقادات الموجه لنموذج </a:t>
            </a:r>
            <a:r>
              <a:rPr lang="ar-DZ" sz="3200" dirty="0" err="1" smtClean="0"/>
              <a:t>شانون</a:t>
            </a:r>
            <a:r>
              <a:rPr lang="ar-DZ" sz="3200" dirty="0" smtClean="0"/>
              <a:t> </a:t>
            </a:r>
            <a:r>
              <a:rPr lang="ar-DZ" sz="3200" dirty="0" err="1" smtClean="0"/>
              <a:t>وويفر</a:t>
            </a:r>
            <a:r>
              <a:rPr lang="ar-DZ" sz="3200" dirty="0" smtClean="0"/>
              <a:t>. إلا أنه يدرس الاتصال على أنه </a:t>
            </a:r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علاقة بين السلطة والإقناع</a:t>
            </a:r>
            <a:r>
              <a:rPr lang="ar-DZ" sz="3200" dirty="0" smtClean="0"/>
              <a:t>، ويتجاهل رسالة رد الفعل، والجوانب النفسية والاجتماعية على جانبي علاقة الاتصال. ويعتبر أن </a:t>
            </a:r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المستقبل ايجابيا</a:t>
            </a:r>
            <a:r>
              <a:rPr lang="ar-DZ" sz="3200" dirty="0" smtClean="0"/>
              <a:t>، الشيء الذي لا يزال غير دقيق، لأنه عادة ما يكون هناك تفاعل بين المرسل والمستقبل، وهو ما ليس مدرجاً في هذا النموذج.</a:t>
            </a:r>
            <a:endParaRPr lang="fr-F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4- 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نموذج </a:t>
            </a:r>
            <a:r>
              <a:rPr lang="ar-SA" sz="3200" b="1" dirty="0" err="1" smtClean="0">
                <a:solidFill>
                  <a:schemeClr val="bg1">
                    <a:lumMod val="50000"/>
                  </a:schemeClr>
                </a:solidFill>
              </a:rPr>
              <a:t>ويندل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 جونسون (</a:t>
            </a:r>
            <a:r>
              <a:rPr lang="fr-FR" sz="3200" b="1" dirty="0" smtClean="0">
                <a:solidFill>
                  <a:schemeClr val="bg1">
                    <a:lumMod val="50000"/>
                  </a:schemeClr>
                </a:solidFill>
              </a:rPr>
              <a:t>Wendel </a:t>
            </a:r>
            <a:r>
              <a:rPr lang="fr-FR" sz="3200" b="1" dirty="0" err="1" smtClean="0">
                <a:solidFill>
                  <a:schemeClr val="bg1">
                    <a:lumMod val="50000"/>
                  </a:schemeClr>
                </a:solidFill>
              </a:rPr>
              <a:t>Johnsons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) للاتصال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SA" sz="3200" dirty="0" smtClean="0"/>
              <a:t>النموذج المقترح من قبل جونسون يشرح عملية معقدة من الاتصال. وذكر </a:t>
            </a:r>
            <a:r>
              <a:rPr lang="ar-SA" sz="3200" dirty="0" err="1" smtClean="0"/>
              <a:t>جونسو</a:t>
            </a:r>
            <a:r>
              <a:rPr lang="ar-DZ" sz="3200" dirty="0" smtClean="0"/>
              <a:t>ن </a:t>
            </a:r>
            <a:r>
              <a:rPr lang="ar-SA" sz="3200" dirty="0" smtClean="0"/>
              <a:t>أن الاتصال سوف يكون أكثر فعالية عندما يتم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إقامة علاقات وثيقة مع العالم الخارجي</a:t>
            </a:r>
            <a:r>
              <a:rPr lang="ar-SA" sz="3200" dirty="0" smtClean="0"/>
              <a:t>. ومعظم مساهمة هذا النموذج بالمقارنة مع نماذج الاتصال الأخرى هي التفاعل بين الأفراد وعناصر المحتوى (السياقية).  وتم تطوير هذه العناصر فيما بعد من قبل العلماء. في هذا النموذج، الاتصال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لا يحدث في اتجاه واحد (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one-way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ar-SA" sz="3200" dirty="0" smtClean="0"/>
              <a:t>. المصدر والمستقبل يمكن أن يتفاعلا ويتبادلا الأدوار بشكل مستمر</a:t>
            </a:r>
            <a:r>
              <a:rPr lang="ar-DZ" sz="3200" dirty="0" smtClean="0"/>
              <a:t>.</a:t>
            </a:r>
            <a:r>
              <a:rPr lang="ar-SA" sz="3200" dirty="0" smtClean="0"/>
              <a:t>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5. 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نموذج </a:t>
            </a:r>
            <a:r>
              <a:rPr lang="ar-SA" sz="3200" b="1" dirty="0" err="1" smtClean="0">
                <a:solidFill>
                  <a:schemeClr val="bg1">
                    <a:lumMod val="50000"/>
                  </a:schemeClr>
                </a:solidFill>
              </a:rPr>
              <a:t>جاربنير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sz="3200" b="1" dirty="0" err="1" smtClean="0">
                <a:solidFill>
                  <a:schemeClr val="bg1">
                    <a:lumMod val="50000"/>
                  </a:schemeClr>
                </a:solidFill>
              </a:rPr>
              <a:t>Gerbner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):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DZ" sz="2800" dirty="0" smtClean="0"/>
              <a:t>جورج </a:t>
            </a:r>
            <a:r>
              <a:rPr lang="ar-DZ" sz="2800" dirty="0" err="1" smtClean="0"/>
              <a:t>جربنر</a:t>
            </a:r>
            <a:r>
              <a:rPr lang="ar-DZ" sz="2800" dirty="0" smtClean="0"/>
              <a:t> (</a:t>
            </a:r>
            <a:r>
              <a:rPr lang="en-US" sz="2800" dirty="0" smtClean="0"/>
              <a:t>George </a:t>
            </a:r>
            <a:r>
              <a:rPr lang="en-US" sz="2800" dirty="0" err="1" smtClean="0"/>
              <a:t>Gerbner</a:t>
            </a:r>
            <a:r>
              <a:rPr lang="ar-DZ" sz="2800" dirty="0" smtClean="0"/>
              <a:t>)، كان عالم اجتماع في سنوات (1950)، طمح إلى صياغة نموذج عام للاتصال، وعرضه في عام (1956) نموذجاً أكثر تعقيداً  بكثير من النماذج السابقة. ويستند نموذجه على فكرتين رئيسيتين: </a:t>
            </a:r>
            <a:endParaRPr lang="fr-FR" sz="28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2800" dirty="0" smtClean="0"/>
              <a:t> ربط الرسالة إلى السياق،  وسمح بالتعرف على أهمية الرسالة؛</a:t>
            </a:r>
            <a:endParaRPr lang="fr-FR" sz="2800" dirty="0" smtClean="0"/>
          </a:p>
          <a:p>
            <a:pPr lvl="0" algn="just" rtl="1">
              <a:buFont typeface="Arial" pitchFamily="34" charset="0"/>
              <a:buChar char="•"/>
            </a:pPr>
            <a:r>
              <a:rPr lang="ar-DZ" sz="2800" dirty="0" smtClean="0"/>
              <a:t> وصف عملية الاتصال ككل في بعدين: الإدراك والبعد الآخر من أجل السيطرة.</a:t>
            </a:r>
            <a:endParaRPr lang="fr-FR" sz="2800" dirty="0" smtClean="0"/>
          </a:p>
          <a:p>
            <a:pPr algn="just" rtl="1"/>
            <a:r>
              <a:rPr lang="ar-SA" sz="2800" dirty="0" smtClean="0"/>
              <a:t>في هذا النموذج، حالما أن </a:t>
            </a:r>
            <a:r>
              <a:rPr lang="ar-DZ" sz="2800" dirty="0" smtClean="0"/>
              <a:t>ا</a:t>
            </a:r>
            <a:r>
              <a:rPr lang="ar-SA" sz="2800" dirty="0" smtClean="0"/>
              <a:t>لرسالة ترتبط بالواقع تعتبر عملية الاتصال كعملية تتكون من الإرسال وإدراك الأبعاد.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الشكل ():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نموذج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</a:rPr>
              <a:t>جاربنير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</a:rPr>
              <a:t>Gerbner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ar-DZ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48129" name="Group 1"/>
          <p:cNvGrpSpPr>
            <a:grpSpLocks noChangeAspect="1"/>
          </p:cNvGrpSpPr>
          <p:nvPr/>
        </p:nvGrpSpPr>
        <p:grpSpPr bwMode="auto">
          <a:xfrm>
            <a:off x="285720" y="2000240"/>
            <a:ext cx="8429684" cy="4500594"/>
            <a:chOff x="1417" y="1640"/>
            <a:chExt cx="9072" cy="5257"/>
          </a:xfrm>
        </p:grpSpPr>
        <p:sp>
          <p:nvSpPr>
            <p:cNvPr id="48144" name="AutoShape 16"/>
            <p:cNvSpPr>
              <a:spLocks noChangeAspect="1" noChangeArrowheads="1" noTextEdit="1"/>
            </p:cNvSpPr>
            <p:nvPr/>
          </p:nvSpPr>
          <p:spPr bwMode="auto">
            <a:xfrm>
              <a:off x="1417" y="1640"/>
              <a:ext cx="9072" cy="525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3501" y="4313"/>
              <a:ext cx="1504" cy="98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مراقبة وسائل الإعلام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2" name="Oval 14"/>
            <p:cNvSpPr>
              <a:spLocks noChangeArrowheads="1"/>
            </p:cNvSpPr>
            <p:nvPr/>
          </p:nvSpPr>
          <p:spPr bwMode="auto">
            <a:xfrm>
              <a:off x="8828" y="2553"/>
              <a:ext cx="1151" cy="114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E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حدث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1" name="Oval 13"/>
            <p:cNvSpPr>
              <a:spLocks noChangeArrowheads="1"/>
            </p:cNvSpPr>
            <p:nvPr/>
          </p:nvSpPr>
          <p:spPr bwMode="auto">
            <a:xfrm>
              <a:off x="3195" y="5295"/>
              <a:ext cx="2089" cy="14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S         E   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محتوى   شكل</a:t>
              </a:r>
              <a:endPara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40" name="AutoShape 12"/>
            <p:cNvSpPr>
              <a:spLocks noChangeShapeType="1"/>
            </p:cNvSpPr>
            <p:nvPr/>
          </p:nvSpPr>
          <p:spPr bwMode="auto">
            <a:xfrm>
              <a:off x="4240" y="5295"/>
              <a:ext cx="1" cy="14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39" name="Oval 11"/>
            <p:cNvSpPr>
              <a:spLocks noChangeArrowheads="1"/>
            </p:cNvSpPr>
            <p:nvPr/>
          </p:nvSpPr>
          <p:spPr bwMode="auto">
            <a:xfrm>
              <a:off x="3069" y="1978"/>
              <a:ext cx="2365" cy="230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M</a:t>
              </a:r>
              <a:endPara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ar-DZ" sz="2000" dirty="0" smtClean="0">
                <a:latin typeface="Simplified Arabic" pitchFamily="18" charset="-78"/>
                <a:cs typeface="Simplified Arabic" pitchFamily="18" charset="-78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cs typeface="Simplified Arabic" pitchFamily="18" charset="-78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إنسان أو آلة</a:t>
              </a:r>
              <a:endPara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8" name="Oval 10"/>
            <p:cNvSpPr>
              <a:spLocks noChangeArrowheads="1"/>
            </p:cNvSpPr>
            <p:nvPr/>
          </p:nvSpPr>
          <p:spPr bwMode="auto">
            <a:xfrm>
              <a:off x="3800" y="2757"/>
              <a:ext cx="1062" cy="80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E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7" name="AutoShape 9"/>
            <p:cNvSpPr>
              <a:spLocks noChangeShapeType="1"/>
            </p:cNvSpPr>
            <p:nvPr/>
          </p:nvSpPr>
          <p:spPr bwMode="auto">
            <a:xfrm flipH="1" flipV="1">
              <a:off x="4372" y="3544"/>
              <a:ext cx="5032" cy="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36" name="AutoShape 8"/>
            <p:cNvSpPr>
              <a:spLocks noChangeShapeType="1"/>
            </p:cNvSpPr>
            <p:nvPr/>
          </p:nvSpPr>
          <p:spPr bwMode="auto">
            <a:xfrm flipH="1">
              <a:off x="4372" y="2553"/>
              <a:ext cx="5032" cy="1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35" name="AutoShape 7"/>
            <p:cNvSpPr>
              <a:spLocks noChangeShapeType="1"/>
            </p:cNvSpPr>
            <p:nvPr/>
          </p:nvSpPr>
          <p:spPr bwMode="auto">
            <a:xfrm flipH="1">
              <a:off x="4978" y="3945"/>
              <a:ext cx="110" cy="15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34" name="AutoShape 6"/>
            <p:cNvSpPr>
              <a:spLocks noChangeShapeType="1"/>
            </p:cNvSpPr>
            <p:nvPr/>
          </p:nvSpPr>
          <p:spPr bwMode="auto">
            <a:xfrm>
              <a:off x="3415" y="3945"/>
              <a:ext cx="86" cy="15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133" name="Rectangle 5"/>
            <p:cNvSpPr>
              <a:spLocks noChangeArrowheads="1"/>
            </p:cNvSpPr>
            <p:nvPr/>
          </p:nvSpPr>
          <p:spPr bwMode="auto">
            <a:xfrm>
              <a:off x="6386" y="3694"/>
              <a:ext cx="1504" cy="6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إدراك الأبعاد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2" name="Rectangle 4"/>
            <p:cNvSpPr>
              <a:spLocks noChangeArrowheads="1"/>
            </p:cNvSpPr>
            <p:nvPr/>
          </p:nvSpPr>
          <p:spPr bwMode="auto">
            <a:xfrm>
              <a:off x="6225" y="2806"/>
              <a:ext cx="2419" cy="6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اختيار، سياق، متاح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1" name="Rectangle 3"/>
            <p:cNvSpPr>
              <a:spLocks noChangeArrowheads="1"/>
            </p:cNvSpPr>
            <p:nvPr/>
          </p:nvSpPr>
          <p:spPr bwMode="auto">
            <a:xfrm>
              <a:off x="5812" y="1640"/>
              <a:ext cx="3293" cy="9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العلاقة بين وكلاء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الاتصال وعالم الأحداث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130" name="Rectangle 2"/>
            <p:cNvSpPr>
              <a:spLocks noChangeArrowheads="1"/>
            </p:cNvSpPr>
            <p:nvPr/>
          </p:nvSpPr>
          <p:spPr bwMode="auto">
            <a:xfrm>
              <a:off x="5434" y="4449"/>
              <a:ext cx="4056" cy="14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الوسائل وضوابط البعد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العلاقة بين وكلاء الاتصال ومنتج الاتصال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000108"/>
            <a:ext cx="8215370" cy="52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ar-SA" sz="3200" dirty="0" smtClean="0"/>
              <a:t>في هذا النموذج، أوضح </a:t>
            </a:r>
            <a:r>
              <a:rPr lang="ar-SA" sz="3200" dirty="0" err="1" smtClean="0"/>
              <a:t>جاربنير</a:t>
            </a:r>
            <a:r>
              <a:rPr lang="ar-SA" sz="3200" dirty="0" smtClean="0"/>
              <a:t> () العناصر التالية: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عندما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شخص ما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إدراك الوضعية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يتفاعل مع ذلك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يحضر مادة مناسبة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يستخدم أدوات معينة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في هذه الحالة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يصل إلى بعض الاستنتاجات</a:t>
            </a:r>
            <a:endParaRPr lang="fr-FR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SA" sz="3200" dirty="0" smtClean="0"/>
              <a:t>من إرسال محتويات</a:t>
            </a:r>
            <a:endParaRPr lang="ar-DZ" sz="3200" dirty="0" smtClean="0"/>
          </a:p>
          <a:p>
            <a:pPr marL="514350" lvl="0" indent="-514350" algn="r" rtl="1">
              <a:buFont typeface="+mj-lt"/>
              <a:buAutoNum type="arabicPeriod"/>
            </a:pPr>
            <a:r>
              <a:rPr lang="ar-DZ" sz="3200" dirty="0" smtClean="0"/>
              <a:t> مع بعض الشكل والمضمون.</a:t>
            </a:r>
          </a:p>
          <a:p>
            <a:pPr marL="514350" lvl="0" indent="-514350" algn="r" rtl="1">
              <a:buFont typeface="+mj-lt"/>
              <a:buAutoNum type="arabicPeriod"/>
            </a:pP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dirty="0" smtClean="0"/>
              <a:t>هذا النموذج، الذي تم تطويره من قبل </a:t>
            </a:r>
            <a:r>
              <a:rPr lang="ar-DZ" sz="3200" dirty="0" err="1" smtClean="0"/>
              <a:t>جربنر</a:t>
            </a:r>
            <a:r>
              <a:rPr lang="ar-DZ" sz="3200" dirty="0" smtClean="0"/>
              <a:t> (</a:t>
            </a:r>
            <a:r>
              <a:rPr lang="fr-FR" sz="3200" dirty="0" err="1" smtClean="0"/>
              <a:t>Gerbner</a:t>
            </a:r>
            <a:r>
              <a:rPr lang="ar-DZ" sz="3200" dirty="0" smtClean="0"/>
              <a:t>) في عام (1956)، يمكن اعتباره </a:t>
            </a:r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عملية اجتماعية حيوية (ديناميكية)</a:t>
            </a:r>
            <a:r>
              <a:rPr lang="ar-DZ" sz="3200" dirty="0" smtClean="0"/>
              <a:t>. إدراك (فهم) الشخص لحالة ما والحالة المتصورة هي نتيجة لنشاط الإدراك. وأوضح </a:t>
            </a:r>
            <a:r>
              <a:rPr lang="ar-DZ" sz="3200" dirty="0" err="1" smtClean="0"/>
              <a:t>جربنر</a:t>
            </a:r>
            <a:r>
              <a:rPr lang="ar-DZ" sz="3200" dirty="0" smtClean="0"/>
              <a:t> الطريقة التي تفهم </a:t>
            </a:r>
            <a:r>
              <a:rPr lang="ar-DZ" sz="3200" dirty="0" err="1" smtClean="0"/>
              <a:t>بها</a:t>
            </a:r>
            <a:r>
              <a:rPr lang="ar-DZ" sz="3200" dirty="0" smtClean="0"/>
              <a:t> الرسالة (طريقة فهم الرسالة) تختلف في التصور وخصائص الإدراك. ووفقا </a:t>
            </a:r>
            <a:r>
              <a:rPr lang="ar-DZ" sz="3200" dirty="0" err="1" smtClean="0"/>
              <a:t>لجربنر</a:t>
            </a:r>
            <a:r>
              <a:rPr lang="ar-DZ" sz="3200" dirty="0" smtClean="0"/>
              <a:t>، التفاعل بين الشكل والمضمون يكون ديناميكيا وليس ثابتاً.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6- نموذج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ويستلي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وماكلين (</a:t>
            </a:r>
            <a:r>
              <a:rPr lang="en-US" sz="3200" b="1" dirty="0" err="1" smtClean="0">
                <a:solidFill>
                  <a:schemeClr val="bg1">
                    <a:lumMod val="50000"/>
                  </a:schemeClr>
                </a:solidFill>
              </a:rPr>
              <a:t>Westley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 and Mac Lean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) للاتصال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DZ" sz="3200" dirty="0" smtClean="0"/>
              <a:t>في هذا النموذج، تم التأكيد على عامل </a:t>
            </a:r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التغذية الراجعة</a:t>
            </a:r>
            <a:r>
              <a:rPr lang="ar-DZ" sz="3200" dirty="0" smtClean="0"/>
              <a:t>، وشرح العلاقة بين عناصر عملية الاتصال بالجماهير. يشكل الاتصال بالجماهير (الإعلام) جزءاً هاما من نظام اجتماعي كبير. </a:t>
            </a:r>
          </a:p>
          <a:p>
            <a:pPr algn="just" rtl="1"/>
            <a:r>
              <a:rPr lang="ar-DZ" sz="3200" dirty="0" smtClean="0"/>
              <a:t>في هذا النموذج، </a:t>
            </a:r>
          </a:p>
          <a:p>
            <a:pPr algn="just" rtl="1">
              <a:buFont typeface="Arial" pitchFamily="34" charset="0"/>
              <a:buChar char="•"/>
            </a:pPr>
            <a:r>
              <a:rPr lang="ar-DZ" sz="3200" dirty="0" smtClean="0"/>
              <a:t> (</a:t>
            </a:r>
            <a:r>
              <a:rPr lang="en-US" sz="3200" dirty="0" smtClean="0"/>
              <a:t>X</a:t>
            </a:r>
            <a:r>
              <a:rPr lang="ar-DZ" sz="3200" dirty="0" smtClean="0"/>
              <a:t>) يرمز إلى الأفكار، الأشياء، الأحداث، الأشخاص الموجودين في البيئة الخارجية ويمكن أن توصف بأنها منبهات. </a:t>
            </a:r>
          </a:p>
          <a:p>
            <a:pPr algn="just" rtl="1">
              <a:buFont typeface="Arial" pitchFamily="34" charset="0"/>
              <a:buChar char="•"/>
            </a:pPr>
            <a:r>
              <a:rPr lang="ar-DZ" sz="3200" dirty="0" smtClean="0"/>
              <a:t> (</a:t>
            </a:r>
            <a:r>
              <a:rPr lang="fr-FR" sz="3200" dirty="0" smtClean="0"/>
              <a:t>A</a:t>
            </a:r>
            <a:r>
              <a:rPr lang="ar-DZ" sz="3200" dirty="0" smtClean="0"/>
              <a:t>) هو النظام الاجتماعي أو الشخصي الذي يحدد ويرسل رسائل لهدف محدد.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1876425" y="3521075"/>
            <a:ext cx="5311775" cy="688975"/>
            <a:chOff x="720" y="1392"/>
            <a:chExt cx="4058" cy="480"/>
          </a:xfrm>
        </p:grpSpPr>
        <p:sp>
          <p:nvSpPr>
            <p:cNvPr id="69635" name="AutoShape 3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92157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9636" name="Group 4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9637" name="AutoShape 5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9638" name="AutoShape 6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grpSp>
        <p:nvGrpSpPr>
          <p:cNvPr id="69639" name="Group 7"/>
          <p:cNvGrpSpPr>
            <a:grpSpLocks/>
          </p:cNvGrpSpPr>
          <p:nvPr/>
        </p:nvGrpSpPr>
        <p:grpSpPr bwMode="auto">
          <a:xfrm>
            <a:off x="1876425" y="4386263"/>
            <a:ext cx="5311775" cy="688975"/>
            <a:chOff x="720" y="1392"/>
            <a:chExt cx="4058" cy="480"/>
          </a:xfrm>
        </p:grpSpPr>
        <p:sp>
          <p:nvSpPr>
            <p:cNvPr id="69640" name="AutoShape 8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shade val="92157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9641" name="Group 9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9642" name="AutoShape 10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9643" name="AutoShape 11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grpSp>
        <p:nvGrpSpPr>
          <p:cNvPr id="69644" name="Group 12"/>
          <p:cNvGrpSpPr>
            <a:grpSpLocks/>
          </p:cNvGrpSpPr>
          <p:nvPr/>
        </p:nvGrpSpPr>
        <p:grpSpPr bwMode="auto">
          <a:xfrm>
            <a:off x="1876425" y="5243513"/>
            <a:ext cx="5311775" cy="688975"/>
            <a:chOff x="720" y="1392"/>
            <a:chExt cx="4058" cy="480"/>
          </a:xfrm>
        </p:grpSpPr>
        <p:sp>
          <p:nvSpPr>
            <p:cNvPr id="69645" name="AutoShape 13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shade val="92157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9646" name="Group 14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9647" name="AutoShape 15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alpha val="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9648" name="AutoShape 16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grpSp>
        <p:nvGrpSpPr>
          <p:cNvPr id="69649" name="Group 17"/>
          <p:cNvGrpSpPr>
            <a:grpSpLocks/>
          </p:cNvGrpSpPr>
          <p:nvPr/>
        </p:nvGrpSpPr>
        <p:grpSpPr bwMode="auto">
          <a:xfrm>
            <a:off x="1876425" y="2657475"/>
            <a:ext cx="5311775" cy="688975"/>
            <a:chOff x="720" y="1392"/>
            <a:chExt cx="4058" cy="480"/>
          </a:xfrm>
        </p:grpSpPr>
        <p:sp>
          <p:nvSpPr>
            <p:cNvPr id="69650" name="AutoShape 18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9651" name="Group 19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9652" name="AutoShape 20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9653" name="AutoShape 21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69654" name="Text Box 22"/>
          <p:cNvSpPr txBox="1">
            <a:spLocks noChangeArrowheads="1"/>
          </p:cNvSpPr>
          <p:nvPr/>
        </p:nvSpPr>
        <p:spPr bwMode="black">
          <a:xfrm>
            <a:off x="2343150" y="277177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ar-DZ" sz="2400" b="1" dirty="0" smtClean="0">
                <a:solidFill>
                  <a:srgbClr val="FFFFFF"/>
                </a:solidFill>
              </a:rPr>
              <a:t>نموذج أرسطو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black">
          <a:xfrm>
            <a:off x="2354263" y="3629025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ar-DZ" sz="2400" b="1" dirty="0" smtClean="0">
                <a:solidFill>
                  <a:srgbClr val="FFFFFF"/>
                </a:solidFill>
              </a:rPr>
              <a:t>نموذج </a:t>
            </a:r>
            <a:r>
              <a:rPr lang="ar-DZ" sz="2400" b="1" dirty="0" err="1" smtClean="0">
                <a:solidFill>
                  <a:srgbClr val="FFFFFF"/>
                </a:solidFill>
              </a:rPr>
              <a:t>شانون</a:t>
            </a:r>
            <a:r>
              <a:rPr lang="ar-DZ" sz="2400" b="1" dirty="0" smtClean="0">
                <a:solidFill>
                  <a:srgbClr val="FFFFFF"/>
                </a:solidFill>
              </a:rPr>
              <a:t> </a:t>
            </a:r>
            <a:r>
              <a:rPr lang="ar-DZ" sz="2400" b="1" dirty="0" err="1" smtClean="0">
                <a:solidFill>
                  <a:srgbClr val="FFFFFF"/>
                </a:solidFill>
              </a:rPr>
              <a:t>وويفر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black">
          <a:xfrm>
            <a:off x="2354263" y="4487863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ar-DZ" sz="2400" b="1" dirty="0" smtClean="0">
                <a:solidFill>
                  <a:srgbClr val="FFFFFF"/>
                </a:solidFill>
              </a:rPr>
              <a:t>نموذج هارولد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black">
          <a:xfrm>
            <a:off x="2354263" y="5335588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  <a:buClr>
                <a:schemeClr val="tx1"/>
              </a:buClr>
            </a:pPr>
            <a:r>
              <a:rPr lang="ar-DZ" sz="2400" b="1" dirty="0" smtClean="0">
                <a:solidFill>
                  <a:srgbClr val="FFFFFF"/>
                </a:solidFill>
              </a:rPr>
              <a:t>نموذج جونسون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black">
          <a:xfrm>
            <a:off x="1930400" y="1571612"/>
            <a:ext cx="51054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 eaLnBrk="0" hangingPunct="0"/>
            <a:r>
              <a:rPr lang="ar-DZ" sz="1400" b="1" dirty="0" smtClean="0"/>
              <a:t>الهدف :</a:t>
            </a:r>
          </a:p>
          <a:p>
            <a:pPr algn="r" rtl="1" eaLnBrk="0" hangingPunct="0"/>
            <a:r>
              <a:rPr lang="ar-DZ" sz="1400" b="1" dirty="0" smtClean="0"/>
              <a:t>الاطلاع على أهم نماذ</a:t>
            </a:r>
            <a:r>
              <a:rPr lang="ar-DZ" sz="1400" b="1" dirty="0" smtClean="0"/>
              <a:t>ج الاتصال وتطورها، وإدراك كيفية </a:t>
            </a:r>
            <a:r>
              <a:rPr lang="ar-DZ" sz="1400" b="1" dirty="0" err="1" smtClean="0"/>
              <a:t>نمذجة</a:t>
            </a:r>
            <a:r>
              <a:rPr lang="ar-DZ" sz="1400" b="1" dirty="0" smtClean="0"/>
              <a:t> العملية الاتصالية.  </a:t>
            </a:r>
            <a:endParaRPr lang="en-US" sz="1400" dirty="0"/>
          </a:p>
        </p:txBody>
      </p:sp>
      <p:pic>
        <p:nvPicPr>
          <p:cNvPr id="69659" name="Picture 27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676400" y="5207000"/>
            <a:ext cx="792163" cy="949325"/>
          </a:xfrm>
          <a:prstGeom prst="rect">
            <a:avLst/>
          </a:prstGeom>
          <a:noFill/>
        </p:spPr>
      </p:pic>
      <p:pic>
        <p:nvPicPr>
          <p:cNvPr id="69660" name="Picture 28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692275" y="4360863"/>
            <a:ext cx="792163" cy="949325"/>
          </a:xfrm>
          <a:prstGeom prst="rect">
            <a:avLst/>
          </a:prstGeom>
          <a:noFill/>
        </p:spPr>
      </p:pic>
      <p:pic>
        <p:nvPicPr>
          <p:cNvPr id="69661" name="Picture 29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692275" y="3509963"/>
            <a:ext cx="792163" cy="949325"/>
          </a:xfrm>
          <a:prstGeom prst="rect">
            <a:avLst/>
          </a:prstGeom>
          <a:noFill/>
        </p:spPr>
      </p:pic>
      <p:pic>
        <p:nvPicPr>
          <p:cNvPr id="69662" name="Picture 30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681163" y="2652713"/>
            <a:ext cx="792162" cy="949325"/>
          </a:xfrm>
          <a:prstGeom prst="rect">
            <a:avLst/>
          </a:prstGeom>
          <a:noFill/>
        </p:spPr>
      </p:pic>
      <p:sp>
        <p:nvSpPr>
          <p:cNvPr id="69663" name="Text Box 31"/>
          <p:cNvSpPr txBox="1">
            <a:spLocks noChangeArrowheads="1"/>
          </p:cNvSpPr>
          <p:nvPr/>
        </p:nvSpPr>
        <p:spPr bwMode="gray">
          <a:xfrm>
            <a:off x="2022475" y="534352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69664" name="Text Box 32"/>
          <p:cNvSpPr txBox="1">
            <a:spLocks noChangeArrowheads="1"/>
          </p:cNvSpPr>
          <p:nvPr/>
        </p:nvSpPr>
        <p:spPr bwMode="gray">
          <a:xfrm>
            <a:off x="2001838" y="274955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/>
              <a:t>1</a:t>
            </a:r>
          </a:p>
        </p:txBody>
      </p:sp>
      <p:sp>
        <p:nvSpPr>
          <p:cNvPr id="69665" name="Text Box 33"/>
          <p:cNvSpPr txBox="1">
            <a:spLocks noChangeArrowheads="1"/>
          </p:cNvSpPr>
          <p:nvPr/>
        </p:nvSpPr>
        <p:spPr bwMode="gray">
          <a:xfrm>
            <a:off x="2014538" y="360838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69666" name="Text Box 34"/>
          <p:cNvSpPr txBox="1">
            <a:spLocks noChangeArrowheads="1"/>
          </p:cNvSpPr>
          <p:nvPr/>
        </p:nvSpPr>
        <p:spPr bwMode="gray">
          <a:xfrm>
            <a:off x="2014538" y="4495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69667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محتوى </a:t>
            </a:r>
            <a:r>
              <a:rPr lang="ar-DZ" sz="3200" dirty="0" smtClean="0"/>
              <a:t>المحاضرة 4- نماذج عملية الاتصال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r-FR" sz="3200" dirty="0" smtClean="0"/>
              <a:t> </a:t>
            </a:r>
            <a:r>
              <a:rPr lang="ar-DZ" sz="3200" dirty="0" smtClean="0"/>
              <a:t>(</a:t>
            </a:r>
            <a:r>
              <a:rPr lang="fr-FR" sz="3200" dirty="0" smtClean="0"/>
              <a:t>C</a:t>
            </a:r>
            <a:r>
              <a:rPr lang="ar-DZ" sz="3200" dirty="0" smtClean="0"/>
              <a:t>) يكتشف المعلومات المطلوبة من قبل (</a:t>
            </a:r>
            <a:r>
              <a:rPr lang="en-US" sz="3200" dirty="0" smtClean="0"/>
              <a:t>B</a:t>
            </a:r>
            <a:r>
              <a:rPr lang="ar-DZ" sz="3200" dirty="0" smtClean="0"/>
              <a:t>) يحولها إلى رموز ذات معنى مشترك. ثم (</a:t>
            </a:r>
            <a:r>
              <a:rPr lang="en-US" sz="3200" dirty="0" smtClean="0"/>
              <a:t>C</a:t>
            </a:r>
            <a:r>
              <a:rPr lang="ar-DZ" sz="3200" dirty="0" smtClean="0"/>
              <a:t>) يقوم بإرسالها لـ (</a:t>
            </a:r>
            <a:r>
              <a:rPr lang="en-US" sz="3200" dirty="0" smtClean="0"/>
              <a:t>B</a:t>
            </a:r>
            <a:r>
              <a:rPr lang="ar-DZ" sz="3200" dirty="0" smtClean="0"/>
              <a:t>) من خلال أداة أو قناة. الرسائل التي كشف عنها (</a:t>
            </a:r>
            <a:r>
              <a:rPr lang="en-US" sz="3200" dirty="0" smtClean="0"/>
              <a:t>C</a:t>
            </a:r>
            <a:r>
              <a:rPr lang="ar-DZ" sz="3200" dirty="0" smtClean="0"/>
              <a:t>) يمكن أن تصل إلى هدف محدد أو قد لا يكون لها أي هدف. </a:t>
            </a:r>
          </a:p>
          <a:p>
            <a:pPr algn="just" rtl="1">
              <a:buFont typeface="Arial" pitchFamily="34" charset="0"/>
              <a:buChar char="•"/>
            </a:pPr>
            <a:r>
              <a:rPr lang="ar-DZ" sz="3200" dirty="0" smtClean="0"/>
              <a:t> مكونات (</a:t>
            </a:r>
            <a:r>
              <a:rPr lang="en-US" sz="3200" dirty="0" smtClean="0"/>
              <a:t>B</a:t>
            </a:r>
            <a:r>
              <a:rPr lang="ar-DZ" sz="3200" dirty="0" smtClean="0"/>
              <a:t>) يمكن أن تكون شخص واحد، أو مجموعة أو نظام اجتماعي كامل. والنموذج يعرض في الشكل التالي.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الشكل (): نموذج </a:t>
            </a:r>
            <a:r>
              <a:rPr lang="ar-DZ" sz="3200" dirty="0" err="1" smtClean="0">
                <a:solidFill>
                  <a:schemeClr val="bg1">
                    <a:lumMod val="50000"/>
                  </a:schemeClr>
                </a:solidFill>
              </a:rPr>
              <a:t>ويستلي</a:t>
            </a:r>
            <a:r>
              <a:rPr lang="ar-DZ" sz="3200" dirty="0" smtClean="0">
                <a:solidFill>
                  <a:schemeClr val="bg1">
                    <a:lumMod val="50000"/>
                  </a:schemeClr>
                </a:solidFill>
              </a:rPr>
              <a:t> وماكلين للاتصال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 rtl="1"/>
            <a:r>
              <a:rPr lang="ar-DZ" sz="3200" dirty="0" smtClean="0"/>
              <a:t>  </a:t>
            </a:r>
            <a:endParaRPr lang="fr-FR" sz="3200" dirty="0"/>
          </a:p>
        </p:txBody>
      </p:sp>
      <p:sp>
        <p:nvSpPr>
          <p:cNvPr id="522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52225" name="Group 1"/>
          <p:cNvGrpSpPr>
            <a:grpSpLocks noChangeAspect="1"/>
          </p:cNvGrpSpPr>
          <p:nvPr/>
        </p:nvGrpSpPr>
        <p:grpSpPr bwMode="auto">
          <a:xfrm>
            <a:off x="285720" y="2214554"/>
            <a:ext cx="8429684" cy="4357718"/>
            <a:chOff x="1417" y="7287"/>
            <a:chExt cx="9072" cy="4483"/>
          </a:xfrm>
        </p:grpSpPr>
        <p:sp>
          <p:nvSpPr>
            <p:cNvPr id="52247" name="AutoShape 23"/>
            <p:cNvSpPr>
              <a:spLocks noChangeAspect="1" noChangeArrowheads="1" noTextEdit="1"/>
            </p:cNvSpPr>
            <p:nvPr/>
          </p:nvSpPr>
          <p:spPr bwMode="auto">
            <a:xfrm>
              <a:off x="1417" y="7287"/>
              <a:ext cx="9072" cy="448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46" name="Rectangle 22"/>
            <p:cNvSpPr>
              <a:spLocks noChangeArrowheads="1"/>
            </p:cNvSpPr>
            <p:nvPr/>
          </p:nvSpPr>
          <p:spPr bwMode="auto">
            <a:xfrm>
              <a:off x="5486" y="8855"/>
              <a:ext cx="462" cy="4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5" name="Rectangle 21"/>
            <p:cNvSpPr>
              <a:spLocks noChangeArrowheads="1"/>
            </p:cNvSpPr>
            <p:nvPr/>
          </p:nvSpPr>
          <p:spPr bwMode="auto">
            <a:xfrm>
              <a:off x="7364" y="8854"/>
              <a:ext cx="463" cy="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4" name="Rectangle 20"/>
            <p:cNvSpPr>
              <a:spLocks noChangeArrowheads="1"/>
            </p:cNvSpPr>
            <p:nvPr/>
          </p:nvSpPr>
          <p:spPr bwMode="auto">
            <a:xfrm>
              <a:off x="9354" y="8854"/>
              <a:ext cx="463" cy="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3" name="Rectangle 19"/>
            <p:cNvSpPr>
              <a:spLocks noChangeArrowheads="1"/>
            </p:cNvSpPr>
            <p:nvPr/>
          </p:nvSpPr>
          <p:spPr bwMode="auto">
            <a:xfrm>
              <a:off x="2971" y="7488"/>
              <a:ext cx="609" cy="4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fr-FR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2" name="Rectangle 18"/>
            <p:cNvSpPr>
              <a:spLocks noChangeArrowheads="1"/>
            </p:cNvSpPr>
            <p:nvPr/>
          </p:nvSpPr>
          <p:spPr bwMode="auto">
            <a:xfrm>
              <a:off x="2971" y="8192"/>
              <a:ext cx="609" cy="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fr-FR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1" name="Rectangle 17"/>
            <p:cNvSpPr>
              <a:spLocks noChangeArrowheads="1"/>
            </p:cNvSpPr>
            <p:nvPr/>
          </p:nvSpPr>
          <p:spPr bwMode="auto">
            <a:xfrm>
              <a:off x="2969" y="8919"/>
              <a:ext cx="622" cy="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fr-FR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0" name="Rectangle 16"/>
            <p:cNvSpPr>
              <a:spLocks noChangeArrowheads="1"/>
            </p:cNvSpPr>
            <p:nvPr/>
          </p:nvSpPr>
          <p:spPr bwMode="auto">
            <a:xfrm>
              <a:off x="2956" y="9729"/>
              <a:ext cx="622" cy="4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fr-FR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39" name="Rectangle 15"/>
            <p:cNvSpPr>
              <a:spLocks noChangeArrowheads="1"/>
            </p:cNvSpPr>
            <p:nvPr/>
          </p:nvSpPr>
          <p:spPr bwMode="auto">
            <a:xfrm>
              <a:off x="2969" y="10356"/>
              <a:ext cx="622" cy="9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48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…….</a:t>
              </a:r>
              <a:endParaRPr kumimoji="0" lang="fr-F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38" name="Rectangle 14"/>
            <p:cNvSpPr>
              <a:spLocks noChangeArrowheads="1"/>
            </p:cNvSpPr>
            <p:nvPr/>
          </p:nvSpPr>
          <p:spPr bwMode="auto">
            <a:xfrm>
              <a:off x="2956" y="11109"/>
              <a:ext cx="622" cy="58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fr-FR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∞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37" name="AutoShape 13"/>
            <p:cNvSpPr>
              <a:spLocks noChangeShapeType="1"/>
            </p:cNvSpPr>
            <p:nvPr/>
          </p:nvSpPr>
          <p:spPr bwMode="auto">
            <a:xfrm>
              <a:off x="5948" y="9086"/>
              <a:ext cx="1416" cy="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36" name="AutoShape 12"/>
            <p:cNvSpPr>
              <a:spLocks noChangeShapeType="1"/>
            </p:cNvSpPr>
            <p:nvPr/>
          </p:nvSpPr>
          <p:spPr bwMode="auto">
            <a:xfrm>
              <a:off x="7827" y="9086"/>
              <a:ext cx="1527" cy="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35" name="AutoShape 11"/>
            <p:cNvSpPr>
              <a:spLocks noChangeShapeType="1"/>
            </p:cNvSpPr>
            <p:nvPr/>
          </p:nvSpPr>
          <p:spPr bwMode="auto">
            <a:xfrm>
              <a:off x="3580" y="7720"/>
              <a:ext cx="1906" cy="136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34" name="AutoShape 10"/>
            <p:cNvSpPr>
              <a:spLocks noChangeShapeType="1"/>
            </p:cNvSpPr>
            <p:nvPr/>
          </p:nvSpPr>
          <p:spPr bwMode="auto">
            <a:xfrm>
              <a:off x="3580" y="8424"/>
              <a:ext cx="1906" cy="6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33" name="AutoShape 9"/>
            <p:cNvSpPr>
              <a:spLocks noChangeShapeType="1"/>
            </p:cNvSpPr>
            <p:nvPr/>
          </p:nvSpPr>
          <p:spPr bwMode="auto">
            <a:xfrm flipV="1">
              <a:off x="3591" y="9086"/>
              <a:ext cx="1895" cy="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32" name="AutoShape 8"/>
            <p:cNvSpPr>
              <a:spLocks noChangeShapeType="1"/>
            </p:cNvSpPr>
            <p:nvPr/>
          </p:nvSpPr>
          <p:spPr bwMode="auto">
            <a:xfrm flipV="1">
              <a:off x="3578" y="9086"/>
              <a:ext cx="1908" cy="8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28" name="AutoShape 4"/>
            <p:cNvSpPr>
              <a:spLocks noChangeShapeType="1"/>
            </p:cNvSpPr>
            <p:nvPr/>
          </p:nvSpPr>
          <p:spPr bwMode="auto">
            <a:xfrm rot="5400000" flipH="1" flipV="1">
              <a:off x="5405" y="7192"/>
              <a:ext cx="65" cy="4316"/>
            </a:xfrm>
            <a:prstGeom prst="curvedConnector3">
              <a:avLst>
                <a:gd name="adj1" fmla="val -552306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27" name="AutoShape 3"/>
            <p:cNvSpPr>
              <a:spLocks noChangeShapeType="1"/>
            </p:cNvSpPr>
            <p:nvPr/>
          </p:nvSpPr>
          <p:spPr bwMode="auto">
            <a:xfrm rot="5400000" flipH="1" flipV="1">
              <a:off x="4994" y="7590"/>
              <a:ext cx="876" cy="4329"/>
            </a:xfrm>
            <a:prstGeom prst="curvedConnector3">
              <a:avLst>
                <a:gd name="adj1" fmla="val -41097"/>
              </a:avLst>
            </a:prstGeom>
            <a:noFill/>
            <a:ln w="9525">
              <a:noFill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226" name="AutoShape 2"/>
            <p:cNvSpPr>
              <a:spLocks noChangeShapeType="1"/>
            </p:cNvSpPr>
            <p:nvPr/>
          </p:nvSpPr>
          <p:spPr bwMode="auto">
            <a:xfrm rot="5400000" flipH="1" flipV="1">
              <a:off x="4994" y="7590"/>
              <a:ext cx="876" cy="4329"/>
            </a:xfrm>
            <a:prstGeom prst="curvedConnector3">
              <a:avLst>
                <a:gd name="adj1" fmla="val -4109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cxnSp>
        <p:nvCxnSpPr>
          <p:cNvPr id="37" name="Forme 36"/>
          <p:cNvCxnSpPr>
            <a:endCxn id="52245" idx="0"/>
          </p:cNvCxnSpPr>
          <p:nvPr/>
        </p:nvCxnSpPr>
        <p:spPr>
          <a:xfrm rot="10800000">
            <a:off x="6026770" y="3737764"/>
            <a:ext cx="1831378" cy="405617"/>
          </a:xfrm>
          <a:prstGeom prst="curvedConnector4">
            <a:avLst>
              <a:gd name="adj1" fmla="val 44127"/>
              <a:gd name="adj2" fmla="val 15635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rc 38"/>
          <p:cNvCxnSpPr/>
          <p:nvPr/>
        </p:nvCxnSpPr>
        <p:spPr>
          <a:xfrm rot="10800000">
            <a:off x="4357686" y="3714752"/>
            <a:ext cx="3500462" cy="50006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Forme 40"/>
          <p:cNvCxnSpPr>
            <a:stCxn id="52245" idx="2"/>
            <a:endCxn id="52246" idx="0"/>
          </p:cNvCxnSpPr>
          <p:nvPr/>
        </p:nvCxnSpPr>
        <p:spPr>
          <a:xfrm rot="5400000" flipH="1">
            <a:off x="4929476" y="3090531"/>
            <a:ext cx="449089" cy="1745498"/>
          </a:xfrm>
          <a:prstGeom prst="curvedConnector5">
            <a:avLst>
              <a:gd name="adj1" fmla="val -50903"/>
              <a:gd name="adj2" fmla="val 50013"/>
              <a:gd name="adj3" fmla="val 15090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914400" y="1428737"/>
            <a:ext cx="7086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النموذج</a:t>
            </a:r>
            <a:r>
              <a:rPr lang="ar-SA" sz="3200" dirty="0" smtClean="0"/>
              <a:t> هو عبارة عن محاولة لتقديم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العلاقات الكامنة</a:t>
            </a:r>
            <a:r>
              <a:rPr lang="ar-SA" sz="3200" dirty="0" smtClean="0"/>
              <a:t>، التي يفترض وجودها</a:t>
            </a:r>
            <a:r>
              <a:rPr lang="ar-DZ" sz="3200" dirty="0" smtClean="0"/>
              <a:t> </a:t>
            </a:r>
            <a:r>
              <a:rPr lang="ar-SA" sz="3200" dirty="0" smtClean="0"/>
              <a:t>بين المتغيرات التي تصنع حدثا، أو نظاما معينا في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شكل رمزي </a:t>
            </a:r>
            <a:r>
              <a:rPr lang="ar-SA" sz="3200" dirty="0" smtClean="0"/>
              <a:t>، أي أن النماذج</a:t>
            </a:r>
            <a:r>
              <a:rPr lang="ar-DZ" sz="3200" dirty="0" smtClean="0"/>
              <a:t> </a:t>
            </a:r>
            <a:r>
              <a:rPr lang="ar-SA" sz="3200" dirty="0" smtClean="0"/>
              <a:t>عبارة عن أدوات رمزية تساعدنا على فهم الظواهر أو النظام، وإدراك العلاقات</a:t>
            </a:r>
            <a:r>
              <a:rPr lang="ar-DZ" sz="3200" dirty="0" smtClean="0"/>
              <a:t> </a:t>
            </a:r>
            <a:r>
              <a:rPr lang="ar-SA" sz="3200" dirty="0" smtClean="0"/>
              <a:t>بين العناصر الأساسية في تلك الظاهرة ، ويتيح نموذج الإيصال للباحثين أبسط</a:t>
            </a:r>
            <a:endParaRPr lang="fr-FR" sz="3200" dirty="0" smtClean="0"/>
          </a:p>
          <a:p>
            <a:pPr algn="just" rtl="1"/>
            <a:r>
              <a:rPr lang="ar-SA" sz="3200" dirty="0" smtClean="0"/>
              <a:t>و أفضل الطرق لتفسير التفاعل البشري ، الذي يتسم بالتعقيد الشديد</a:t>
            </a:r>
            <a:r>
              <a:rPr lang="ar-DZ" sz="3200" dirty="0" smtClean="0"/>
              <a:t>.</a:t>
            </a:r>
          </a:p>
          <a:p>
            <a:pPr algn="just" rtl="1"/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1- نموذج أرسطو (</a:t>
            </a:r>
            <a:r>
              <a:rPr lang="fr-FR" sz="3200" b="1" dirty="0" err="1" smtClean="0">
                <a:solidFill>
                  <a:schemeClr val="bg1">
                    <a:lumMod val="50000"/>
                  </a:schemeClr>
                </a:solidFill>
              </a:rPr>
              <a:t>Aristotle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) للاتصال:</a:t>
            </a:r>
            <a:endParaRPr lang="fr-F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DZ" sz="3200" dirty="0" smtClean="0"/>
              <a:t>أرسطو يعرف الاتصال بأنه فن ومهارة التأثير على المستمعين من خلال مكبر الصوت في الطريق الذي يرغبه/ترغبه. كما هو مبين في الشكل التالي، نموذج أرسطو يضم: المصدر، الرسالة والمستمع. في هذا النموذج، الذي ينطوي على الاعتراف بأسلوب الفيلسوف أرسطو في تعليم تلميذته، الذي يستخدم الاتصال في اتجاه واحد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914400" y="1428737"/>
            <a:ext cx="7086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1"/>
            <a:r>
              <a:rPr lang="fr-FR" sz="3200" b="1" dirty="0" smtClean="0"/>
              <a:t> </a:t>
            </a:r>
            <a:endParaRPr lang="fr-FR" sz="3200" dirty="0" smtClean="0"/>
          </a:p>
          <a:p>
            <a:pPr algn="ctr" rtl="1"/>
            <a:r>
              <a:rPr lang="ar-DZ" sz="2400" b="1" dirty="0" smtClean="0">
                <a:solidFill>
                  <a:schemeClr val="bg1">
                    <a:lumMod val="50000"/>
                  </a:schemeClr>
                </a:solidFill>
              </a:rPr>
              <a:t>الشكل (): نموذج أرسطو (</a:t>
            </a:r>
            <a:r>
              <a:rPr lang="fr-FR" sz="2400" b="1" dirty="0" err="1" smtClean="0">
                <a:solidFill>
                  <a:schemeClr val="bg1">
                    <a:lumMod val="50000"/>
                  </a:schemeClr>
                </a:solidFill>
              </a:rPr>
              <a:t>Aristotle</a:t>
            </a:r>
            <a:r>
              <a:rPr lang="ar-DZ" sz="2400" b="1" dirty="0" smtClean="0">
                <a:solidFill>
                  <a:schemeClr val="bg1">
                    <a:lumMod val="50000"/>
                  </a:schemeClr>
                </a:solidFill>
              </a:rPr>
              <a:t>) للاتصال</a:t>
            </a:r>
            <a:endParaRPr lang="fr-FR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endParaRPr lang="fr-FR" sz="3200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785786" y="2714620"/>
            <a:ext cx="7429552" cy="2374908"/>
            <a:chOff x="1565" y="10214"/>
            <a:chExt cx="9179" cy="2053"/>
          </a:xfrm>
        </p:grpSpPr>
        <p:sp>
          <p:nvSpPr>
            <p:cNvPr id="2055" name="AutoShape 7"/>
            <p:cNvSpPr>
              <a:spLocks noChangeAspect="1" noChangeArrowheads="1" noTextEdit="1"/>
            </p:cNvSpPr>
            <p:nvPr/>
          </p:nvSpPr>
          <p:spPr bwMode="auto">
            <a:xfrm>
              <a:off x="1565" y="10214"/>
              <a:ext cx="9179" cy="205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8302" y="10718"/>
              <a:ext cx="1665" cy="974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المتكلم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(المرسل)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5892" y="10731"/>
              <a:ext cx="1322" cy="974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الكلام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(الرسالة)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2801" y="10731"/>
              <a:ext cx="2104" cy="96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المستمع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(المستقبل)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7285" y="11087"/>
              <a:ext cx="870" cy="274"/>
            </a:xfrm>
            <a:prstGeom prst="leftArrow">
              <a:avLst>
                <a:gd name="adj1" fmla="val 50000"/>
                <a:gd name="adj2" fmla="val 7938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0" name="AutoShape 2"/>
            <p:cNvSpPr>
              <a:spLocks noChangeArrowheads="1"/>
            </p:cNvSpPr>
            <p:nvPr/>
          </p:nvSpPr>
          <p:spPr bwMode="auto">
            <a:xfrm>
              <a:off x="5006" y="11087"/>
              <a:ext cx="739" cy="274"/>
            </a:xfrm>
            <a:prstGeom prst="leftArrow">
              <a:avLst>
                <a:gd name="adj1" fmla="val 50000"/>
                <a:gd name="adj2" fmla="val 6742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914400" y="1428737"/>
            <a:ext cx="7086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1"/>
            <a:r>
              <a:rPr lang="fr-FR" sz="3200" b="1" dirty="0" smtClean="0"/>
              <a:t> </a:t>
            </a:r>
            <a:endParaRPr lang="fr-FR" sz="3200" dirty="0" smtClean="0"/>
          </a:p>
          <a:p>
            <a:pPr algn="just" rtl="1"/>
            <a:r>
              <a:rPr lang="ar-SA" sz="3200" dirty="0" smtClean="0"/>
              <a:t>في هذا النموذج، المصدر والمستمع يتشاركان في الاتصال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غير المباشر</a:t>
            </a:r>
            <a:r>
              <a:rPr lang="ar-SA" sz="3200" dirty="0" smtClean="0"/>
              <a:t>. في نموذج أرسطو، ليس من المتوقع أن يقوم المستمع بردود أفعال (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feedback</a:t>
            </a:r>
            <a:r>
              <a:rPr lang="ar-SA" sz="3200" dirty="0" smtClean="0"/>
              <a:t>) على الرسالة المرسلة من المصدر. يمكن أن يكون إعلان هذا النموذج في الواقع أكثر ملائمة الخطابات العامة بدلاً </a:t>
            </a:r>
            <a:r>
              <a:rPr lang="ar-DZ" sz="3200" dirty="0" smtClean="0"/>
              <a:t>من </a:t>
            </a:r>
            <a:r>
              <a:rPr lang="ar-SA" sz="3200" dirty="0" smtClean="0"/>
              <a:t>الحديث الشخصي.  </a:t>
            </a:r>
            <a:endParaRPr lang="fr-FR" sz="3200" dirty="0" smtClean="0"/>
          </a:p>
          <a:p>
            <a:pPr algn="just" rtl="1"/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2- نموذج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شانون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وويفر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fr-FR" sz="3200" b="1" dirty="0" smtClean="0">
                <a:solidFill>
                  <a:schemeClr val="bg1">
                    <a:lumMod val="50000"/>
                  </a:schemeClr>
                </a:solidFill>
              </a:rPr>
              <a:t>Shannon and Weaver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) للاتصال: </a:t>
            </a:r>
            <a:endParaRPr lang="fr-FR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/>
            <a:r>
              <a:rPr lang="ar-DZ" sz="2800" dirty="0" smtClean="0"/>
              <a:t>تعتبر القاعدة الأولى للاتصال الفعال هي إدراك الهدف (</a:t>
            </a:r>
            <a:r>
              <a:rPr lang="fr-FR" sz="2800" dirty="0" smtClean="0"/>
              <a:t>Destination</a:t>
            </a:r>
            <a:r>
              <a:rPr lang="ar-DZ" sz="2800" dirty="0" smtClean="0"/>
              <a:t>) للرسالة المرسلة من مصدر المعلومات حسب رغبة المصدر. نموذج كلود </a:t>
            </a:r>
            <a:r>
              <a:rPr lang="ar-DZ" sz="2800" dirty="0" err="1" smtClean="0"/>
              <a:t>شانون</a:t>
            </a:r>
            <a:r>
              <a:rPr lang="ar-DZ" sz="2800" dirty="0" smtClean="0"/>
              <a:t> هو شكل </a:t>
            </a:r>
            <a:r>
              <a:rPr lang="ar-DZ" sz="2800" dirty="0" smtClean="0">
                <a:solidFill>
                  <a:schemeClr val="bg1">
                    <a:lumMod val="50000"/>
                  </a:schemeClr>
                </a:solidFill>
              </a:rPr>
              <a:t>خطي بسيط للاتصال </a:t>
            </a:r>
            <a:r>
              <a:rPr lang="ar-DZ" sz="2800" dirty="0" smtClean="0"/>
              <a:t>يفتقر لردة الفعل (التغذية الراجعة) (</a:t>
            </a:r>
            <a:r>
              <a:rPr lang="en-US" sz="2800" dirty="0" smtClean="0"/>
              <a:t>feedback</a:t>
            </a:r>
            <a:r>
              <a:rPr lang="ar-DZ" sz="2800" dirty="0" smtClean="0"/>
              <a:t>). هذا الأخير تم اختزاله في تعبير بسيط جداً هو "نقل الرسالة". يمكن وصف هذا النموذج </a:t>
            </a:r>
            <a:r>
              <a:rPr lang="ar-DZ" sz="2800" dirty="0" err="1" smtClean="0"/>
              <a:t>بـ</a:t>
            </a:r>
            <a:r>
              <a:rPr lang="ar-DZ" sz="2800" dirty="0" smtClean="0"/>
              <a:t>: "يرسل المرسل، من خلال الترميز، رسالة </a:t>
            </a:r>
            <a:r>
              <a:rPr lang="ar-DZ" sz="2800" dirty="0" err="1" smtClean="0"/>
              <a:t>الى</a:t>
            </a:r>
            <a:r>
              <a:rPr lang="ar-DZ" sz="2800" dirty="0" smtClean="0"/>
              <a:t> المستقبل الذي يقوم بفك رموزها في سياق مضطرب بالضوضاء". من المهم أن لا تتشوه الرسائل بسبب الضوضاء (</a:t>
            </a:r>
            <a:r>
              <a:rPr lang="en-US" sz="2800" dirty="0" smtClean="0"/>
              <a:t>noise</a:t>
            </a:r>
            <a:r>
              <a:rPr lang="ar-DZ" sz="2800" dirty="0" smtClean="0"/>
              <a:t>) في المحيط من أجل فعالية الاتصال.</a:t>
            </a:r>
            <a:endParaRPr lang="fr-FR" sz="2800" dirty="0" smtClean="0"/>
          </a:p>
          <a:p>
            <a:pPr algn="just" rtl="1"/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914400" y="1428737"/>
            <a:ext cx="7086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rtl="1"/>
            <a:r>
              <a:rPr lang="fr-FR" sz="3200" b="1" dirty="0" smtClean="0"/>
              <a:t> </a:t>
            </a:r>
            <a:endParaRPr lang="fr-FR" sz="3200" dirty="0" smtClean="0"/>
          </a:p>
          <a:p>
            <a:pPr algn="ctr" rtl="1"/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الشكل () : نموذج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شانون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ar-DZ" sz="3200" b="1" dirty="0" err="1" smtClean="0">
                <a:solidFill>
                  <a:schemeClr val="bg1">
                    <a:lumMod val="50000"/>
                  </a:schemeClr>
                </a:solidFill>
              </a:rPr>
              <a:t>وويفر</a:t>
            </a:r>
            <a:r>
              <a:rPr lang="ar-DZ" sz="3200" b="1" dirty="0" smtClean="0">
                <a:solidFill>
                  <a:schemeClr val="bg1">
                    <a:lumMod val="50000"/>
                  </a:schemeClr>
                </a:solidFill>
              </a:rPr>
              <a:t> للاتصال</a:t>
            </a:r>
            <a:endParaRPr lang="fr-FR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95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39940" name="Group 4"/>
          <p:cNvGrpSpPr>
            <a:grpSpLocks noChangeAspect="1"/>
          </p:cNvGrpSpPr>
          <p:nvPr/>
        </p:nvGrpSpPr>
        <p:grpSpPr bwMode="auto">
          <a:xfrm>
            <a:off x="285720" y="2786058"/>
            <a:ext cx="8286808" cy="3214279"/>
            <a:chOff x="1417" y="9729"/>
            <a:chExt cx="9072" cy="3263"/>
          </a:xfrm>
        </p:grpSpPr>
        <p:sp>
          <p:nvSpPr>
            <p:cNvPr id="39956" name="AutoShape 20"/>
            <p:cNvSpPr>
              <a:spLocks noChangeAspect="1" noChangeArrowheads="1" noTextEdit="1"/>
            </p:cNvSpPr>
            <p:nvPr/>
          </p:nvSpPr>
          <p:spPr bwMode="auto">
            <a:xfrm>
              <a:off x="1417" y="9729"/>
              <a:ext cx="9072" cy="326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 dirty="0"/>
            </a:p>
          </p:txBody>
        </p:sp>
        <p:sp>
          <p:nvSpPr>
            <p:cNvPr id="39955" name="Rectangle 19"/>
            <p:cNvSpPr>
              <a:spLocks noChangeArrowheads="1"/>
            </p:cNvSpPr>
            <p:nvPr/>
          </p:nvSpPr>
          <p:spPr bwMode="auto">
            <a:xfrm>
              <a:off x="8690" y="10731"/>
              <a:ext cx="1665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مصدر المعلومات</a:t>
              </a:r>
              <a:endPara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4" name="Rectangle 18"/>
            <p:cNvSpPr>
              <a:spLocks noChangeArrowheads="1"/>
            </p:cNvSpPr>
            <p:nvPr/>
          </p:nvSpPr>
          <p:spPr bwMode="auto">
            <a:xfrm>
              <a:off x="7042" y="10731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المرسل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3" name="Rectangle 17"/>
            <p:cNvSpPr>
              <a:spLocks noChangeArrowheads="1"/>
            </p:cNvSpPr>
            <p:nvPr/>
          </p:nvSpPr>
          <p:spPr bwMode="auto">
            <a:xfrm>
              <a:off x="5304" y="10744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القناة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2" name="Rectangle 16"/>
            <p:cNvSpPr>
              <a:spLocks noChangeArrowheads="1"/>
            </p:cNvSpPr>
            <p:nvPr/>
          </p:nvSpPr>
          <p:spPr bwMode="auto">
            <a:xfrm>
              <a:off x="3696" y="10757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المستقبل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1" name="Rectangle 15"/>
            <p:cNvSpPr>
              <a:spLocks noChangeArrowheads="1"/>
            </p:cNvSpPr>
            <p:nvPr/>
          </p:nvSpPr>
          <p:spPr bwMode="auto">
            <a:xfrm>
              <a:off x="2121" y="10757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الهدف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0" name="AutoShape 14"/>
            <p:cNvSpPr>
              <a:spLocks noChangeArrowheads="1"/>
            </p:cNvSpPr>
            <p:nvPr/>
          </p:nvSpPr>
          <p:spPr bwMode="auto">
            <a:xfrm>
              <a:off x="8164" y="10982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949" name="AutoShape 13"/>
            <p:cNvSpPr>
              <a:spLocks noChangeArrowheads="1"/>
            </p:cNvSpPr>
            <p:nvPr/>
          </p:nvSpPr>
          <p:spPr bwMode="auto">
            <a:xfrm>
              <a:off x="6426" y="10987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948" name="AutoShape 12"/>
            <p:cNvSpPr>
              <a:spLocks noChangeArrowheads="1"/>
            </p:cNvSpPr>
            <p:nvPr/>
          </p:nvSpPr>
          <p:spPr bwMode="auto">
            <a:xfrm>
              <a:off x="4818" y="10988"/>
              <a:ext cx="414" cy="275"/>
            </a:xfrm>
            <a:prstGeom prst="leftArrow">
              <a:avLst>
                <a:gd name="adj1" fmla="val 50000"/>
                <a:gd name="adj2" fmla="val 3763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947" name="AutoShape 11"/>
            <p:cNvSpPr>
              <a:spLocks noChangeArrowheads="1"/>
            </p:cNvSpPr>
            <p:nvPr/>
          </p:nvSpPr>
          <p:spPr bwMode="auto">
            <a:xfrm>
              <a:off x="3243" y="11002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7042" y="9842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الرسالة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5441" y="9842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الإشارة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44" name="Rectangle 8"/>
            <p:cNvSpPr>
              <a:spLocks noChangeArrowheads="1"/>
            </p:cNvSpPr>
            <p:nvPr/>
          </p:nvSpPr>
          <p:spPr bwMode="auto">
            <a:xfrm>
              <a:off x="3538" y="9842"/>
              <a:ext cx="1789" cy="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استقبال الإشارة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43" name="Rectangle 7"/>
            <p:cNvSpPr>
              <a:spLocks noChangeArrowheads="1"/>
            </p:cNvSpPr>
            <p:nvPr/>
          </p:nvSpPr>
          <p:spPr bwMode="auto">
            <a:xfrm>
              <a:off x="2121" y="9842"/>
              <a:ext cx="1122" cy="6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الرسالة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899" y="12091"/>
              <a:ext cx="1333" cy="6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الضوضاء</a:t>
              </a:r>
              <a:endPara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41" name="AutoShape 5"/>
            <p:cNvSpPr>
              <a:spLocks noChangeArrowheads="1"/>
            </p:cNvSpPr>
            <p:nvPr/>
          </p:nvSpPr>
          <p:spPr bwMode="auto">
            <a:xfrm rot="5400000">
              <a:off x="3282" y="11659"/>
              <a:ext cx="414" cy="274"/>
            </a:xfrm>
            <a:prstGeom prst="leftArrow">
              <a:avLst>
                <a:gd name="adj1" fmla="val 50000"/>
                <a:gd name="adj2" fmla="val 37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DZ" sz="3200" dirty="0" smtClean="0"/>
              <a:t>نماذج الاتصال </a:t>
            </a:r>
            <a:endParaRPr lang="en-US" sz="3200" dirty="0"/>
          </a:p>
        </p:txBody>
      </p:sp>
      <p:sp>
        <p:nvSpPr>
          <p:cNvPr id="7584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gray">
          <a:xfrm>
            <a:off x="428596" y="1428737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rtl="1"/>
            <a:r>
              <a:rPr lang="ar-SA" sz="3200" dirty="0" smtClean="0"/>
              <a:t>كما هو مبين في الشكل يتكون هذا النموذج من خمسة وظائف يتم انجازها، وهي: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المصدر</a:t>
            </a:r>
            <a:r>
              <a:rPr lang="ar-SA" sz="3200" dirty="0" smtClean="0"/>
              <a:t>، جهاز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الإرسال</a:t>
            </a:r>
            <a:r>
              <a:rPr lang="ar-SA" sz="3200" dirty="0" smtClean="0"/>
              <a:t> (نقل وسائل الإعلام)،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الرسالة</a:t>
            </a:r>
            <a:r>
              <a:rPr lang="ar-SA" sz="3200" dirty="0" smtClean="0"/>
              <a:t>،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المستقبل</a:t>
            </a:r>
            <a:r>
              <a:rPr lang="ar-SA" sz="3200" dirty="0" smtClean="0"/>
              <a:t>،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الهدف</a:t>
            </a:r>
            <a:r>
              <a:rPr lang="ar-SA" sz="3200" dirty="0" smtClean="0"/>
              <a:t>/المرسل إليه، ووظيفة أخرى </a:t>
            </a:r>
            <a:r>
              <a:rPr lang="ar-SA" sz="3200" dirty="0" err="1" smtClean="0"/>
              <a:t>تمزيقية</a:t>
            </a:r>
            <a:r>
              <a:rPr lang="ar-SA" sz="3200" dirty="0" smtClean="0"/>
              <a:t> مصدر عامل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</a:rPr>
              <a:t>الضوضاء</a:t>
            </a:r>
            <a:r>
              <a:rPr lang="ar-SA" sz="3200" dirty="0" smtClean="0"/>
              <a:t>. في الخطوة الأولى لهذا النموذج، مصدر المعلومات يختار رسالة مناسبة ويرسلها إلى المستقبل عبر قناة الاتصال الموجودة (القائمة)، في حين أن المستقبل يفعل العكس مما قام </a:t>
            </a:r>
            <a:r>
              <a:rPr lang="ar-SA" sz="3200" dirty="0" err="1" smtClean="0"/>
              <a:t>به</a:t>
            </a:r>
            <a:r>
              <a:rPr lang="ar-SA" sz="3200" dirty="0" smtClean="0"/>
              <a:t> المصدر</a:t>
            </a:r>
            <a:r>
              <a:rPr lang="ar-DZ" sz="3200" dirty="0" smtClean="0"/>
              <a:t>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76TGp_report_light">
  <a:themeElements>
    <a:clrScheme name="Default Design 1">
      <a:dk1>
        <a:srgbClr val="000000"/>
      </a:dk1>
      <a:lt1>
        <a:srgbClr val="B4E3EE"/>
      </a:lt1>
      <a:dk2>
        <a:srgbClr val="189180"/>
      </a:dk2>
      <a:lt2>
        <a:srgbClr val="808080"/>
      </a:lt2>
      <a:accent1>
        <a:srgbClr val="FF7F00"/>
      </a:accent1>
      <a:accent2>
        <a:srgbClr val="B3DC27"/>
      </a:accent2>
      <a:accent3>
        <a:srgbClr val="D6EFF5"/>
      </a:accent3>
      <a:accent4>
        <a:srgbClr val="000000"/>
      </a:accent4>
      <a:accent5>
        <a:srgbClr val="FFC0AA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576TGp_report_light</Template>
  <TotalTime>868</TotalTime>
  <Words>1205</Words>
  <Application>Microsoft Office PowerPoint</Application>
  <PresentationFormat>Affichage à l'écran (4:3)</PresentationFormat>
  <Paragraphs>142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576TGp_report_light</vt:lpstr>
      <vt:lpstr>إعداد الأستاذ: عابدي محمد السعيد جامعة محمد الشريف مساعدية- سوق أهراس</vt:lpstr>
      <vt:lpstr>محتوى المحاضرة 4- نماذج عملية الاتصال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  <vt:lpstr>نماذج الاتصال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مقياس  اتصال وتحرير إداري</dc:title>
  <dc:creator>it</dc:creator>
  <cp:lastModifiedBy>it</cp:lastModifiedBy>
  <cp:revision>18</cp:revision>
  <dcterms:created xsi:type="dcterms:W3CDTF">2017-02-05T05:41:51Z</dcterms:created>
  <dcterms:modified xsi:type="dcterms:W3CDTF">2023-02-28T18:53:29Z</dcterms:modified>
</cp:coreProperties>
</file>