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31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63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95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27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58" algn="l" defTabSz="914263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789" algn="l" defTabSz="914263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921" algn="l" defTabSz="914263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053" algn="l" defTabSz="914263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99"/>
    <a:srgbClr val="FF9933"/>
    <a:srgbClr val="0033CC"/>
    <a:srgbClr val="FF33CC"/>
    <a:srgbClr val="009999"/>
    <a:srgbClr val="FFCCCC"/>
    <a:srgbClr val="865900"/>
    <a:srgbClr val="9E6900"/>
    <a:srgbClr val="704B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1324" autoAdjust="0"/>
    <p:restoredTop sz="99171" autoAdjust="0"/>
  </p:normalViewPr>
  <p:slideViewPr>
    <p:cSldViewPr snapToObjects="1">
      <p:cViewPr>
        <p:scale>
          <a:sx n="20" d="100"/>
          <a:sy n="20" d="100"/>
        </p:scale>
        <p:origin x="-1310" y="-82"/>
      </p:cViewPr>
      <p:guideLst>
        <p:guide orient="horz" pos="13483"/>
        <p:guide pos="9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28" d="100"/>
          <a:sy n="28" d="100"/>
        </p:scale>
        <p:origin x="-1266" y="-78"/>
      </p:cViewPr>
      <p:guideLst>
        <p:guide orient="horz" pos="3109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t" anchorCtr="0" compatLnSpc="1">
            <a:prstTxWarp prst="textNoShape">
              <a:avLst/>
            </a:prstTxWarp>
          </a:bodyPr>
          <a:lstStyle>
            <a:lvl1pPr defTabSz="921425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115" y="0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t" anchorCtr="0" compatLnSpc="1">
            <a:prstTxWarp prst="textNoShape">
              <a:avLst/>
            </a:prstTxWarp>
          </a:bodyPr>
          <a:lstStyle>
            <a:lvl1pPr algn="r" defTabSz="921425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472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b" anchorCtr="0" compatLnSpc="1">
            <a:prstTxWarp prst="textNoShape">
              <a:avLst/>
            </a:prstTxWarp>
          </a:bodyPr>
          <a:lstStyle>
            <a:lvl1pPr defTabSz="921425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115" y="9376472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b" anchorCtr="0" compatLnSpc="1">
            <a:prstTxWarp prst="textNoShape">
              <a:avLst/>
            </a:prstTxWarp>
          </a:bodyPr>
          <a:lstStyle>
            <a:lvl1pPr algn="r" defTabSz="921425">
              <a:defRPr sz="1200"/>
            </a:lvl1pPr>
          </a:lstStyle>
          <a:p>
            <a:pPr>
              <a:defRPr/>
            </a:pPr>
            <a:fld id="{68DC2C0B-5010-4461-9CD4-F48E5EAEFD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4084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t" anchorCtr="0" compatLnSpc="1">
            <a:prstTxWarp prst="textNoShape">
              <a:avLst/>
            </a:prstTxWarp>
          </a:bodyPr>
          <a:lstStyle>
            <a:lvl1pPr defTabSz="921425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115" y="0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t" anchorCtr="0" compatLnSpc="1">
            <a:prstTxWarp prst="textNoShape">
              <a:avLst/>
            </a:prstTxWarp>
          </a:bodyPr>
          <a:lstStyle>
            <a:lvl1pPr algn="r" defTabSz="921425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0575" y="741363"/>
            <a:ext cx="261461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790" y="4686037"/>
            <a:ext cx="4940184" cy="444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472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b" anchorCtr="0" compatLnSpc="1">
            <a:prstTxWarp prst="textNoShape">
              <a:avLst/>
            </a:prstTxWarp>
          </a:bodyPr>
          <a:lstStyle>
            <a:lvl1pPr defTabSz="921425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115" y="9376472"/>
            <a:ext cx="2917648" cy="49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8" tIns="46113" rIns="92228" bIns="46113" numCol="1" anchor="b" anchorCtr="0" compatLnSpc="1">
            <a:prstTxWarp prst="textNoShape">
              <a:avLst/>
            </a:prstTxWarp>
          </a:bodyPr>
          <a:lstStyle>
            <a:lvl1pPr algn="r" defTabSz="921425">
              <a:defRPr sz="1200"/>
            </a:lvl1pPr>
          </a:lstStyle>
          <a:p>
            <a:pPr>
              <a:defRPr/>
            </a:pPr>
            <a:fld id="{608BC4E1-F47E-4B99-932D-02AA6078307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43464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3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9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58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9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1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3" algn="l" defTabSz="9142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2342C-CA5A-4695-BBED-85C371672F64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0575" y="741363"/>
            <a:ext cx="2614613" cy="37004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838" y="24258589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131" indent="0" algn="ctr">
              <a:buNone/>
              <a:defRPr/>
            </a:lvl2pPr>
            <a:lvl3pPr marL="914263" indent="0" algn="ctr">
              <a:buNone/>
              <a:defRPr/>
            </a:lvl3pPr>
            <a:lvl4pPr marL="1371395" indent="0" algn="ctr">
              <a:buNone/>
              <a:defRPr/>
            </a:lvl4pPr>
            <a:lvl5pPr marL="1828527" indent="0" algn="ctr">
              <a:buNone/>
              <a:defRPr/>
            </a:lvl5pPr>
            <a:lvl6pPr marL="2285658" indent="0" algn="ctr">
              <a:buNone/>
              <a:defRPr/>
            </a:lvl6pPr>
            <a:lvl7pPr marL="2742789" indent="0" algn="ctr">
              <a:buNone/>
              <a:defRPr/>
            </a:lvl7pPr>
            <a:lvl8pPr marL="3199921" indent="0" algn="ctr">
              <a:buNone/>
              <a:defRPr/>
            </a:lvl8pPr>
            <a:lvl9pPr marL="3657053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B418-9103-45CD-A0C4-20D6293F6147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517A9-74F0-4985-AB0A-BEFC61251B50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269451" y="1430338"/>
            <a:ext cx="7000875" cy="366268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62064" y="1430338"/>
            <a:ext cx="20854987" cy="36626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61E67-7B3D-4F90-96FF-B7EDAE478AFB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0122-6FA3-42D5-B55E-ED1810243925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364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2364" y="18143539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31" indent="0">
              <a:buNone/>
              <a:defRPr sz="1800"/>
            </a:lvl2pPr>
            <a:lvl3pPr marL="914263" indent="0">
              <a:buNone/>
              <a:defRPr sz="1600"/>
            </a:lvl3pPr>
            <a:lvl4pPr marL="1371395" indent="0">
              <a:buNone/>
              <a:defRPr sz="1400"/>
            </a:lvl4pPr>
            <a:lvl5pPr marL="1828527" indent="0">
              <a:buNone/>
              <a:defRPr sz="1400"/>
            </a:lvl5pPr>
            <a:lvl6pPr marL="2285658" indent="0">
              <a:buNone/>
              <a:defRPr sz="1400"/>
            </a:lvl6pPr>
            <a:lvl7pPr marL="2742789" indent="0">
              <a:buNone/>
              <a:defRPr sz="1400"/>
            </a:lvl7pPr>
            <a:lvl8pPr marL="3199921" indent="0">
              <a:buNone/>
              <a:defRPr sz="1400"/>
            </a:lvl8pPr>
            <a:lvl9pPr marL="3657053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9A7EA-B580-449A-893C-CF38A2930920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0126" y="12371388"/>
            <a:ext cx="12793663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216188" y="12371388"/>
            <a:ext cx="12793662" cy="2568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DCD8-2EFF-40CF-B482-A629A25E8D5C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6" y="1714501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4476" y="9582151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3" indent="0">
              <a:buNone/>
              <a:defRPr sz="1800" b="1"/>
            </a:lvl3pPr>
            <a:lvl4pPr marL="1371395" indent="0">
              <a:buNone/>
              <a:defRPr sz="1600" b="1"/>
            </a:lvl4pPr>
            <a:lvl5pPr marL="1828527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9" indent="0">
              <a:buNone/>
              <a:defRPr sz="1600" b="1"/>
            </a:lvl7pPr>
            <a:lvl8pPr marL="3199921" indent="0">
              <a:buNone/>
              <a:defRPr sz="1600" b="1"/>
            </a:lvl8pPr>
            <a:lvl9pPr marL="365705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4476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288" y="9582151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3" indent="0">
              <a:buNone/>
              <a:defRPr sz="1800" b="1"/>
            </a:lvl3pPr>
            <a:lvl4pPr marL="1371395" indent="0">
              <a:buNone/>
              <a:defRPr sz="1600" b="1"/>
            </a:lvl4pPr>
            <a:lvl5pPr marL="1828527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9" indent="0">
              <a:buNone/>
              <a:defRPr sz="1600" b="1"/>
            </a:lvl7pPr>
            <a:lvl8pPr marL="3199921" indent="0">
              <a:buNone/>
              <a:defRPr sz="1600" b="1"/>
            </a:lvl8pPr>
            <a:lvl9pPr marL="3657053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DF7B-3824-4497-A703-15D603CB6114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AE644-8D6A-4A89-A577-5C37EE38B7FE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A2D2-632A-455F-A34D-FB9F462374F7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476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7988" y="1704976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476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3" indent="0">
              <a:buNone/>
              <a:defRPr sz="1000"/>
            </a:lvl3pPr>
            <a:lvl4pPr marL="1371395" indent="0">
              <a:buNone/>
              <a:defRPr sz="900"/>
            </a:lvl4pPr>
            <a:lvl5pPr marL="1828527" indent="0">
              <a:buNone/>
              <a:defRPr sz="900"/>
            </a:lvl5pPr>
            <a:lvl6pPr marL="2285658" indent="0">
              <a:buNone/>
              <a:defRPr sz="900"/>
            </a:lvl6pPr>
            <a:lvl7pPr marL="2742789" indent="0">
              <a:buNone/>
              <a:defRPr sz="900"/>
            </a:lvl7pPr>
            <a:lvl8pPr marL="3199921" indent="0">
              <a:buNone/>
              <a:defRPr sz="900"/>
            </a:lvl8pPr>
            <a:lvl9pPr marL="365705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F82C6-7DE8-4318-9E50-BF4D47AC94C8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3" indent="0">
              <a:buNone/>
              <a:defRPr sz="2400"/>
            </a:lvl3pPr>
            <a:lvl4pPr marL="1371395" indent="0">
              <a:buNone/>
              <a:defRPr sz="2000"/>
            </a:lvl4pPr>
            <a:lvl5pPr marL="1828527" indent="0">
              <a:buNone/>
              <a:defRPr sz="2000"/>
            </a:lvl5pPr>
            <a:lvl6pPr marL="2285658" indent="0">
              <a:buNone/>
              <a:defRPr sz="2000"/>
            </a:lvl6pPr>
            <a:lvl7pPr marL="2742789" indent="0">
              <a:buNone/>
              <a:defRPr sz="2000"/>
            </a:lvl7pPr>
            <a:lvl8pPr marL="3199921" indent="0">
              <a:buNone/>
              <a:defRPr sz="2000"/>
            </a:lvl8pPr>
            <a:lvl9pPr marL="3657053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3" indent="0">
              <a:buNone/>
              <a:defRPr sz="1000"/>
            </a:lvl3pPr>
            <a:lvl4pPr marL="1371395" indent="0">
              <a:buNone/>
              <a:defRPr sz="900"/>
            </a:lvl4pPr>
            <a:lvl5pPr marL="1828527" indent="0">
              <a:buNone/>
              <a:defRPr sz="900"/>
            </a:lvl5pPr>
            <a:lvl6pPr marL="2285658" indent="0">
              <a:buNone/>
              <a:defRPr sz="900"/>
            </a:lvl6pPr>
            <a:lvl7pPr marL="2742789" indent="0">
              <a:buNone/>
              <a:defRPr sz="900"/>
            </a:lvl7pPr>
            <a:lvl8pPr marL="3199921" indent="0">
              <a:buNone/>
              <a:defRPr sz="900"/>
            </a:lvl8pPr>
            <a:lvl9pPr marL="3657053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0AD8-3475-4600-BA63-98314235379C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2063" y="1430338"/>
            <a:ext cx="28008262" cy="95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573" tIns="199288" rIns="398573" bIns="1992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6" y="12371388"/>
            <a:ext cx="25739725" cy="256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573" tIns="199288" rIns="398573" bIns="199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GB" smtClean="0"/>
              <a:t>Cliquez pour modifier les styles du texte du masque</a:t>
            </a:r>
          </a:p>
          <a:p>
            <a:pPr lvl="1"/>
            <a:r>
              <a:rPr lang="fr-FR" altLang="en-GB" smtClean="0"/>
              <a:t>Deuxième niveau</a:t>
            </a:r>
          </a:p>
          <a:p>
            <a:pPr lvl="2"/>
            <a:r>
              <a:rPr lang="fr-FR" altLang="en-GB" smtClean="0"/>
              <a:t>Troisième niveau</a:t>
            </a:r>
          </a:p>
          <a:p>
            <a:pPr lvl="3"/>
            <a:r>
              <a:rPr lang="fr-FR" altLang="en-GB" smtClean="0"/>
              <a:t>Quatrième niveau</a:t>
            </a:r>
          </a:p>
          <a:p>
            <a:pPr lvl="4"/>
            <a:r>
              <a:rPr lang="fr-FR" alt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9001700"/>
            <a:ext cx="630872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573" tIns="199288" rIns="398573" bIns="199288" numCol="1" anchor="t" anchorCtr="0" compatLnSpc="1">
            <a:prstTxWarp prst="textNoShape">
              <a:avLst/>
            </a:prstTxWarp>
          </a:bodyPr>
          <a:lstStyle>
            <a:lvl1pPr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9001700"/>
            <a:ext cx="95885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573" tIns="199288" rIns="398573" bIns="199288" numCol="1" anchor="t" anchorCtr="0" compatLnSpc="1">
            <a:prstTxWarp prst="textNoShape">
              <a:avLst/>
            </a:prstTxWarp>
          </a:bodyPr>
          <a:lstStyle>
            <a:lvl1pPr algn="ctr"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endParaRPr lang="fr-FR" alt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6" y="39001700"/>
            <a:ext cx="6308725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8573" tIns="199288" rIns="398573" bIns="199288" numCol="1" anchor="t" anchorCtr="0" compatLnSpc="1">
            <a:prstTxWarp prst="textNoShape">
              <a:avLst/>
            </a:prstTxWarp>
          </a:bodyPr>
          <a:lstStyle>
            <a:lvl1pPr algn="r">
              <a:defRPr sz="6200">
                <a:latin typeface="Times" pitchFamily="18" charset="0"/>
              </a:defRPr>
            </a:lvl1pPr>
          </a:lstStyle>
          <a:p>
            <a:pPr>
              <a:defRPr/>
            </a:pPr>
            <a:fld id="{E56B4D9E-F1D1-4462-8289-F74C14FD7865}" type="slidenum">
              <a:rPr lang="fr-FR" altLang="en-GB"/>
              <a:pPr>
                <a:defRPr/>
              </a:pPr>
              <a:t>‹N°›</a:t>
            </a:fld>
            <a:endParaRPr lang="fr-FR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2pPr>
      <a:lvl3pPr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3pPr>
      <a:lvl4pPr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4pPr>
      <a:lvl5pPr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5pPr>
      <a:lvl6pPr marL="457131"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6pPr>
      <a:lvl7pPr marL="914263"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7pPr>
      <a:lvl8pPr marL="1371395"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8pPr>
      <a:lvl9pPr marL="1828527" algn="ctr" defTabSz="3984028" rtl="0" eaLnBrk="0" fontAlgn="base" hangingPunct="0">
        <a:spcBef>
          <a:spcPct val="0"/>
        </a:spcBef>
        <a:spcAft>
          <a:spcPct val="0"/>
        </a:spcAft>
        <a:defRPr sz="19300">
          <a:solidFill>
            <a:schemeClr val="tx2"/>
          </a:solidFill>
          <a:latin typeface="Times" pitchFamily="18" charset="0"/>
        </a:defRPr>
      </a:lvl9pPr>
    </p:titleStyle>
    <p:bodyStyle>
      <a:lvl1pPr marL="1493614" indent="-1493614" algn="l" defTabSz="3984028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+mn-cs"/>
        </a:defRPr>
      </a:lvl1pPr>
      <a:lvl2pPr marL="3241190" indent="-1246002" algn="l" defTabSz="3984028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4980829" indent="-996801" algn="l" defTabSz="3984028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976019" indent="-996801" algn="l" defTabSz="3984028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8964859" indent="-990452" algn="l" defTabSz="398402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5pPr>
      <a:lvl6pPr marL="9421990" indent="-990452" algn="l" defTabSz="398402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6pPr>
      <a:lvl7pPr marL="9879122" indent="-990452" algn="l" defTabSz="398402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7pPr>
      <a:lvl8pPr marL="10336253" indent="-990452" algn="l" defTabSz="398402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8pPr>
      <a:lvl9pPr marL="10793386" indent="-990452" algn="l" defTabSz="3984028" rtl="0" eaLnBrk="0" fontAlgn="base" hangingPunct="0">
        <a:spcBef>
          <a:spcPct val="20000"/>
        </a:spcBef>
        <a:spcAft>
          <a:spcPct val="0"/>
        </a:spcAft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5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7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9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4"/>
          <p:cNvSpPr>
            <a:spLocks noChangeArrowheads="1"/>
          </p:cNvSpPr>
          <p:nvPr/>
        </p:nvSpPr>
        <p:spPr bwMode="auto">
          <a:xfrm>
            <a:off x="15916276" y="6800851"/>
            <a:ext cx="122777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9638" tIns="192211" rIns="369638" bIns="192211"/>
          <a:lstStyle/>
          <a:p>
            <a:pPr indent="782521" algn="just" defTabSz="3755463">
              <a:buClr>
                <a:srgbClr val="FF6600"/>
              </a:buClr>
              <a:buFont typeface="Wingdings" pitchFamily="2" charset="2"/>
              <a:buChar char="l"/>
            </a:pPr>
            <a:endParaRPr lang="fr-FR" altLang="fr-FR" sz="3200" dirty="0">
              <a:latin typeface="Helvetica"/>
              <a:cs typeface="Arial" pitchFamily="34" charset="0"/>
            </a:endParaRPr>
          </a:p>
        </p:txBody>
      </p:sp>
      <p:sp>
        <p:nvSpPr>
          <p:cNvPr id="2051" name="Rectangle 126"/>
          <p:cNvSpPr>
            <a:spLocks noChangeArrowheads="1"/>
          </p:cNvSpPr>
          <p:nvPr/>
        </p:nvSpPr>
        <p:spPr bwMode="auto">
          <a:xfrm>
            <a:off x="554039" y="18322905"/>
            <a:ext cx="14554200" cy="3773508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buFontTx/>
              <a:buChar char="●"/>
              <a:defRPr/>
            </a:pPr>
            <a:endParaRPr lang="fr-FR" sz="2800" b="1" u="sng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buFontTx/>
              <a:buChar char="●"/>
              <a:defRPr/>
            </a:pPr>
            <a:endParaRPr lang="fr-FR" sz="2800" b="1" u="sng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buFontTx/>
              <a:buChar char="●"/>
              <a:defRPr/>
            </a:pPr>
            <a:endParaRPr lang="fr-FR" sz="2800" b="1" u="sng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buFontTx/>
              <a:buChar char="●"/>
              <a:defRPr/>
            </a:pPr>
            <a:endParaRPr lang="fr-FR" sz="2800" b="1" u="sng" dirty="0">
              <a:solidFill>
                <a:srgbClr val="FF33CC"/>
              </a:solidFill>
              <a:latin typeface="Arial" pitchFamily="34" charset="0"/>
              <a:cs typeface="Arial" pitchFamily="34" charset="0"/>
            </a:endParaRP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defRPr/>
            </a:pPr>
            <a:r>
              <a:rPr lang="fr-FR" altLang="fr-FR" sz="2800" b="1" dirty="0">
                <a:latin typeface="Arial" pitchFamily="34" charset="0"/>
                <a:cs typeface="Arial" pitchFamily="34" charset="0"/>
              </a:rPr>
              <a:t>     </a:t>
            </a: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defRPr/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just" defTabSz="3755463">
              <a:lnSpc>
                <a:spcPct val="130000"/>
              </a:lnSpc>
              <a:buClr>
                <a:srgbClr val="404040"/>
              </a:buClr>
              <a:defRPr/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36"/>
          <p:cNvSpPr>
            <a:spLocks noChangeArrowheads="1"/>
          </p:cNvSpPr>
          <p:nvPr/>
        </p:nvSpPr>
        <p:spPr bwMode="auto">
          <a:xfrm>
            <a:off x="720726" y="10307532"/>
            <a:ext cx="14387513" cy="6096070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indent="457131" algn="just" defTabSz="3752289">
              <a:spcBef>
                <a:spcPts val="0"/>
              </a:spcBef>
              <a:spcAft>
                <a:spcPts val="0"/>
              </a:spcAft>
              <a:buClr>
                <a:srgbClr val="FF6600"/>
              </a:buClr>
            </a:pPr>
            <a:endParaRPr lang="fr-FR" altLang="fr-FR" sz="4000" b="1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600076" y="2995552"/>
            <a:ext cx="29043312" cy="429435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9638" tIns="192211" rIns="369638" bIns="192211">
            <a:spAutoFit/>
          </a:bodyPr>
          <a:lstStyle/>
          <a:p>
            <a:pPr algn="ctr" defTabSz="3753876" eaLnBrk="1" hangingPunct="1"/>
            <a:r>
              <a:rPr lang="fr-FR" sz="6600" b="1" dirty="0" smtClean="0">
                <a:solidFill>
                  <a:srgbClr val="D60093"/>
                </a:solidFill>
                <a:latin typeface="Times New Roman" pitchFamily="18" charset="0"/>
                <a:cs typeface="Arial" pitchFamily="34" charset="0"/>
              </a:rPr>
              <a:t>Ecriture numérique et développement de la </a:t>
            </a:r>
            <a:r>
              <a:rPr lang="fr-FR" sz="6600" b="1" smtClean="0">
                <a:solidFill>
                  <a:srgbClr val="D60093"/>
                </a:solidFill>
                <a:latin typeface="Times New Roman" pitchFamily="18" charset="0"/>
                <a:cs typeface="Arial" pitchFamily="34" charset="0"/>
              </a:rPr>
              <a:t>compétence scripturale</a:t>
            </a:r>
            <a:endParaRPr lang="fr-FR" sz="6600" dirty="0" smtClean="0"/>
          </a:p>
          <a:p>
            <a:pPr algn="ctr">
              <a:lnSpc>
                <a:spcPct val="150000"/>
              </a:lnSpc>
            </a:pPr>
            <a:r>
              <a:rPr lang="fr-FR" sz="4600" b="1" dirty="0" smtClean="0">
                <a:cs typeface="Arial" pitchFamily="34" charset="0"/>
              </a:rPr>
              <a:t>Nom et Prénom</a:t>
            </a:r>
            <a:endParaRPr lang="fr-FR" sz="4600" b="1" dirty="0" smtClean="0">
              <a:cs typeface="Arial" pitchFamily="34" charset="0"/>
            </a:endParaRPr>
          </a:p>
          <a:p>
            <a:pPr algn="ctr"/>
            <a:r>
              <a:rPr lang="fr-FR" sz="4600" b="1" dirty="0" smtClean="0">
                <a:cs typeface="Arial" pitchFamily="34" charset="0"/>
              </a:rPr>
              <a:t>Sous la direction de : </a:t>
            </a:r>
            <a:r>
              <a:rPr lang="fr-FR" sz="4600" b="1" dirty="0" smtClean="0">
                <a:cs typeface="Arial" pitchFamily="34" charset="0"/>
              </a:rPr>
              <a:t>………</a:t>
            </a:r>
            <a:endParaRPr lang="fr-FR" sz="4600" b="1" dirty="0" smtClean="0">
              <a:cs typeface="Arial" pitchFamily="34" charset="0"/>
            </a:endParaRPr>
          </a:p>
          <a:p>
            <a:pPr algn="ctr"/>
            <a:endParaRPr lang="fr-FR" sz="4600" b="1" dirty="0" smtClean="0">
              <a:cs typeface="Arial" pitchFamily="34" charset="0"/>
            </a:endParaRPr>
          </a:p>
        </p:txBody>
      </p:sp>
      <p:sp>
        <p:nvSpPr>
          <p:cNvPr id="10362" name="Rectangle 122"/>
          <p:cNvSpPr>
            <a:spLocks noChangeArrowheads="1"/>
          </p:cNvSpPr>
          <p:nvPr/>
        </p:nvSpPr>
        <p:spPr bwMode="auto">
          <a:xfrm>
            <a:off x="3138403" y="16903668"/>
            <a:ext cx="9288462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 smtClean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Problématique</a:t>
            </a:r>
            <a:endParaRPr lang="fr-FR" sz="5400" b="1" dirty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72" name="Rectangle 132"/>
          <p:cNvSpPr>
            <a:spLocks noChangeArrowheads="1"/>
          </p:cNvSpPr>
          <p:nvPr/>
        </p:nvSpPr>
        <p:spPr bwMode="auto">
          <a:xfrm>
            <a:off x="2382753" y="22569325"/>
            <a:ext cx="10044112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 smtClean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Hypothèses</a:t>
            </a:r>
            <a:endParaRPr lang="fr-FR" sz="5400" b="1" dirty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80" name="Rectangle 140"/>
          <p:cNvSpPr>
            <a:spLocks noChangeArrowheads="1"/>
          </p:cNvSpPr>
          <p:nvPr/>
        </p:nvSpPr>
        <p:spPr bwMode="auto">
          <a:xfrm>
            <a:off x="17710233" y="8974050"/>
            <a:ext cx="928846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Méthodologie</a:t>
            </a:r>
            <a:endParaRPr lang="en-GB" sz="5400" b="1" dirty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538"/>
          <p:cNvSpPr txBox="1">
            <a:spLocks noChangeArrowheads="1"/>
          </p:cNvSpPr>
          <p:nvPr/>
        </p:nvSpPr>
        <p:spPr bwMode="auto">
          <a:xfrm>
            <a:off x="15581312" y="10307532"/>
            <a:ext cx="13895387" cy="13833034"/>
          </a:xfrm>
          <a:prstGeom prst="rect">
            <a:avLst/>
          </a:prstGeom>
          <a:noFill/>
          <a:ln w="76200">
            <a:solidFill>
              <a:srgbClr val="A6A6A6"/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u="sng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u="sng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u="sng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u="sng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u="sng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algn="just" defTabSz="3755463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22"/>
          <p:cNvSpPr>
            <a:spLocks noChangeArrowheads="1"/>
          </p:cNvSpPr>
          <p:nvPr/>
        </p:nvSpPr>
        <p:spPr bwMode="auto">
          <a:xfrm>
            <a:off x="3065443" y="8974050"/>
            <a:ext cx="9288462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 smtClean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GB" sz="5400" b="1" dirty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36"/>
          <p:cNvSpPr>
            <a:spLocks noChangeArrowheads="1"/>
          </p:cNvSpPr>
          <p:nvPr/>
        </p:nvSpPr>
        <p:spPr bwMode="auto">
          <a:xfrm>
            <a:off x="600076" y="24023638"/>
            <a:ext cx="14247811" cy="4616668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dirty="0">
              <a:latin typeface="Bookman Old Style" pitchFamily="18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FF6600"/>
              </a:buClr>
              <a:defRPr/>
            </a:pPr>
            <a:endParaRPr lang="fr-FR" alt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5" name="ZoneTexte 43"/>
          <p:cNvSpPr txBox="1">
            <a:spLocks noChangeArrowheads="1"/>
          </p:cNvSpPr>
          <p:nvPr/>
        </p:nvSpPr>
        <p:spPr bwMode="auto">
          <a:xfrm>
            <a:off x="3778441" y="687242"/>
            <a:ext cx="22659596" cy="212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595959"/>
                </a:solidFill>
              </a:rPr>
              <a:t>JOURNÉE MASTÉRIALE</a:t>
            </a:r>
          </a:p>
          <a:p>
            <a:pPr algn="ctr"/>
            <a:r>
              <a:rPr lang="fr-FR" sz="6600" b="1" dirty="0" smtClean="0">
                <a:solidFill>
                  <a:srgbClr val="595959"/>
                </a:solidFill>
              </a:rPr>
              <a:t>Spécialité : Didactique des langues étrangères  </a:t>
            </a:r>
            <a:endParaRPr lang="fr-FR" sz="6600" b="1" dirty="0">
              <a:solidFill>
                <a:srgbClr val="595959"/>
              </a:solidFill>
            </a:endParaRPr>
          </a:p>
        </p:txBody>
      </p:sp>
      <p:sp>
        <p:nvSpPr>
          <p:cNvPr id="46" name="Rectangle 463"/>
          <p:cNvSpPr>
            <a:spLocks noChangeArrowheads="1"/>
          </p:cNvSpPr>
          <p:nvPr/>
        </p:nvSpPr>
        <p:spPr bwMode="auto">
          <a:xfrm>
            <a:off x="3138402" y="29476756"/>
            <a:ext cx="928846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 smtClean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Cadre conceptuel</a:t>
            </a:r>
            <a:endParaRPr lang="fr-FR" sz="5400" b="1" dirty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462"/>
          <p:cNvSpPr>
            <a:spLocks noChangeArrowheads="1"/>
          </p:cNvSpPr>
          <p:nvPr/>
        </p:nvSpPr>
        <p:spPr bwMode="auto">
          <a:xfrm>
            <a:off x="460375" y="30762641"/>
            <a:ext cx="14647864" cy="1160090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algn="just"/>
            <a:endParaRPr lang="fr-FR" sz="4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fr-FR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Chapitre 1 : Outils numériques et enseignement /  apprentissage du FLE</a:t>
            </a:r>
          </a:p>
          <a:p>
            <a:pPr algn="just"/>
            <a:endParaRPr lang="fr-F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TIC, TICE ou Numérique (Définitions)</a:t>
            </a: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Les TIC pour l’enseignement /apprentissage du FLE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La formation des enseignants aux TIC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TIC et motivation des apprenants</a:t>
            </a:r>
          </a:p>
          <a:p>
            <a:pPr algn="just"/>
            <a:endParaRPr lang="fr-F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fr-FR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Chapitre 2 : L’écriture numérique</a:t>
            </a:r>
          </a:p>
          <a:p>
            <a:pPr algn="just"/>
            <a:endParaRPr lang="fr-F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La production écrite 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- L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es outils numériques au service de l’écriture</a:t>
            </a:r>
          </a:p>
          <a:p>
            <a:pPr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- L’écriture numérique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- Les composantes de l'écriture numérique.</a:t>
            </a: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Les formes d'écritures numériques</a:t>
            </a: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Ecriture numérique et enseignement/ apprentissage du FLE </a:t>
            </a:r>
            <a:r>
              <a:rPr lang="fr-FR" sz="4000" smtClean="0">
                <a:solidFill>
                  <a:srgbClr val="000000"/>
                </a:solidFill>
                <a:latin typeface="Arial" panose="020B0604020202020204" pitchFamily="34" charset="0"/>
              </a:rPr>
              <a:t>en Algérie</a:t>
            </a:r>
            <a:endParaRPr lang="fr-FR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78" name="Rectangle 57"/>
          <p:cNvSpPr>
            <a:spLocks noChangeArrowheads="1"/>
          </p:cNvSpPr>
          <p:nvPr/>
        </p:nvSpPr>
        <p:spPr bwMode="auto">
          <a:xfrm>
            <a:off x="740993" y="18386579"/>
            <a:ext cx="14106894" cy="193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lvl="0"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La pratique de l'écriture numérique en classe de FLE peut-elle aider les apprenants à améliorer leur compétence scripturale 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36"/>
          <p:cNvSpPr>
            <a:spLocks noChangeArrowheads="1"/>
          </p:cNvSpPr>
          <p:nvPr/>
        </p:nvSpPr>
        <p:spPr bwMode="auto">
          <a:xfrm>
            <a:off x="15581313" y="25876089"/>
            <a:ext cx="13895387" cy="5743807"/>
          </a:xfrm>
          <a:prstGeom prst="rect">
            <a:avLst/>
          </a:prstGeom>
          <a:noFill/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dirty="0">
              <a:latin typeface="Bookman Old Style" pitchFamily="18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404040"/>
              </a:buClr>
              <a:buFont typeface="Arial" pitchFamily="34" charset="0"/>
              <a:buChar char="●"/>
              <a:defRPr/>
            </a:pPr>
            <a:endParaRPr lang="fr-FR" altLang="fr-FR" sz="2800" b="1" dirty="0">
              <a:solidFill>
                <a:srgbClr val="462F00"/>
              </a:solidFill>
              <a:latin typeface="Arial" pitchFamily="34" charset="0"/>
              <a:cs typeface="Arial" pitchFamily="34" charset="0"/>
            </a:endParaRPr>
          </a:p>
          <a:p>
            <a:pPr indent="782521" algn="ctr" defTabSz="3755463">
              <a:lnSpc>
                <a:spcPct val="130000"/>
              </a:lnSpc>
              <a:buClr>
                <a:srgbClr val="FF6600"/>
              </a:buClr>
              <a:defRPr/>
            </a:pPr>
            <a:r>
              <a:rPr lang="fr-FR" alt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alt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43"/>
          <p:cNvSpPr>
            <a:spLocks noChangeArrowheads="1"/>
          </p:cNvSpPr>
          <p:nvPr/>
        </p:nvSpPr>
        <p:spPr bwMode="auto">
          <a:xfrm>
            <a:off x="17300576" y="24468167"/>
            <a:ext cx="10044113" cy="10795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en-GB" sz="5400" b="1" dirty="0" smtClean="0">
                <a:solidFill>
                  <a:srgbClr val="606060"/>
                </a:solidFill>
                <a:latin typeface="Arial" pitchFamily="34" charset="0"/>
                <a:cs typeface="Arial" pitchFamily="34" charset="0"/>
              </a:rPr>
              <a:t>Objectifs </a:t>
            </a:r>
            <a:endParaRPr lang="fr-FR" sz="5400" b="1" dirty="0" smtClean="0">
              <a:solidFill>
                <a:srgbClr val="606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94" name="AutoShape 46" descr="2Q==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endParaRPr lang="fr-FR"/>
          </a:p>
        </p:txBody>
      </p:sp>
      <p:sp>
        <p:nvSpPr>
          <p:cNvPr id="2096" name="AutoShape 48" descr="2Q==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endParaRPr lang="fr-FR"/>
          </a:p>
        </p:txBody>
      </p:sp>
      <p:sp>
        <p:nvSpPr>
          <p:cNvPr id="2098" name="AutoShape 50" descr="2Q=="/>
          <p:cNvSpPr>
            <a:spLocks noChangeAspect="1" noChangeArrowheads="1"/>
          </p:cNvSpPr>
          <p:nvPr/>
        </p:nvSpPr>
        <p:spPr bwMode="auto">
          <a:xfrm>
            <a:off x="406400" y="46038"/>
            <a:ext cx="304800" cy="30480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endParaRPr lang="fr-FR"/>
          </a:p>
        </p:txBody>
      </p:sp>
      <p:sp>
        <p:nvSpPr>
          <p:cNvPr id="2100" name="AutoShape 52" descr="2Q==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endParaRPr lang="fr-FR"/>
          </a:p>
        </p:txBody>
      </p:sp>
      <p:sp>
        <p:nvSpPr>
          <p:cNvPr id="2104" name="AutoShape 56" descr="Z"/>
          <p:cNvSpPr>
            <a:spLocks noChangeAspect="1" noChangeArrowheads="1"/>
          </p:cNvSpPr>
          <p:nvPr/>
        </p:nvSpPr>
        <p:spPr bwMode="auto">
          <a:xfrm>
            <a:off x="14987588" y="21251863"/>
            <a:ext cx="304800" cy="30480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endParaRPr lang="fr-FR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15916274" y="10307532"/>
            <a:ext cx="13330609" cy="894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 indent="45713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85702" algn="l"/>
              </a:tabLst>
            </a:pPr>
            <a:r>
              <a:rPr lang="fr-FR" sz="4000" b="1" dirty="0" smtClean="0">
                <a:latin typeface="Arial" pitchFamily="34" charset="0"/>
                <a:cs typeface="Arial" pitchFamily="34" charset="0"/>
              </a:rPr>
              <a:t>Public cible :</a:t>
            </a:r>
          </a:p>
          <a:p>
            <a:pPr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Un groupe d’étudiants de première année de licence de langue française à l’université Mohamed Cherif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Messaadia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Souk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Ahras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5713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85702" algn="l"/>
              </a:tabLst>
            </a:pPr>
            <a:r>
              <a:rPr lang="fr-FR" sz="4000" b="1" dirty="0" smtClean="0">
                <a:latin typeface="Arial" pitchFamily="34" charset="0"/>
                <a:cs typeface="Arial" pitchFamily="34" charset="0"/>
              </a:rPr>
              <a:t>Procédure expérimentale :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1. Deux questionnaires : </a:t>
            </a: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Aux étudiants : Vérifier l’utilité des TIC en production écrite et connaître leurs représentations/ habitudes à ce sujet</a:t>
            </a:r>
          </a:p>
          <a:p>
            <a:pPr algn="just">
              <a:buFontTx/>
              <a:buChar char="-"/>
            </a:pP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Aux enseignants :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Connaitre leurs méthodes et leurs opinions quant à l’intégrations des TIC dans l'enseignement/apprentissage de la production écrite. </a:t>
            </a:r>
          </a:p>
          <a:p>
            <a:pPr algn="just"/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2- Analyse comparative des productions écrites (Sans recours aux TIC et en y recourant). </a:t>
            </a:r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923825" y="24023638"/>
            <a:ext cx="13716095" cy="255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Nous supposons que la pratique de l'écriture numérique peut aider à améliorer les compétences scripturales des étudiants.</a:t>
            </a:r>
          </a:p>
          <a:p>
            <a:pPr algn="just"/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5748099" y="25904858"/>
            <a:ext cx="13498785" cy="1909310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    </a:t>
            </a:r>
            <a:endParaRPr lang="fr-FR" sz="3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3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 descr="logo_conf.pn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" y="0"/>
            <a:ext cx="184702" cy="16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" y="0"/>
            <a:ext cx="184702" cy="161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6" tIns="45713" rIns="91426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Rectangle 543"/>
          <p:cNvSpPr>
            <a:spLocks noChangeArrowheads="1"/>
          </p:cNvSpPr>
          <p:nvPr/>
        </p:nvSpPr>
        <p:spPr bwMode="auto">
          <a:xfrm>
            <a:off x="17012196" y="32762904"/>
            <a:ext cx="11181805" cy="1079500"/>
          </a:xfrm>
          <a:prstGeom prst="roundRect">
            <a:avLst>
              <a:gd name="adj" fmla="val 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375551" tIns="187776" rIns="375551" bIns="187776" anchor="ctr"/>
          <a:lstStyle/>
          <a:p>
            <a:pPr algn="ctr" defTabSz="3755463"/>
            <a:r>
              <a:rPr lang="fr-FR" sz="5400" b="1" dirty="0" smtClean="0">
                <a:solidFill>
                  <a:srgbClr val="606060"/>
                </a:solidFill>
                <a:latin typeface="Helvetica"/>
                <a:cs typeface="Times New Roman" pitchFamily="18" charset="0"/>
              </a:rPr>
              <a:t>Bibliographie succincte</a:t>
            </a:r>
            <a:endParaRPr lang="fr-FR" sz="5400" b="1" dirty="0">
              <a:solidFill>
                <a:srgbClr val="606060"/>
              </a:solidFill>
              <a:latin typeface="Helvetica"/>
              <a:cs typeface="Times New Roman" pitchFamily="18" charset="0"/>
            </a:endParaRPr>
          </a:p>
        </p:txBody>
      </p:sp>
      <p:pic>
        <p:nvPicPr>
          <p:cNvPr id="47" name="Picture 23" descr="C:\Users\rhoma\Desktop\univ-soukahras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376041"/>
            <a:ext cx="2944690" cy="247954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Rectangle 462"/>
          <p:cNvSpPr>
            <a:spLocks noChangeArrowheads="1"/>
          </p:cNvSpPr>
          <p:nvPr/>
        </p:nvSpPr>
        <p:spPr bwMode="auto">
          <a:xfrm>
            <a:off x="15605758" y="34120226"/>
            <a:ext cx="14060588" cy="824331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>
                <a:lumMod val="65000"/>
              </a:schemeClr>
            </a:solidFill>
            <a:miter lim="800000"/>
            <a:headEnd/>
            <a:tailEnd/>
          </a:ln>
        </p:spPr>
        <p:txBody>
          <a:bodyPr lIns="359946" tIns="179973" rIns="359946" bIns="179973"/>
          <a:lstStyle/>
          <a:p>
            <a:pPr lvl="0" algn="just"/>
            <a:r>
              <a:rPr lang="fr-FR" sz="36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- 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Barré De-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Maniac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Christine</a:t>
            </a:r>
            <a:r>
              <a:rPr lang="fr-FR" sz="3600" i="1" dirty="0" smtClean="0">
                <a:latin typeface="Arial" pitchFamily="34" charset="0"/>
                <a:cs typeface="Arial" pitchFamily="34" charset="0"/>
              </a:rPr>
              <a:t>. Le rapport à l’écriture: Aspects théoriques et didactiques. Edition Presses universitaires de Septentrion. 2000.</a:t>
            </a:r>
          </a:p>
          <a:p>
            <a:pPr algn="just"/>
            <a:r>
              <a:rPr lang="fr-FR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Bucheton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Dominique (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dir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.). </a:t>
            </a:r>
            <a:r>
              <a:rPr lang="fr-FR" sz="3600" i="1" dirty="0" smtClean="0">
                <a:latin typeface="Arial" pitchFamily="34" charset="0"/>
                <a:cs typeface="Arial" pitchFamily="34" charset="0"/>
              </a:rPr>
              <a:t>Refonder l'enseignement de l'écriture. Vers des gestes professionnels plus ajustés du primaire au lycée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. Paris: Retz. 2014.</a:t>
            </a:r>
          </a:p>
          <a:p>
            <a:pPr algn="just">
              <a:buFontTx/>
              <a:buChar char="-"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Chiss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Jean Louis. </a:t>
            </a:r>
            <a:r>
              <a:rPr lang="fr-FR" sz="3600" i="1" dirty="0" smtClean="0">
                <a:latin typeface="Arial" pitchFamily="34" charset="0"/>
                <a:cs typeface="Arial" pitchFamily="34" charset="0"/>
              </a:rPr>
              <a:t>L'écrit, la lecture et l'écriture: théories et didactiques. 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Paris: L'Harmattan. 2012.</a:t>
            </a:r>
          </a:p>
          <a:p>
            <a:pPr algn="just">
              <a:buFontTx/>
              <a:buChar char="-"/>
            </a:pPr>
            <a:r>
              <a:rPr lang="fr-F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Souchier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dirty="0" err="1" smtClean="0">
                <a:latin typeface="Arial" pitchFamily="34" charset="0"/>
                <a:cs typeface="Arial" pitchFamily="34" charset="0"/>
              </a:rPr>
              <a:t>Emmanuël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, «L’écrit d’écran : pratiques d’écriture et informatique», </a:t>
            </a:r>
            <a:r>
              <a:rPr lang="fr-FR" sz="3600" i="1" dirty="0" smtClean="0">
                <a:latin typeface="Arial" pitchFamily="34" charset="0"/>
                <a:cs typeface="Arial" pitchFamily="34" charset="0"/>
              </a:rPr>
              <a:t>Communication &amp; langages</a:t>
            </a:r>
            <a:r>
              <a:rPr lang="fr-FR" sz="3600" dirty="0" smtClean="0">
                <a:latin typeface="Arial" pitchFamily="34" charset="0"/>
                <a:cs typeface="Arial" pitchFamily="34" charset="0"/>
              </a:rPr>
              <a:t>, n°107, 1996, p.105-119.</a:t>
            </a:r>
          </a:p>
          <a:p>
            <a:pPr lvl="0" algn="just"/>
            <a:endParaRPr lang="fr-FR" sz="3600" dirty="0" smtClean="0">
              <a:latin typeface="Arial"/>
            </a:endParaRPr>
          </a:p>
          <a:p>
            <a:pPr lvl="0"/>
            <a:endParaRPr lang="fr-FR" sz="3600" dirty="0" smtClean="0">
              <a:latin typeface="Arial"/>
            </a:endParaRPr>
          </a:p>
          <a:p>
            <a:pPr lvl="0"/>
            <a:endParaRPr lang="fr-FR" sz="3600" dirty="0" smtClean="0">
              <a:latin typeface="Arial"/>
            </a:endParaRPr>
          </a:p>
          <a:p>
            <a:pPr algn="just"/>
            <a:endParaRPr lang="fr-FR" sz="3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7"/>
          <p:cNvSpPr>
            <a:spLocks noChangeArrowheads="1"/>
          </p:cNvSpPr>
          <p:nvPr/>
        </p:nvSpPr>
        <p:spPr bwMode="auto">
          <a:xfrm>
            <a:off x="1138139" y="10545686"/>
            <a:ext cx="13709748" cy="378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fr-FR" sz="4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écriture numérique est la production de textes sur des supports numériques. Elle peut contribuer au développement de la compétence scripturale chez les apprenants : elle les aide à surmonter leurs difficultés langagières et les prépare à trouver leur place dans cet univers numérique.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23" descr="C:\Users\rhoma\Desktop\univ-soukahras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1656" y="376041"/>
            <a:ext cx="2944690" cy="247954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angle 34"/>
          <p:cNvSpPr/>
          <p:nvPr/>
        </p:nvSpPr>
        <p:spPr>
          <a:xfrm>
            <a:off x="15748099" y="26054807"/>
            <a:ext cx="133306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000" dirty="0" smtClean="0">
                <a:latin typeface="Arial" pitchFamily="34" charset="0"/>
                <a:cs typeface="Arial" pitchFamily="34" charset="0"/>
              </a:rPr>
              <a:t>L’objectif de ce travail de recherche est d’appréhender l’a</a:t>
            </a:r>
            <a:r>
              <a:rPr lang="fr-F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pport du numérique en production écrite et d’encourager les étudiants à utiliser ces outils pour améliorer leur compétence scripturale.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10233" y="28994313"/>
            <a:ext cx="4215853" cy="262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240689" y="19843375"/>
            <a:ext cx="2746899" cy="2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Image 42" descr="ecriturenumerique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8639" y="19843374"/>
            <a:ext cx="8766050" cy="418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 descr="http://www.lechoixducoaching.com/files/images/bonhomme_et_coche_ver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568088" y="26054807"/>
            <a:ext cx="3279800" cy="254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0039" y="14331324"/>
            <a:ext cx="6362715" cy="207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7"/>
          <p:cNvPicPr>
            <a:picLocks noChangeAspect="1" noChangeArrowheads="1"/>
          </p:cNvPicPr>
          <p:nvPr/>
        </p:nvPicPr>
        <p:blipFill>
          <a:blip r:embed="rId9"/>
          <a:srcRect l="29074" t="21052" r="24628"/>
          <a:stretch>
            <a:fillRect/>
          </a:stretch>
        </p:blipFill>
        <p:spPr bwMode="auto">
          <a:xfrm>
            <a:off x="22794492" y="39906704"/>
            <a:ext cx="2138950" cy="245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560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Disque ARATEM:Applications:Microsoft Office 98:Modèles:Nouvelle présentation</Template>
  <TotalTime>3468</TotalTime>
  <Words>347</Words>
  <Application>Microsoft Office PowerPoint</Application>
  <PresentationFormat>Personnalisé</PresentationFormat>
  <Paragraphs>72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Nouvelle présentation</vt:lpstr>
      <vt:lpstr>Diapositive 1</vt:lpstr>
    </vt:vector>
  </TitlesOfParts>
  <Company>ARATEM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F. THEVENY</dc:creator>
  <cp:lastModifiedBy>AHRASBUROTEC</cp:lastModifiedBy>
  <cp:revision>481</cp:revision>
  <cp:lastPrinted>2000-05-17T07:47:00Z</cp:lastPrinted>
  <dcterms:created xsi:type="dcterms:W3CDTF">2000-02-29T09:32:01Z</dcterms:created>
  <dcterms:modified xsi:type="dcterms:W3CDTF">2024-02-08T06:10:52Z</dcterms:modified>
</cp:coreProperties>
</file>