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91" r:id="rId3"/>
    <p:sldId id="292" r:id="rId4"/>
    <p:sldId id="293" r:id="rId5"/>
    <p:sldId id="294" r:id="rId6"/>
    <p:sldId id="295" r:id="rId7"/>
    <p:sldId id="297" r:id="rId8"/>
    <p:sldId id="298" r:id="rId9"/>
    <p:sldId id="301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28EE8-93D9-413F-AB1A-8FF946C4161C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DBE20-58A7-4664-BD42-F7D09DC681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623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25CB0-299D-484C-B51D-71EB48710A7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568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 u="sng">
                <a:solidFill>
                  <a:srgbClr val="C0000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sng">
                <a:solidFill>
                  <a:srgbClr val="C0000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sng">
                <a:solidFill>
                  <a:srgbClr val="C0000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sng">
                <a:solidFill>
                  <a:srgbClr val="C0000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007" y="70103"/>
            <a:ext cx="9013190" cy="6693534"/>
          </a:xfrm>
          <a:custGeom>
            <a:avLst/>
            <a:gdLst/>
            <a:ahLst/>
            <a:cxnLst/>
            <a:rect l="l" t="t" r="r" b="b"/>
            <a:pathLst>
              <a:path w="9013190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8682990" y="0"/>
                </a:lnTo>
                <a:lnTo>
                  <a:pt x="8731751" y="3576"/>
                </a:lnTo>
                <a:lnTo>
                  <a:pt x="8778290" y="13967"/>
                </a:lnTo>
                <a:lnTo>
                  <a:pt x="8822095" y="30662"/>
                </a:lnTo>
                <a:lnTo>
                  <a:pt x="8862658" y="53151"/>
                </a:lnTo>
                <a:lnTo>
                  <a:pt x="8899467" y="80923"/>
                </a:lnTo>
                <a:lnTo>
                  <a:pt x="8932012" y="113468"/>
                </a:lnTo>
                <a:lnTo>
                  <a:pt x="8959784" y="150277"/>
                </a:lnTo>
                <a:lnTo>
                  <a:pt x="8982273" y="190840"/>
                </a:lnTo>
                <a:lnTo>
                  <a:pt x="8998968" y="234645"/>
                </a:lnTo>
                <a:lnTo>
                  <a:pt x="9009359" y="281184"/>
                </a:lnTo>
                <a:lnTo>
                  <a:pt x="9012936" y="329946"/>
                </a:lnTo>
                <a:lnTo>
                  <a:pt x="9012936" y="6363487"/>
                </a:lnTo>
                <a:lnTo>
                  <a:pt x="9009359" y="6412239"/>
                </a:lnTo>
                <a:lnTo>
                  <a:pt x="8998968" y="6458771"/>
                </a:lnTo>
                <a:lnTo>
                  <a:pt x="8982273" y="6502572"/>
                </a:lnTo>
                <a:lnTo>
                  <a:pt x="8959784" y="6543131"/>
                </a:lnTo>
                <a:lnTo>
                  <a:pt x="8932012" y="6579938"/>
                </a:lnTo>
                <a:lnTo>
                  <a:pt x="8899467" y="6612482"/>
                </a:lnTo>
                <a:lnTo>
                  <a:pt x="8862658" y="6640254"/>
                </a:lnTo>
                <a:lnTo>
                  <a:pt x="8822095" y="6662743"/>
                </a:lnTo>
                <a:lnTo>
                  <a:pt x="8778290" y="6679439"/>
                </a:lnTo>
                <a:lnTo>
                  <a:pt x="8731751" y="6689830"/>
                </a:lnTo>
                <a:lnTo>
                  <a:pt x="8682990" y="6693408"/>
                </a:lnTo>
                <a:lnTo>
                  <a:pt x="329920" y="6693408"/>
                </a:lnTo>
                <a:lnTo>
                  <a:pt x="281168" y="6689830"/>
                </a:lnTo>
                <a:lnTo>
                  <a:pt x="234636" y="6679439"/>
                </a:lnTo>
                <a:lnTo>
                  <a:pt x="190835" y="6662743"/>
                </a:lnTo>
                <a:lnTo>
                  <a:pt x="150276" y="6640254"/>
                </a:lnTo>
                <a:lnTo>
                  <a:pt x="113469" y="6612482"/>
                </a:lnTo>
                <a:lnTo>
                  <a:pt x="80925" y="6579938"/>
                </a:lnTo>
                <a:lnTo>
                  <a:pt x="53153" y="6543131"/>
                </a:lnTo>
                <a:lnTo>
                  <a:pt x="30664" y="6502572"/>
                </a:lnTo>
                <a:lnTo>
                  <a:pt x="13968" y="6458771"/>
                </a:lnTo>
                <a:lnTo>
                  <a:pt x="3577" y="6412239"/>
                </a:lnTo>
                <a:lnTo>
                  <a:pt x="0" y="6363487"/>
                </a:lnTo>
                <a:lnTo>
                  <a:pt x="0" y="329946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338073"/>
            <a:ext cx="588137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 u="sng">
                <a:solidFill>
                  <a:srgbClr val="C0000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304" y="1281430"/>
            <a:ext cx="807339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5.png"/><Relationship Id="rId21" Type="http://schemas.openxmlformats.org/officeDocument/2006/relationships/image" Target="../media/image70.png"/><Relationship Id="rId7" Type="http://schemas.openxmlformats.org/officeDocument/2006/relationships/image" Target="../media/image58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23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34.png"/><Relationship Id="rId5" Type="http://schemas.openxmlformats.org/officeDocument/2006/relationships/image" Target="../media/image11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10" Type="http://schemas.openxmlformats.org/officeDocument/2006/relationships/image" Target="../media/image33.png"/><Relationship Id="rId19" Type="http://schemas.openxmlformats.org/officeDocument/2006/relationships/image" Target="../media/image68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7" Type="http://schemas.openxmlformats.org/officeDocument/2006/relationships/image" Target="../media/image90.jp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png"/><Relationship Id="rId5" Type="http://schemas.openxmlformats.org/officeDocument/2006/relationships/image" Target="../media/image88.jpg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jpg"/><Relationship Id="rId7" Type="http://schemas.openxmlformats.org/officeDocument/2006/relationships/image" Target="../media/image102.jp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png"/><Relationship Id="rId5" Type="http://schemas.openxmlformats.org/officeDocument/2006/relationships/image" Target="../media/image100.jpg"/><Relationship Id="rId4" Type="http://schemas.openxmlformats.org/officeDocument/2006/relationships/image" Target="../media/image9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254" y="160020"/>
            <a:ext cx="9022080" cy="6697980"/>
            <a:chOff x="62484" y="67056"/>
            <a:chExt cx="9022080" cy="66979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2" y="70104"/>
              <a:ext cx="9012936" cy="669187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532" y="70104"/>
              <a:ext cx="9013190" cy="6692265"/>
            </a:xfrm>
            <a:custGeom>
              <a:avLst/>
              <a:gdLst/>
              <a:ahLst/>
              <a:cxnLst/>
              <a:rect l="l" t="t" r="r" b="b"/>
              <a:pathLst>
                <a:path w="9013190" h="6692265">
                  <a:moveTo>
                    <a:pt x="0" y="329819"/>
                  </a:moveTo>
                  <a:lnTo>
                    <a:pt x="3576" y="281088"/>
                  </a:lnTo>
                  <a:lnTo>
                    <a:pt x="13965" y="234576"/>
                  </a:lnTo>
                  <a:lnTo>
                    <a:pt x="30656" y="190791"/>
                  </a:lnTo>
                  <a:lnTo>
                    <a:pt x="53139" y="150245"/>
                  </a:lnTo>
                  <a:lnTo>
                    <a:pt x="80905" y="113448"/>
                  </a:lnTo>
                  <a:lnTo>
                    <a:pt x="113441" y="80911"/>
                  </a:lnTo>
                  <a:lnTo>
                    <a:pt x="150240" y="53144"/>
                  </a:lnTo>
                  <a:lnTo>
                    <a:pt x="190789" y="30660"/>
                  </a:lnTo>
                  <a:lnTo>
                    <a:pt x="234580" y="13967"/>
                  </a:lnTo>
                  <a:lnTo>
                    <a:pt x="281102" y="3576"/>
                  </a:lnTo>
                  <a:lnTo>
                    <a:pt x="329844" y="0"/>
                  </a:lnTo>
                  <a:lnTo>
                    <a:pt x="8683117" y="0"/>
                  </a:lnTo>
                  <a:lnTo>
                    <a:pt x="8731847" y="3576"/>
                  </a:lnTo>
                  <a:lnTo>
                    <a:pt x="8778359" y="13967"/>
                  </a:lnTo>
                  <a:lnTo>
                    <a:pt x="8822144" y="30660"/>
                  </a:lnTo>
                  <a:lnTo>
                    <a:pt x="8862690" y="53144"/>
                  </a:lnTo>
                  <a:lnTo>
                    <a:pt x="8899487" y="80911"/>
                  </a:lnTo>
                  <a:lnTo>
                    <a:pt x="8932024" y="113448"/>
                  </a:lnTo>
                  <a:lnTo>
                    <a:pt x="8959791" y="150245"/>
                  </a:lnTo>
                  <a:lnTo>
                    <a:pt x="8982275" y="190791"/>
                  </a:lnTo>
                  <a:lnTo>
                    <a:pt x="8998968" y="234576"/>
                  </a:lnTo>
                  <a:lnTo>
                    <a:pt x="9009359" y="281088"/>
                  </a:lnTo>
                  <a:lnTo>
                    <a:pt x="9012936" y="329819"/>
                  </a:lnTo>
                  <a:lnTo>
                    <a:pt x="9012936" y="6362026"/>
                  </a:lnTo>
                  <a:lnTo>
                    <a:pt x="9009359" y="6410769"/>
                  </a:lnTo>
                  <a:lnTo>
                    <a:pt x="8998968" y="6457290"/>
                  </a:lnTo>
                  <a:lnTo>
                    <a:pt x="8982275" y="6501081"/>
                  </a:lnTo>
                  <a:lnTo>
                    <a:pt x="8959791" y="6541631"/>
                  </a:lnTo>
                  <a:lnTo>
                    <a:pt x="8932024" y="6578430"/>
                  </a:lnTo>
                  <a:lnTo>
                    <a:pt x="8899487" y="6610967"/>
                  </a:lnTo>
                  <a:lnTo>
                    <a:pt x="8862690" y="6638733"/>
                  </a:lnTo>
                  <a:lnTo>
                    <a:pt x="8822144" y="6661216"/>
                  </a:lnTo>
                  <a:lnTo>
                    <a:pt x="8778359" y="6677908"/>
                  </a:lnTo>
                  <a:lnTo>
                    <a:pt x="8731847" y="6688297"/>
                  </a:lnTo>
                  <a:lnTo>
                    <a:pt x="8683117" y="6691873"/>
                  </a:lnTo>
                  <a:lnTo>
                    <a:pt x="329844" y="6691873"/>
                  </a:lnTo>
                  <a:lnTo>
                    <a:pt x="281102" y="6688297"/>
                  </a:lnTo>
                  <a:lnTo>
                    <a:pt x="234580" y="6677908"/>
                  </a:lnTo>
                  <a:lnTo>
                    <a:pt x="190789" y="6661216"/>
                  </a:lnTo>
                  <a:lnTo>
                    <a:pt x="150240" y="6638733"/>
                  </a:lnTo>
                  <a:lnTo>
                    <a:pt x="113441" y="6610967"/>
                  </a:lnTo>
                  <a:lnTo>
                    <a:pt x="80905" y="6578430"/>
                  </a:lnTo>
                  <a:lnTo>
                    <a:pt x="53139" y="6541631"/>
                  </a:lnTo>
                  <a:lnTo>
                    <a:pt x="30656" y="6501081"/>
                  </a:lnTo>
                  <a:lnTo>
                    <a:pt x="13965" y="6457290"/>
                  </a:lnTo>
                  <a:lnTo>
                    <a:pt x="3576" y="6410769"/>
                  </a:lnTo>
                  <a:lnTo>
                    <a:pt x="0" y="6362026"/>
                  </a:lnTo>
                  <a:lnTo>
                    <a:pt x="0" y="329819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484" y="1395983"/>
              <a:ext cx="9022080" cy="121920"/>
            </a:xfrm>
            <a:custGeom>
              <a:avLst/>
              <a:gdLst/>
              <a:ahLst/>
              <a:cxnLst/>
              <a:rect l="l" t="t" r="r" b="b"/>
              <a:pathLst>
                <a:path w="9022080" h="121919">
                  <a:moveTo>
                    <a:pt x="9022080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9022080" y="121920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E6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484" y="2976372"/>
              <a:ext cx="9022080" cy="111760"/>
            </a:xfrm>
            <a:custGeom>
              <a:avLst/>
              <a:gdLst/>
              <a:ahLst/>
              <a:cxnLst/>
              <a:rect l="l" t="t" r="r" b="b"/>
              <a:pathLst>
                <a:path w="9022080" h="111760">
                  <a:moveTo>
                    <a:pt x="9022080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9022080" y="111251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918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CF525B0A-4D97-461D-8DB8-A72C0A137EB4}"/>
              </a:ext>
            </a:extLst>
          </p:cNvPr>
          <p:cNvSpPr txBox="1"/>
          <p:nvPr/>
        </p:nvSpPr>
        <p:spPr>
          <a:xfrm>
            <a:off x="685800" y="1716910"/>
            <a:ext cx="74766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u="none" spc="-85" dirty="0">
                <a:solidFill>
                  <a:srgbClr val="00B050"/>
                </a:solidFill>
                <a:highlight>
                  <a:srgbClr val="000080"/>
                </a:highlight>
              </a:rPr>
              <a:t>HISTOLOGY</a:t>
            </a:r>
            <a:r>
              <a:rPr lang="fr-FR" sz="4000" u="none" spc="-114" dirty="0">
                <a:solidFill>
                  <a:srgbClr val="00B050"/>
                </a:solidFill>
                <a:highlight>
                  <a:srgbClr val="000080"/>
                </a:highlight>
              </a:rPr>
              <a:t> </a:t>
            </a:r>
            <a:r>
              <a:rPr lang="fr-FR" sz="4000" u="none" dirty="0">
                <a:solidFill>
                  <a:srgbClr val="00B050"/>
                </a:solidFill>
                <a:highlight>
                  <a:srgbClr val="000080"/>
                </a:highlight>
              </a:rPr>
              <a:t>OF</a:t>
            </a:r>
            <a:r>
              <a:rPr lang="fr-FR" sz="4000" u="none" spc="-140" dirty="0">
                <a:solidFill>
                  <a:srgbClr val="00B050"/>
                </a:solidFill>
                <a:highlight>
                  <a:srgbClr val="000080"/>
                </a:highlight>
              </a:rPr>
              <a:t> </a:t>
            </a:r>
            <a:r>
              <a:rPr lang="fr-FR" sz="4000" u="none" spc="-90" dirty="0">
                <a:solidFill>
                  <a:srgbClr val="00B050"/>
                </a:solidFill>
                <a:highlight>
                  <a:srgbClr val="000080"/>
                </a:highlight>
              </a:rPr>
              <a:t>URINARY</a:t>
            </a:r>
            <a:r>
              <a:rPr lang="fr-FR" sz="4000" u="none" spc="-140" dirty="0">
                <a:solidFill>
                  <a:srgbClr val="00B050"/>
                </a:solidFill>
                <a:highlight>
                  <a:srgbClr val="000080"/>
                </a:highlight>
              </a:rPr>
              <a:t> </a:t>
            </a:r>
            <a:r>
              <a:rPr lang="fr-FR" sz="4000" u="none" spc="-10" dirty="0">
                <a:solidFill>
                  <a:srgbClr val="00B050"/>
                </a:solidFill>
                <a:highlight>
                  <a:srgbClr val="000080"/>
                </a:highlight>
              </a:rPr>
              <a:t>SYSTEM</a:t>
            </a:r>
            <a:endParaRPr lang="fr-FR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1104" y="527304"/>
            <a:ext cx="8242300" cy="5605780"/>
            <a:chOff x="451104" y="527304"/>
            <a:chExt cx="8242300" cy="5605780"/>
          </a:xfrm>
        </p:grpSpPr>
        <p:sp>
          <p:nvSpPr>
            <p:cNvPr id="3" name="object 3"/>
            <p:cNvSpPr/>
            <p:nvPr/>
          </p:nvSpPr>
          <p:spPr>
            <a:xfrm>
              <a:off x="457200" y="533400"/>
              <a:ext cx="8229600" cy="5593080"/>
            </a:xfrm>
            <a:custGeom>
              <a:avLst/>
              <a:gdLst/>
              <a:ahLst/>
              <a:cxnLst/>
              <a:rect l="l" t="t" r="r" b="b"/>
              <a:pathLst>
                <a:path w="8229600" h="5593080">
                  <a:moveTo>
                    <a:pt x="8229600" y="0"/>
                  </a:moveTo>
                  <a:lnTo>
                    <a:pt x="0" y="0"/>
                  </a:lnTo>
                  <a:lnTo>
                    <a:pt x="0" y="5593080"/>
                  </a:lnTo>
                  <a:lnTo>
                    <a:pt x="8229600" y="559308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533400"/>
              <a:ext cx="8229600" cy="5593080"/>
            </a:xfrm>
            <a:custGeom>
              <a:avLst/>
              <a:gdLst/>
              <a:ahLst/>
              <a:cxnLst/>
              <a:rect l="l" t="t" r="r" b="b"/>
              <a:pathLst>
                <a:path w="8229600" h="5593080">
                  <a:moveTo>
                    <a:pt x="0" y="5593080"/>
                  </a:moveTo>
                  <a:lnTo>
                    <a:pt x="8229600" y="559308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593080"/>
                  </a:lnTo>
                  <a:close/>
                </a:path>
              </a:pathLst>
            </a:custGeom>
            <a:ln w="12192">
              <a:solidFill>
                <a:srgbClr val="9B2C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5940" y="444505"/>
            <a:ext cx="6126480" cy="291211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86385" indent="-285750">
              <a:lnSpc>
                <a:spcPct val="100000"/>
              </a:lnSpc>
              <a:spcBef>
                <a:spcPts val="555"/>
              </a:spcBef>
              <a:buClr>
                <a:srgbClr val="D24717"/>
              </a:buClr>
              <a:buSzPct val="70833"/>
              <a:buFont typeface="Segoe UI Symbol"/>
              <a:buChar char="⚫"/>
              <a:tabLst>
                <a:tab pos="286385" algn="l"/>
              </a:tabLst>
            </a:pPr>
            <a:r>
              <a:rPr sz="3600" spc="-195" dirty="0">
                <a:latin typeface="Times New Roman"/>
                <a:cs typeface="Times New Roman"/>
              </a:rPr>
              <a:t>The</a:t>
            </a:r>
            <a:r>
              <a:rPr sz="3600" spc="-70" dirty="0">
                <a:latin typeface="Times New Roman"/>
                <a:cs typeface="Times New Roman"/>
              </a:rPr>
              <a:t> </a:t>
            </a:r>
            <a:r>
              <a:rPr sz="3600" spc="-220" dirty="0">
                <a:latin typeface="Times New Roman"/>
                <a:cs typeface="Times New Roman"/>
              </a:rPr>
              <a:t>main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spc="-200" dirty="0">
                <a:latin typeface="Times New Roman"/>
                <a:cs typeface="Times New Roman"/>
              </a:rPr>
              <a:t>organs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spc="-220" dirty="0">
                <a:latin typeface="Times New Roman"/>
                <a:cs typeface="Times New Roman"/>
              </a:rPr>
              <a:t>of</a:t>
            </a:r>
            <a:r>
              <a:rPr sz="3600" spc="-55" dirty="0">
                <a:latin typeface="Times New Roman"/>
                <a:cs typeface="Times New Roman"/>
              </a:rPr>
              <a:t> </a:t>
            </a:r>
            <a:r>
              <a:rPr sz="3600" spc="-160" dirty="0">
                <a:latin typeface="Times New Roman"/>
                <a:cs typeface="Times New Roman"/>
              </a:rPr>
              <a:t>this</a:t>
            </a:r>
            <a:r>
              <a:rPr sz="3600" spc="-70" dirty="0">
                <a:latin typeface="Times New Roman"/>
                <a:cs typeface="Times New Roman"/>
              </a:rPr>
              <a:t> </a:t>
            </a:r>
            <a:r>
              <a:rPr sz="3600" spc="-210" dirty="0">
                <a:latin typeface="Times New Roman"/>
                <a:cs typeface="Times New Roman"/>
              </a:rPr>
              <a:t>system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are:</a:t>
            </a:r>
            <a:endParaRPr sz="3600" dirty="0">
              <a:latin typeface="Times New Roman"/>
              <a:cs typeface="Times New Roman"/>
            </a:endParaRPr>
          </a:p>
          <a:p>
            <a:pPr marL="560705" lvl="1" indent="-323850">
              <a:lnSpc>
                <a:spcPct val="100000"/>
              </a:lnSpc>
              <a:spcBef>
                <a:spcPts val="430"/>
              </a:spcBef>
              <a:buClr>
                <a:srgbClr val="9B2C1F"/>
              </a:buClr>
              <a:buSzPct val="85294"/>
              <a:buFont typeface="Segoe UI Symbol"/>
              <a:buChar char="⚫"/>
              <a:tabLst>
                <a:tab pos="560705" algn="l"/>
              </a:tabLst>
            </a:pPr>
            <a:r>
              <a:rPr sz="3400" spc="-85" dirty="0">
                <a:latin typeface="Times New Roman"/>
                <a:cs typeface="Times New Roman"/>
              </a:rPr>
              <a:t>Kidneys</a:t>
            </a:r>
            <a:endParaRPr sz="3400" dirty="0">
              <a:latin typeface="Times New Roman"/>
              <a:cs typeface="Times New Roman"/>
            </a:endParaRPr>
          </a:p>
          <a:p>
            <a:pPr marL="560705" lvl="1" indent="-323850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5294"/>
              <a:buFont typeface="Segoe UI Symbol"/>
              <a:buChar char="⚫"/>
              <a:tabLst>
                <a:tab pos="560705" algn="l"/>
              </a:tabLst>
            </a:pPr>
            <a:r>
              <a:rPr sz="3400" spc="-10" dirty="0">
                <a:latin typeface="Times New Roman"/>
                <a:cs typeface="Times New Roman"/>
              </a:rPr>
              <a:t>Ureters</a:t>
            </a:r>
            <a:endParaRPr sz="3400" dirty="0">
              <a:latin typeface="Times New Roman"/>
              <a:cs typeface="Times New Roman"/>
            </a:endParaRPr>
          </a:p>
          <a:p>
            <a:pPr marL="560705" lvl="1" indent="-323850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5294"/>
              <a:buFont typeface="Segoe UI Symbol"/>
              <a:buChar char="⚫"/>
              <a:tabLst>
                <a:tab pos="560705" algn="l"/>
              </a:tabLst>
            </a:pPr>
            <a:r>
              <a:rPr sz="3400" spc="-160" dirty="0">
                <a:latin typeface="Times New Roman"/>
                <a:cs typeface="Times New Roman"/>
              </a:rPr>
              <a:t>Urinary</a:t>
            </a:r>
            <a:r>
              <a:rPr sz="3400" spc="-20" dirty="0">
                <a:latin typeface="Times New Roman"/>
                <a:cs typeface="Times New Roman"/>
              </a:rPr>
              <a:t> </a:t>
            </a:r>
            <a:r>
              <a:rPr sz="3400" spc="-10" dirty="0">
                <a:latin typeface="Times New Roman"/>
                <a:cs typeface="Times New Roman"/>
              </a:rPr>
              <a:t>bladder</a:t>
            </a:r>
            <a:endParaRPr sz="3400" dirty="0">
              <a:latin typeface="Times New Roman"/>
              <a:cs typeface="Times New Roman"/>
            </a:endParaRPr>
          </a:p>
          <a:p>
            <a:pPr marL="560705" lvl="1" indent="-323850">
              <a:lnSpc>
                <a:spcPct val="100000"/>
              </a:lnSpc>
              <a:spcBef>
                <a:spcPts val="405"/>
              </a:spcBef>
              <a:buClr>
                <a:srgbClr val="9B2C1F"/>
              </a:buClr>
              <a:buSzPct val="85294"/>
              <a:buFont typeface="Segoe UI Symbol"/>
              <a:buChar char="⚫"/>
              <a:tabLst>
                <a:tab pos="560705" algn="l"/>
              </a:tabLst>
            </a:pPr>
            <a:r>
              <a:rPr sz="3400" spc="-10" dirty="0">
                <a:latin typeface="Times New Roman"/>
                <a:cs typeface="Times New Roman"/>
              </a:rPr>
              <a:t>Urethra</a:t>
            </a:r>
            <a:endParaRPr sz="3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9905" y="620395"/>
            <a:ext cx="19589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u="none" spc="-420" dirty="0">
                <a:solidFill>
                  <a:srgbClr val="FF0000"/>
                </a:solidFill>
                <a:latin typeface="Times New Roman"/>
                <a:cs typeface="Times New Roman"/>
              </a:rPr>
              <a:t>KIDNEY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79803" y="1264894"/>
            <a:ext cx="5279390" cy="1372235"/>
            <a:chOff x="1479803" y="1264894"/>
            <a:chExt cx="5279390" cy="13722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6811" y="1264894"/>
              <a:ext cx="2156460" cy="102415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96234" y="1278508"/>
              <a:ext cx="1912620" cy="803910"/>
            </a:xfrm>
            <a:custGeom>
              <a:avLst/>
              <a:gdLst/>
              <a:ahLst/>
              <a:cxnLst/>
              <a:rect l="l" t="t" r="r" b="b"/>
              <a:pathLst>
                <a:path w="1912620" h="803910">
                  <a:moveTo>
                    <a:pt x="114157" y="642381"/>
                  </a:moveTo>
                  <a:lnTo>
                    <a:pt x="107213" y="644642"/>
                  </a:lnTo>
                  <a:lnTo>
                    <a:pt x="101472" y="649604"/>
                  </a:lnTo>
                  <a:lnTo>
                    <a:pt x="0" y="779652"/>
                  </a:lnTo>
                  <a:lnTo>
                    <a:pt x="163194" y="803910"/>
                  </a:lnTo>
                  <a:lnTo>
                    <a:pt x="170767" y="803517"/>
                  </a:lnTo>
                  <a:lnTo>
                    <a:pt x="177387" y="800385"/>
                  </a:lnTo>
                  <a:lnTo>
                    <a:pt x="182340" y="795016"/>
                  </a:lnTo>
                  <a:lnTo>
                    <a:pt x="184912" y="787907"/>
                  </a:lnTo>
                  <a:lnTo>
                    <a:pt x="184662" y="783336"/>
                  </a:lnTo>
                  <a:lnTo>
                    <a:pt x="42163" y="783336"/>
                  </a:lnTo>
                  <a:lnTo>
                    <a:pt x="28066" y="747902"/>
                  </a:lnTo>
                  <a:lnTo>
                    <a:pt x="93571" y="721703"/>
                  </a:lnTo>
                  <a:lnTo>
                    <a:pt x="131571" y="672973"/>
                  </a:lnTo>
                  <a:lnTo>
                    <a:pt x="134949" y="666234"/>
                  </a:lnTo>
                  <a:lnTo>
                    <a:pt x="135445" y="658971"/>
                  </a:lnTo>
                  <a:lnTo>
                    <a:pt x="133179" y="652041"/>
                  </a:lnTo>
                  <a:lnTo>
                    <a:pt x="128269" y="646302"/>
                  </a:lnTo>
                  <a:lnTo>
                    <a:pt x="121457" y="642907"/>
                  </a:lnTo>
                  <a:lnTo>
                    <a:pt x="114157" y="642381"/>
                  </a:lnTo>
                  <a:close/>
                </a:path>
                <a:path w="1912620" h="803910">
                  <a:moveTo>
                    <a:pt x="93571" y="721703"/>
                  </a:moveTo>
                  <a:lnTo>
                    <a:pt x="28066" y="747902"/>
                  </a:lnTo>
                  <a:lnTo>
                    <a:pt x="42163" y="783336"/>
                  </a:lnTo>
                  <a:lnTo>
                    <a:pt x="57086" y="777366"/>
                  </a:lnTo>
                  <a:lnTo>
                    <a:pt x="50164" y="777366"/>
                  </a:lnTo>
                  <a:lnTo>
                    <a:pt x="37972" y="746760"/>
                  </a:lnTo>
                  <a:lnTo>
                    <a:pt x="74032" y="746760"/>
                  </a:lnTo>
                  <a:lnTo>
                    <a:pt x="93571" y="721703"/>
                  </a:lnTo>
                  <a:close/>
                </a:path>
                <a:path w="1912620" h="803910">
                  <a:moveTo>
                    <a:pt x="107584" y="757167"/>
                  </a:moveTo>
                  <a:lnTo>
                    <a:pt x="42163" y="783336"/>
                  </a:lnTo>
                  <a:lnTo>
                    <a:pt x="184662" y="783336"/>
                  </a:lnTo>
                  <a:lnTo>
                    <a:pt x="107584" y="757167"/>
                  </a:lnTo>
                  <a:close/>
                </a:path>
                <a:path w="1912620" h="803910">
                  <a:moveTo>
                    <a:pt x="37972" y="746760"/>
                  </a:moveTo>
                  <a:lnTo>
                    <a:pt x="50164" y="777366"/>
                  </a:lnTo>
                  <a:lnTo>
                    <a:pt x="70267" y="751588"/>
                  </a:lnTo>
                  <a:lnTo>
                    <a:pt x="37972" y="746760"/>
                  </a:lnTo>
                  <a:close/>
                </a:path>
                <a:path w="1912620" h="803910">
                  <a:moveTo>
                    <a:pt x="70267" y="751588"/>
                  </a:moveTo>
                  <a:lnTo>
                    <a:pt x="50164" y="777366"/>
                  </a:lnTo>
                  <a:lnTo>
                    <a:pt x="57086" y="777366"/>
                  </a:lnTo>
                  <a:lnTo>
                    <a:pt x="107584" y="757167"/>
                  </a:lnTo>
                  <a:lnTo>
                    <a:pt x="70267" y="751588"/>
                  </a:lnTo>
                  <a:close/>
                </a:path>
                <a:path w="1912620" h="803910">
                  <a:moveTo>
                    <a:pt x="1898014" y="0"/>
                  </a:moveTo>
                  <a:lnTo>
                    <a:pt x="93571" y="721703"/>
                  </a:lnTo>
                  <a:lnTo>
                    <a:pt x="70267" y="751588"/>
                  </a:lnTo>
                  <a:lnTo>
                    <a:pt x="107584" y="757167"/>
                  </a:lnTo>
                  <a:lnTo>
                    <a:pt x="1912239" y="35305"/>
                  </a:lnTo>
                  <a:lnTo>
                    <a:pt x="1898014" y="0"/>
                  </a:lnTo>
                  <a:close/>
                </a:path>
                <a:path w="1912620" h="803910">
                  <a:moveTo>
                    <a:pt x="74032" y="746760"/>
                  </a:moveTo>
                  <a:lnTo>
                    <a:pt x="37972" y="746760"/>
                  </a:lnTo>
                  <a:lnTo>
                    <a:pt x="70267" y="751588"/>
                  </a:lnTo>
                  <a:lnTo>
                    <a:pt x="74032" y="74676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4880" y="1264894"/>
              <a:ext cx="2004060" cy="102415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793741" y="1278635"/>
              <a:ext cx="1760855" cy="799465"/>
            </a:xfrm>
            <a:custGeom>
              <a:avLst/>
              <a:gdLst/>
              <a:ahLst/>
              <a:cxnLst/>
              <a:rect l="l" t="t" r="r" b="b"/>
              <a:pathLst>
                <a:path w="1760854" h="799464">
                  <a:moveTo>
                    <a:pt x="1653464" y="753859"/>
                  </a:moveTo>
                  <a:lnTo>
                    <a:pt x="1591945" y="761111"/>
                  </a:lnTo>
                  <a:lnTo>
                    <a:pt x="1575308" y="782319"/>
                  </a:lnTo>
                  <a:lnTo>
                    <a:pt x="1577675" y="789491"/>
                  </a:lnTo>
                  <a:lnTo>
                    <a:pt x="1582435" y="795019"/>
                  </a:lnTo>
                  <a:lnTo>
                    <a:pt x="1588934" y="798357"/>
                  </a:lnTo>
                  <a:lnTo>
                    <a:pt x="1596517" y="798956"/>
                  </a:lnTo>
                  <a:lnTo>
                    <a:pt x="1740002" y="781938"/>
                  </a:lnTo>
                  <a:lnTo>
                    <a:pt x="1718056" y="781938"/>
                  </a:lnTo>
                  <a:lnTo>
                    <a:pt x="1653464" y="753859"/>
                  </a:lnTo>
                  <a:close/>
                </a:path>
                <a:path w="1760854" h="799464">
                  <a:moveTo>
                    <a:pt x="1691033" y="749431"/>
                  </a:moveTo>
                  <a:lnTo>
                    <a:pt x="1653464" y="753859"/>
                  </a:lnTo>
                  <a:lnTo>
                    <a:pt x="1718056" y="781938"/>
                  </a:lnTo>
                  <a:lnTo>
                    <a:pt x="1720748" y="775715"/>
                  </a:lnTo>
                  <a:lnTo>
                    <a:pt x="1710309" y="775715"/>
                  </a:lnTo>
                  <a:lnTo>
                    <a:pt x="1691033" y="749431"/>
                  </a:lnTo>
                  <a:close/>
                </a:path>
                <a:path w="1760854" h="799464">
                  <a:moveTo>
                    <a:pt x="1650333" y="638937"/>
                  </a:moveTo>
                  <a:lnTo>
                    <a:pt x="1643022" y="639198"/>
                  </a:lnTo>
                  <a:lnTo>
                    <a:pt x="1636141" y="642365"/>
                  </a:lnTo>
                  <a:lnTo>
                    <a:pt x="1631041" y="647961"/>
                  </a:lnTo>
                  <a:lnTo>
                    <a:pt x="1628584" y="654843"/>
                  </a:lnTo>
                  <a:lnTo>
                    <a:pt x="1628890" y="662154"/>
                  </a:lnTo>
                  <a:lnTo>
                    <a:pt x="1632077" y="669036"/>
                  </a:lnTo>
                  <a:lnTo>
                    <a:pt x="1668704" y="718982"/>
                  </a:lnTo>
                  <a:lnTo>
                    <a:pt x="1733168" y="747013"/>
                  </a:lnTo>
                  <a:lnTo>
                    <a:pt x="1718056" y="781938"/>
                  </a:lnTo>
                  <a:lnTo>
                    <a:pt x="1740002" y="781938"/>
                  </a:lnTo>
                  <a:lnTo>
                    <a:pt x="1760347" y="779526"/>
                  </a:lnTo>
                  <a:lnTo>
                    <a:pt x="1662811" y="646556"/>
                  </a:lnTo>
                  <a:lnTo>
                    <a:pt x="1657215" y="641437"/>
                  </a:lnTo>
                  <a:lnTo>
                    <a:pt x="1650333" y="638937"/>
                  </a:lnTo>
                  <a:close/>
                </a:path>
                <a:path w="1760854" h="799464">
                  <a:moveTo>
                    <a:pt x="1723389" y="745616"/>
                  </a:moveTo>
                  <a:lnTo>
                    <a:pt x="1691033" y="749431"/>
                  </a:lnTo>
                  <a:lnTo>
                    <a:pt x="1710309" y="775715"/>
                  </a:lnTo>
                  <a:lnTo>
                    <a:pt x="1723389" y="745616"/>
                  </a:lnTo>
                  <a:close/>
                </a:path>
                <a:path w="1760854" h="799464">
                  <a:moveTo>
                    <a:pt x="1729956" y="745616"/>
                  </a:moveTo>
                  <a:lnTo>
                    <a:pt x="1723389" y="745616"/>
                  </a:lnTo>
                  <a:lnTo>
                    <a:pt x="1710309" y="775715"/>
                  </a:lnTo>
                  <a:lnTo>
                    <a:pt x="1720748" y="775715"/>
                  </a:lnTo>
                  <a:lnTo>
                    <a:pt x="1733168" y="747013"/>
                  </a:lnTo>
                  <a:lnTo>
                    <a:pt x="1729956" y="745616"/>
                  </a:lnTo>
                  <a:close/>
                </a:path>
                <a:path w="1760854" h="799464">
                  <a:moveTo>
                    <a:pt x="15240" y="0"/>
                  </a:moveTo>
                  <a:lnTo>
                    <a:pt x="0" y="35051"/>
                  </a:lnTo>
                  <a:lnTo>
                    <a:pt x="1653464" y="753859"/>
                  </a:lnTo>
                  <a:lnTo>
                    <a:pt x="1691033" y="749431"/>
                  </a:lnTo>
                  <a:lnTo>
                    <a:pt x="1668704" y="718982"/>
                  </a:lnTo>
                  <a:lnTo>
                    <a:pt x="15240" y="0"/>
                  </a:lnTo>
                  <a:close/>
                </a:path>
                <a:path w="1760854" h="799464">
                  <a:moveTo>
                    <a:pt x="1668704" y="718982"/>
                  </a:moveTo>
                  <a:lnTo>
                    <a:pt x="1691033" y="749431"/>
                  </a:lnTo>
                  <a:lnTo>
                    <a:pt x="1723389" y="745616"/>
                  </a:lnTo>
                  <a:lnTo>
                    <a:pt x="1729956" y="745616"/>
                  </a:lnTo>
                  <a:lnTo>
                    <a:pt x="1668704" y="718982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9803" y="2039112"/>
              <a:ext cx="1912620" cy="3886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0031" y="1921751"/>
              <a:ext cx="1312164" cy="7147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3999" y="2057400"/>
              <a:ext cx="1828800" cy="3048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523999" y="2057400"/>
              <a:ext cx="1828800" cy="304800"/>
            </a:xfrm>
            <a:custGeom>
              <a:avLst/>
              <a:gdLst/>
              <a:ahLst/>
              <a:cxnLst/>
              <a:rect l="l" t="t" r="r" b="b"/>
              <a:pathLst>
                <a:path w="18288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1778000" y="0"/>
                  </a:lnTo>
                  <a:lnTo>
                    <a:pt x="1797778" y="3990"/>
                  </a:lnTo>
                  <a:lnTo>
                    <a:pt x="1813925" y="14874"/>
                  </a:lnTo>
                  <a:lnTo>
                    <a:pt x="1824809" y="31021"/>
                  </a:lnTo>
                  <a:lnTo>
                    <a:pt x="1828800" y="50800"/>
                  </a:lnTo>
                  <a:lnTo>
                    <a:pt x="1828800" y="254000"/>
                  </a:lnTo>
                  <a:lnTo>
                    <a:pt x="1824809" y="273778"/>
                  </a:lnTo>
                  <a:lnTo>
                    <a:pt x="1813925" y="289925"/>
                  </a:lnTo>
                  <a:lnTo>
                    <a:pt x="1797778" y="300809"/>
                  </a:lnTo>
                  <a:lnTo>
                    <a:pt x="1778000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9144">
              <a:solidFill>
                <a:srgbClr val="837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15770" y="1280298"/>
            <a:ext cx="1616075" cy="1083310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2600" spc="-130" dirty="0">
                <a:latin typeface="Times New Roman"/>
                <a:cs typeface="Times New Roman"/>
              </a:rPr>
              <a:t>Comprises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of</a:t>
            </a:r>
            <a:endParaRPr sz="26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1115"/>
              </a:spcBef>
            </a:pPr>
            <a:r>
              <a:rPr sz="2400" spc="-10" dirty="0">
                <a:latin typeface="Times New Roman"/>
                <a:cs typeface="Times New Roman"/>
              </a:rPr>
              <a:t>Capsule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289803" y="1921751"/>
            <a:ext cx="1912620" cy="715010"/>
            <a:chOff x="5289803" y="1921751"/>
            <a:chExt cx="1912620" cy="71501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9803" y="2039112"/>
              <a:ext cx="1912620" cy="3886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59907" y="1921751"/>
              <a:ext cx="1770888" cy="7147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3999" y="2057400"/>
              <a:ext cx="1828800" cy="3048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333999" y="2057400"/>
              <a:ext cx="1828800" cy="304800"/>
            </a:xfrm>
            <a:custGeom>
              <a:avLst/>
              <a:gdLst/>
              <a:ahLst/>
              <a:cxnLst/>
              <a:rect l="l" t="t" r="r" b="b"/>
              <a:pathLst>
                <a:path w="18288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1778000" y="0"/>
                  </a:lnTo>
                  <a:lnTo>
                    <a:pt x="1797778" y="3990"/>
                  </a:lnTo>
                  <a:lnTo>
                    <a:pt x="1813925" y="14874"/>
                  </a:lnTo>
                  <a:lnTo>
                    <a:pt x="1824809" y="31021"/>
                  </a:lnTo>
                  <a:lnTo>
                    <a:pt x="1828800" y="50800"/>
                  </a:lnTo>
                  <a:lnTo>
                    <a:pt x="1828800" y="254000"/>
                  </a:lnTo>
                  <a:lnTo>
                    <a:pt x="1824809" y="273778"/>
                  </a:lnTo>
                  <a:lnTo>
                    <a:pt x="1813925" y="289925"/>
                  </a:lnTo>
                  <a:lnTo>
                    <a:pt x="1797778" y="300809"/>
                  </a:lnTo>
                  <a:lnTo>
                    <a:pt x="1778000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9144">
              <a:solidFill>
                <a:srgbClr val="837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570346" y="1972183"/>
            <a:ext cx="1356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0" dirty="0">
                <a:latin typeface="Times New Roman"/>
                <a:cs typeface="Times New Roman"/>
              </a:rPr>
              <a:t>Parenchyma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937004" y="2988551"/>
            <a:ext cx="1912620" cy="715010"/>
            <a:chOff x="1937004" y="2988551"/>
            <a:chExt cx="1912620" cy="715010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7004" y="3105912"/>
              <a:ext cx="1912620" cy="3886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75332" y="2988551"/>
              <a:ext cx="1235976" cy="7147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00" y="3124200"/>
              <a:ext cx="1828800" cy="3048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981200" y="3124200"/>
              <a:ext cx="1828800" cy="304800"/>
            </a:xfrm>
            <a:custGeom>
              <a:avLst/>
              <a:gdLst/>
              <a:ahLst/>
              <a:cxnLst/>
              <a:rect l="l" t="t" r="r" b="b"/>
              <a:pathLst>
                <a:path w="18288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1778000" y="0"/>
                  </a:lnTo>
                  <a:lnTo>
                    <a:pt x="1797778" y="3990"/>
                  </a:lnTo>
                  <a:lnTo>
                    <a:pt x="1813925" y="14874"/>
                  </a:lnTo>
                  <a:lnTo>
                    <a:pt x="1824809" y="31021"/>
                  </a:lnTo>
                  <a:lnTo>
                    <a:pt x="1828800" y="50800"/>
                  </a:lnTo>
                  <a:lnTo>
                    <a:pt x="1828800" y="254000"/>
                  </a:lnTo>
                  <a:lnTo>
                    <a:pt x="1824809" y="273778"/>
                  </a:lnTo>
                  <a:lnTo>
                    <a:pt x="1813925" y="289925"/>
                  </a:lnTo>
                  <a:lnTo>
                    <a:pt x="1797778" y="300809"/>
                  </a:lnTo>
                  <a:lnTo>
                    <a:pt x="1778000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9144">
              <a:solidFill>
                <a:srgbClr val="837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485135" y="3038983"/>
            <a:ext cx="821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Times New Roman"/>
                <a:cs typeface="Times New Roman"/>
              </a:rPr>
              <a:t>Cortex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585204" y="2988551"/>
            <a:ext cx="1912620" cy="715010"/>
            <a:chOff x="6585204" y="2988551"/>
            <a:chExt cx="1912620" cy="715010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5204" y="3105912"/>
              <a:ext cx="1912620" cy="3886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73240" y="2988551"/>
              <a:ext cx="1336548" cy="71476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29400" y="3124200"/>
              <a:ext cx="1828800" cy="3048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629400" y="3124200"/>
              <a:ext cx="1828800" cy="304800"/>
            </a:xfrm>
            <a:custGeom>
              <a:avLst/>
              <a:gdLst/>
              <a:ahLst/>
              <a:cxnLst/>
              <a:rect l="l" t="t" r="r" b="b"/>
              <a:pathLst>
                <a:path w="18288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1778000" y="0"/>
                  </a:lnTo>
                  <a:lnTo>
                    <a:pt x="1797778" y="3990"/>
                  </a:lnTo>
                  <a:lnTo>
                    <a:pt x="1813925" y="14874"/>
                  </a:lnTo>
                  <a:lnTo>
                    <a:pt x="1824809" y="31021"/>
                  </a:lnTo>
                  <a:lnTo>
                    <a:pt x="1828800" y="50800"/>
                  </a:lnTo>
                  <a:lnTo>
                    <a:pt x="1828800" y="254000"/>
                  </a:lnTo>
                  <a:lnTo>
                    <a:pt x="1824809" y="273778"/>
                  </a:lnTo>
                  <a:lnTo>
                    <a:pt x="1813925" y="289925"/>
                  </a:lnTo>
                  <a:lnTo>
                    <a:pt x="1797778" y="300809"/>
                  </a:lnTo>
                  <a:lnTo>
                    <a:pt x="1778000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9144">
              <a:solidFill>
                <a:srgbClr val="837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083679" y="3038983"/>
            <a:ext cx="922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0" dirty="0">
                <a:latin typeface="Times New Roman"/>
                <a:cs typeface="Times New Roman"/>
              </a:rPr>
              <a:t>Medulla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84988" y="3750551"/>
            <a:ext cx="2397760" cy="715010"/>
            <a:chOff x="284988" y="3750551"/>
            <a:chExt cx="2397760" cy="715010"/>
          </a:xfrm>
        </p:grpSpPr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6804" y="3867912"/>
              <a:ext cx="2293620" cy="38861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4988" y="3750551"/>
              <a:ext cx="2397252" cy="71476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1000" y="3886200"/>
              <a:ext cx="2209800" cy="30480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81000" y="3886200"/>
              <a:ext cx="2209800" cy="304800"/>
            </a:xfrm>
            <a:custGeom>
              <a:avLst/>
              <a:gdLst/>
              <a:ahLst/>
              <a:cxnLst/>
              <a:rect l="l" t="t" r="r" b="b"/>
              <a:pathLst>
                <a:path w="2209800" h="304800">
                  <a:moveTo>
                    <a:pt x="0" y="50800"/>
                  </a:moveTo>
                  <a:lnTo>
                    <a:pt x="3992" y="31021"/>
                  </a:lnTo>
                  <a:lnTo>
                    <a:pt x="14879" y="14874"/>
                  </a:lnTo>
                  <a:lnTo>
                    <a:pt x="31027" y="3990"/>
                  </a:lnTo>
                  <a:lnTo>
                    <a:pt x="50800" y="0"/>
                  </a:lnTo>
                  <a:lnTo>
                    <a:pt x="2159000" y="0"/>
                  </a:lnTo>
                  <a:lnTo>
                    <a:pt x="2178778" y="3990"/>
                  </a:lnTo>
                  <a:lnTo>
                    <a:pt x="2194925" y="14874"/>
                  </a:lnTo>
                  <a:lnTo>
                    <a:pt x="2205809" y="31021"/>
                  </a:lnTo>
                  <a:lnTo>
                    <a:pt x="2209800" y="50800"/>
                  </a:lnTo>
                  <a:lnTo>
                    <a:pt x="2209800" y="254000"/>
                  </a:lnTo>
                  <a:lnTo>
                    <a:pt x="2205809" y="273778"/>
                  </a:lnTo>
                  <a:lnTo>
                    <a:pt x="2194925" y="289925"/>
                  </a:lnTo>
                  <a:lnTo>
                    <a:pt x="2178778" y="300809"/>
                  </a:lnTo>
                  <a:lnTo>
                    <a:pt x="2159000" y="304800"/>
                  </a:lnTo>
                  <a:lnTo>
                    <a:pt x="50800" y="304800"/>
                  </a:lnTo>
                  <a:lnTo>
                    <a:pt x="31027" y="300809"/>
                  </a:lnTo>
                  <a:lnTo>
                    <a:pt x="14879" y="289925"/>
                  </a:lnTo>
                  <a:lnTo>
                    <a:pt x="3992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9144">
              <a:solidFill>
                <a:srgbClr val="837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94487" y="3801236"/>
            <a:ext cx="19805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0" dirty="0">
                <a:latin typeface="Times New Roman"/>
                <a:cs typeface="Times New Roman"/>
              </a:rPr>
              <a:t>Cortical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labyrinth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033247" y="3750551"/>
            <a:ext cx="2074545" cy="715010"/>
            <a:chOff x="3037332" y="3750551"/>
            <a:chExt cx="2074545" cy="715010"/>
          </a:xfrm>
        </p:grpSpPr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80004" y="3867912"/>
              <a:ext cx="1988820" cy="38861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37332" y="3750551"/>
              <a:ext cx="2074164" cy="71476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24200" y="3886200"/>
              <a:ext cx="1905000" cy="30480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124200" y="3886200"/>
              <a:ext cx="1905000" cy="304800"/>
            </a:xfrm>
            <a:custGeom>
              <a:avLst/>
              <a:gdLst/>
              <a:ahLst/>
              <a:cxnLst/>
              <a:rect l="l" t="t" r="r" b="b"/>
              <a:pathLst>
                <a:path w="19050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1854200" y="0"/>
                  </a:lnTo>
                  <a:lnTo>
                    <a:pt x="1873978" y="3990"/>
                  </a:lnTo>
                  <a:lnTo>
                    <a:pt x="1890125" y="14874"/>
                  </a:lnTo>
                  <a:lnTo>
                    <a:pt x="1901009" y="31021"/>
                  </a:lnTo>
                  <a:lnTo>
                    <a:pt x="1905000" y="50800"/>
                  </a:lnTo>
                  <a:lnTo>
                    <a:pt x="1905000" y="254000"/>
                  </a:lnTo>
                  <a:lnTo>
                    <a:pt x="1901009" y="273778"/>
                  </a:lnTo>
                  <a:lnTo>
                    <a:pt x="1890125" y="289925"/>
                  </a:lnTo>
                  <a:lnTo>
                    <a:pt x="1873978" y="300809"/>
                  </a:lnTo>
                  <a:lnTo>
                    <a:pt x="1854200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9144">
              <a:solidFill>
                <a:srgbClr val="837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247389" y="3801236"/>
            <a:ext cx="1658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5" dirty="0">
                <a:latin typeface="Times New Roman"/>
                <a:cs typeface="Times New Roman"/>
              </a:rPr>
              <a:t>Medullary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rays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756403" y="4207751"/>
            <a:ext cx="2217420" cy="715010"/>
            <a:chOff x="4756403" y="4207751"/>
            <a:chExt cx="2217420" cy="715010"/>
          </a:xfrm>
        </p:grpSpPr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56403" y="4325112"/>
              <a:ext cx="2217420" cy="38861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21935" y="4207751"/>
              <a:ext cx="2084832" cy="71476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00599" y="4343400"/>
              <a:ext cx="2133600" cy="30480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800599" y="4343400"/>
              <a:ext cx="2133600" cy="304800"/>
            </a:xfrm>
            <a:custGeom>
              <a:avLst/>
              <a:gdLst/>
              <a:ahLst/>
              <a:cxnLst/>
              <a:rect l="l" t="t" r="r" b="b"/>
              <a:pathLst>
                <a:path w="21336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2082800" y="0"/>
                  </a:lnTo>
                  <a:lnTo>
                    <a:pt x="2102578" y="3990"/>
                  </a:lnTo>
                  <a:lnTo>
                    <a:pt x="2118725" y="14874"/>
                  </a:lnTo>
                  <a:lnTo>
                    <a:pt x="2129609" y="31021"/>
                  </a:lnTo>
                  <a:lnTo>
                    <a:pt x="2133600" y="50800"/>
                  </a:lnTo>
                  <a:lnTo>
                    <a:pt x="2133600" y="254000"/>
                  </a:lnTo>
                  <a:lnTo>
                    <a:pt x="2129609" y="273778"/>
                  </a:lnTo>
                  <a:lnTo>
                    <a:pt x="2118725" y="289925"/>
                  </a:lnTo>
                  <a:lnTo>
                    <a:pt x="2102578" y="300809"/>
                  </a:lnTo>
                  <a:lnTo>
                    <a:pt x="2082800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9144">
              <a:solidFill>
                <a:srgbClr val="837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032375" y="4258436"/>
            <a:ext cx="16694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Outer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Medulla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7078980" y="4207751"/>
            <a:ext cx="1991995" cy="715010"/>
            <a:chOff x="7078980" y="4207751"/>
            <a:chExt cx="1991995" cy="715010"/>
          </a:xfrm>
        </p:grpSpPr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8604" y="4325112"/>
              <a:ext cx="1912620" cy="38861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78980" y="4207751"/>
              <a:ext cx="1991868" cy="71476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62800" y="4343400"/>
              <a:ext cx="1828800" cy="30480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162800" y="4343400"/>
              <a:ext cx="1828800" cy="304800"/>
            </a:xfrm>
            <a:custGeom>
              <a:avLst/>
              <a:gdLst/>
              <a:ahLst/>
              <a:cxnLst/>
              <a:rect l="l" t="t" r="r" b="b"/>
              <a:pathLst>
                <a:path w="18288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1778000" y="0"/>
                  </a:lnTo>
                  <a:lnTo>
                    <a:pt x="1797778" y="3990"/>
                  </a:lnTo>
                  <a:lnTo>
                    <a:pt x="1813925" y="14874"/>
                  </a:lnTo>
                  <a:lnTo>
                    <a:pt x="1824809" y="31021"/>
                  </a:lnTo>
                  <a:lnTo>
                    <a:pt x="1828800" y="50800"/>
                  </a:lnTo>
                  <a:lnTo>
                    <a:pt x="1828800" y="254000"/>
                  </a:lnTo>
                  <a:lnTo>
                    <a:pt x="1824809" y="273778"/>
                  </a:lnTo>
                  <a:lnTo>
                    <a:pt x="1813925" y="289925"/>
                  </a:lnTo>
                  <a:lnTo>
                    <a:pt x="1797778" y="300809"/>
                  </a:lnTo>
                  <a:lnTo>
                    <a:pt x="1778000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9144">
              <a:solidFill>
                <a:srgbClr val="837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7289672" y="4258436"/>
            <a:ext cx="1575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0" dirty="0">
                <a:latin typeface="Times New Roman"/>
                <a:cs typeface="Times New Roman"/>
              </a:rPr>
              <a:t>Inner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Medulla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3383279" y="5426964"/>
            <a:ext cx="1914525" cy="715010"/>
            <a:chOff x="3383279" y="5426964"/>
            <a:chExt cx="1914525" cy="715010"/>
          </a:xfrm>
        </p:grpSpPr>
        <p:pic>
          <p:nvPicPr>
            <p:cNvPr id="56" name="object 5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4803" y="5544312"/>
              <a:ext cx="1912620" cy="38861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83279" y="5426964"/>
              <a:ext cx="1914144" cy="71476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8999" y="5562600"/>
              <a:ext cx="1828800" cy="30480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3428999" y="5562600"/>
              <a:ext cx="1828800" cy="304800"/>
            </a:xfrm>
            <a:custGeom>
              <a:avLst/>
              <a:gdLst/>
              <a:ahLst/>
              <a:cxnLst/>
              <a:rect l="l" t="t" r="r" b="b"/>
              <a:pathLst>
                <a:path w="18288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1778000" y="0"/>
                  </a:lnTo>
                  <a:lnTo>
                    <a:pt x="1797778" y="3990"/>
                  </a:lnTo>
                  <a:lnTo>
                    <a:pt x="1813925" y="14874"/>
                  </a:lnTo>
                  <a:lnTo>
                    <a:pt x="1824809" y="31021"/>
                  </a:lnTo>
                  <a:lnTo>
                    <a:pt x="1828800" y="50800"/>
                  </a:lnTo>
                  <a:lnTo>
                    <a:pt x="1828800" y="254000"/>
                  </a:lnTo>
                  <a:lnTo>
                    <a:pt x="1824809" y="273772"/>
                  </a:lnTo>
                  <a:lnTo>
                    <a:pt x="1813925" y="289920"/>
                  </a:lnTo>
                  <a:lnTo>
                    <a:pt x="1797778" y="300807"/>
                  </a:lnTo>
                  <a:lnTo>
                    <a:pt x="1778000" y="304800"/>
                  </a:lnTo>
                  <a:lnTo>
                    <a:pt x="50800" y="304800"/>
                  </a:lnTo>
                  <a:lnTo>
                    <a:pt x="31021" y="300807"/>
                  </a:lnTo>
                  <a:lnTo>
                    <a:pt x="14874" y="289920"/>
                  </a:lnTo>
                  <a:lnTo>
                    <a:pt x="3990" y="273772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9144">
              <a:solidFill>
                <a:srgbClr val="837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3593338" y="5477967"/>
            <a:ext cx="1497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Outer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stripes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594603" y="5426964"/>
            <a:ext cx="1912620" cy="715010"/>
            <a:chOff x="5594603" y="5426964"/>
            <a:chExt cx="1912620" cy="715010"/>
          </a:xfrm>
        </p:grpSpPr>
        <p:pic>
          <p:nvPicPr>
            <p:cNvPr id="62" name="object 6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4603" y="5544312"/>
              <a:ext cx="1912620" cy="38861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40323" y="5426964"/>
              <a:ext cx="1821179" cy="71476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38799" y="5562600"/>
              <a:ext cx="1828800" cy="30480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638799" y="5562600"/>
              <a:ext cx="1828800" cy="304800"/>
            </a:xfrm>
            <a:custGeom>
              <a:avLst/>
              <a:gdLst/>
              <a:ahLst/>
              <a:cxnLst/>
              <a:rect l="l" t="t" r="r" b="b"/>
              <a:pathLst>
                <a:path w="18288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1778000" y="0"/>
                  </a:lnTo>
                  <a:lnTo>
                    <a:pt x="1797778" y="3990"/>
                  </a:lnTo>
                  <a:lnTo>
                    <a:pt x="1813925" y="14874"/>
                  </a:lnTo>
                  <a:lnTo>
                    <a:pt x="1824809" y="31021"/>
                  </a:lnTo>
                  <a:lnTo>
                    <a:pt x="1828800" y="50800"/>
                  </a:lnTo>
                  <a:lnTo>
                    <a:pt x="1828800" y="254000"/>
                  </a:lnTo>
                  <a:lnTo>
                    <a:pt x="1824809" y="273772"/>
                  </a:lnTo>
                  <a:lnTo>
                    <a:pt x="1813925" y="289920"/>
                  </a:lnTo>
                  <a:lnTo>
                    <a:pt x="1797778" y="300807"/>
                  </a:lnTo>
                  <a:lnTo>
                    <a:pt x="1778000" y="304800"/>
                  </a:lnTo>
                  <a:lnTo>
                    <a:pt x="50800" y="304800"/>
                  </a:lnTo>
                  <a:lnTo>
                    <a:pt x="31021" y="300807"/>
                  </a:lnTo>
                  <a:lnTo>
                    <a:pt x="14874" y="289920"/>
                  </a:lnTo>
                  <a:lnTo>
                    <a:pt x="3990" y="273772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9144">
              <a:solidFill>
                <a:srgbClr val="837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5850763" y="5477967"/>
            <a:ext cx="1403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0" dirty="0">
                <a:latin typeface="Times New Roman"/>
                <a:cs typeface="Times New Roman"/>
              </a:rPr>
              <a:t>Inner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stripes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6199632" y="2333244"/>
            <a:ext cx="1321435" cy="946785"/>
            <a:chOff x="6199632" y="2333244"/>
            <a:chExt cx="1321435" cy="946785"/>
          </a:xfrm>
        </p:grpSpPr>
        <p:pic>
          <p:nvPicPr>
            <p:cNvPr id="68" name="object 6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99632" y="2333244"/>
              <a:ext cx="1321308" cy="946403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6238875" y="2346960"/>
              <a:ext cx="1077595" cy="702310"/>
            </a:xfrm>
            <a:custGeom>
              <a:avLst/>
              <a:gdLst/>
              <a:ahLst/>
              <a:cxnLst/>
              <a:rect l="l" t="t" r="r" b="b"/>
              <a:pathLst>
                <a:path w="1077595" h="702310">
                  <a:moveTo>
                    <a:pt x="914019" y="656589"/>
                  </a:moveTo>
                  <a:lnTo>
                    <a:pt x="906527" y="657804"/>
                  </a:lnTo>
                  <a:lnTo>
                    <a:pt x="900287" y="661638"/>
                  </a:lnTo>
                  <a:lnTo>
                    <a:pt x="895927" y="667519"/>
                  </a:lnTo>
                  <a:lnTo>
                    <a:pt x="894079" y="674877"/>
                  </a:lnTo>
                  <a:lnTo>
                    <a:pt x="895294" y="682367"/>
                  </a:lnTo>
                  <a:lnTo>
                    <a:pt x="899128" y="688594"/>
                  </a:lnTo>
                  <a:lnTo>
                    <a:pt x="905009" y="692915"/>
                  </a:lnTo>
                  <a:lnTo>
                    <a:pt x="912368" y="694689"/>
                  </a:lnTo>
                  <a:lnTo>
                    <a:pt x="1077214" y="701801"/>
                  </a:lnTo>
                  <a:lnTo>
                    <a:pt x="1075012" y="697484"/>
                  </a:lnTo>
                  <a:lnTo>
                    <a:pt x="1035050" y="697484"/>
                  </a:lnTo>
                  <a:lnTo>
                    <a:pt x="975683" y="659314"/>
                  </a:lnTo>
                  <a:lnTo>
                    <a:pt x="914019" y="656589"/>
                  </a:lnTo>
                  <a:close/>
                </a:path>
                <a:path w="1077595" h="702310">
                  <a:moveTo>
                    <a:pt x="975683" y="659314"/>
                  </a:moveTo>
                  <a:lnTo>
                    <a:pt x="1035050" y="697484"/>
                  </a:lnTo>
                  <a:lnTo>
                    <a:pt x="1039766" y="690117"/>
                  </a:lnTo>
                  <a:lnTo>
                    <a:pt x="1028446" y="690117"/>
                  </a:lnTo>
                  <a:lnTo>
                    <a:pt x="1013583" y="660989"/>
                  </a:lnTo>
                  <a:lnTo>
                    <a:pt x="975683" y="659314"/>
                  </a:lnTo>
                  <a:close/>
                </a:path>
                <a:path w="1077595" h="702310">
                  <a:moveTo>
                    <a:pt x="983924" y="544486"/>
                  </a:moveTo>
                  <a:lnTo>
                    <a:pt x="976629" y="546480"/>
                  </a:lnTo>
                  <a:lnTo>
                    <a:pt x="970694" y="551203"/>
                  </a:lnTo>
                  <a:lnTo>
                    <a:pt x="967152" y="557593"/>
                  </a:lnTo>
                  <a:lnTo>
                    <a:pt x="966253" y="564840"/>
                  </a:lnTo>
                  <a:lnTo>
                    <a:pt x="968248" y="572135"/>
                  </a:lnTo>
                  <a:lnTo>
                    <a:pt x="996378" y="627268"/>
                  </a:lnTo>
                  <a:lnTo>
                    <a:pt x="1055624" y="665352"/>
                  </a:lnTo>
                  <a:lnTo>
                    <a:pt x="1035050" y="697484"/>
                  </a:lnTo>
                  <a:lnTo>
                    <a:pt x="1075012" y="697484"/>
                  </a:lnTo>
                  <a:lnTo>
                    <a:pt x="1002283" y="554863"/>
                  </a:lnTo>
                  <a:lnTo>
                    <a:pt x="997561" y="548927"/>
                  </a:lnTo>
                  <a:lnTo>
                    <a:pt x="991171" y="545385"/>
                  </a:lnTo>
                  <a:lnTo>
                    <a:pt x="983924" y="544486"/>
                  </a:lnTo>
                  <a:close/>
                </a:path>
                <a:path w="1077595" h="702310">
                  <a:moveTo>
                    <a:pt x="1013583" y="660989"/>
                  </a:moveTo>
                  <a:lnTo>
                    <a:pt x="1028446" y="690117"/>
                  </a:lnTo>
                  <a:lnTo>
                    <a:pt x="1046226" y="662431"/>
                  </a:lnTo>
                  <a:lnTo>
                    <a:pt x="1013583" y="660989"/>
                  </a:lnTo>
                  <a:close/>
                </a:path>
                <a:path w="1077595" h="702310">
                  <a:moveTo>
                    <a:pt x="996378" y="627268"/>
                  </a:moveTo>
                  <a:lnTo>
                    <a:pt x="1013583" y="660989"/>
                  </a:lnTo>
                  <a:lnTo>
                    <a:pt x="1046226" y="662431"/>
                  </a:lnTo>
                  <a:lnTo>
                    <a:pt x="1028446" y="690117"/>
                  </a:lnTo>
                  <a:lnTo>
                    <a:pt x="1039766" y="690117"/>
                  </a:lnTo>
                  <a:lnTo>
                    <a:pt x="1055624" y="665352"/>
                  </a:lnTo>
                  <a:lnTo>
                    <a:pt x="996378" y="627268"/>
                  </a:lnTo>
                  <a:close/>
                </a:path>
                <a:path w="1077595" h="702310">
                  <a:moveTo>
                    <a:pt x="20574" y="0"/>
                  </a:moveTo>
                  <a:lnTo>
                    <a:pt x="0" y="32003"/>
                  </a:lnTo>
                  <a:lnTo>
                    <a:pt x="975683" y="659314"/>
                  </a:lnTo>
                  <a:lnTo>
                    <a:pt x="1013583" y="660989"/>
                  </a:lnTo>
                  <a:lnTo>
                    <a:pt x="996378" y="627268"/>
                  </a:lnTo>
                  <a:lnTo>
                    <a:pt x="20574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3220211" y="2330208"/>
            <a:ext cx="2840990" cy="949960"/>
            <a:chOff x="3220211" y="2330208"/>
            <a:chExt cx="2840990" cy="949960"/>
          </a:xfrm>
        </p:grpSpPr>
        <p:pic>
          <p:nvPicPr>
            <p:cNvPr id="71" name="object 7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220211" y="2330208"/>
              <a:ext cx="2840736" cy="949439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3429634" y="2344547"/>
              <a:ext cx="2595880" cy="749300"/>
            </a:xfrm>
            <a:custGeom>
              <a:avLst/>
              <a:gdLst/>
              <a:ahLst/>
              <a:cxnLst/>
              <a:rect l="l" t="t" r="r" b="b"/>
              <a:pathLst>
                <a:path w="2595879" h="749300">
                  <a:moveTo>
                    <a:pt x="130000" y="581802"/>
                  </a:moveTo>
                  <a:lnTo>
                    <a:pt x="122846" y="583213"/>
                  </a:lnTo>
                  <a:lnTo>
                    <a:pt x="116586" y="587375"/>
                  </a:lnTo>
                  <a:lnTo>
                    <a:pt x="0" y="704214"/>
                  </a:lnTo>
                  <a:lnTo>
                    <a:pt x="159130" y="748156"/>
                  </a:lnTo>
                  <a:lnTo>
                    <a:pt x="166622" y="748680"/>
                  </a:lnTo>
                  <a:lnTo>
                    <a:pt x="173529" y="746347"/>
                  </a:lnTo>
                  <a:lnTo>
                    <a:pt x="179079" y="741584"/>
                  </a:lnTo>
                  <a:lnTo>
                    <a:pt x="182499" y="734822"/>
                  </a:lnTo>
                  <a:lnTo>
                    <a:pt x="183022" y="727277"/>
                  </a:lnTo>
                  <a:lnTo>
                    <a:pt x="180689" y="720375"/>
                  </a:lnTo>
                  <a:lnTo>
                    <a:pt x="175926" y="714855"/>
                  </a:lnTo>
                  <a:lnTo>
                    <a:pt x="172194" y="712977"/>
                  </a:lnTo>
                  <a:lnTo>
                    <a:pt x="41401" y="712977"/>
                  </a:lnTo>
                  <a:lnTo>
                    <a:pt x="31750" y="676148"/>
                  </a:lnTo>
                  <a:lnTo>
                    <a:pt x="99790" y="658137"/>
                  </a:lnTo>
                  <a:lnTo>
                    <a:pt x="143510" y="614299"/>
                  </a:lnTo>
                  <a:lnTo>
                    <a:pt x="147706" y="607966"/>
                  </a:lnTo>
                  <a:lnTo>
                    <a:pt x="149082" y="600789"/>
                  </a:lnTo>
                  <a:lnTo>
                    <a:pt x="147671" y="593635"/>
                  </a:lnTo>
                  <a:lnTo>
                    <a:pt x="143510" y="587375"/>
                  </a:lnTo>
                  <a:lnTo>
                    <a:pt x="137177" y="583178"/>
                  </a:lnTo>
                  <a:lnTo>
                    <a:pt x="130000" y="581802"/>
                  </a:lnTo>
                  <a:close/>
                </a:path>
                <a:path w="2595879" h="749300">
                  <a:moveTo>
                    <a:pt x="99790" y="658137"/>
                  </a:moveTo>
                  <a:lnTo>
                    <a:pt x="31750" y="676148"/>
                  </a:lnTo>
                  <a:lnTo>
                    <a:pt x="41401" y="712977"/>
                  </a:lnTo>
                  <a:lnTo>
                    <a:pt x="60113" y="708025"/>
                  </a:lnTo>
                  <a:lnTo>
                    <a:pt x="50037" y="708025"/>
                  </a:lnTo>
                  <a:lnTo>
                    <a:pt x="41655" y="676148"/>
                  </a:lnTo>
                  <a:lnTo>
                    <a:pt x="81828" y="676148"/>
                  </a:lnTo>
                  <a:lnTo>
                    <a:pt x="99790" y="658137"/>
                  </a:lnTo>
                  <a:close/>
                </a:path>
                <a:path w="2595879" h="749300">
                  <a:moveTo>
                    <a:pt x="109534" y="694943"/>
                  </a:moveTo>
                  <a:lnTo>
                    <a:pt x="41401" y="712977"/>
                  </a:lnTo>
                  <a:lnTo>
                    <a:pt x="172194" y="712977"/>
                  </a:lnTo>
                  <a:lnTo>
                    <a:pt x="169163" y="711453"/>
                  </a:lnTo>
                  <a:lnTo>
                    <a:pt x="109534" y="694943"/>
                  </a:lnTo>
                  <a:close/>
                </a:path>
                <a:path w="2595879" h="749300">
                  <a:moveTo>
                    <a:pt x="41655" y="676148"/>
                  </a:moveTo>
                  <a:lnTo>
                    <a:pt x="50037" y="708025"/>
                  </a:lnTo>
                  <a:lnTo>
                    <a:pt x="73135" y="684864"/>
                  </a:lnTo>
                  <a:lnTo>
                    <a:pt x="41655" y="676148"/>
                  </a:lnTo>
                  <a:close/>
                </a:path>
                <a:path w="2595879" h="749300">
                  <a:moveTo>
                    <a:pt x="73135" y="684864"/>
                  </a:moveTo>
                  <a:lnTo>
                    <a:pt x="50037" y="708025"/>
                  </a:lnTo>
                  <a:lnTo>
                    <a:pt x="60113" y="708025"/>
                  </a:lnTo>
                  <a:lnTo>
                    <a:pt x="109534" y="694943"/>
                  </a:lnTo>
                  <a:lnTo>
                    <a:pt x="73135" y="684864"/>
                  </a:lnTo>
                  <a:close/>
                </a:path>
                <a:path w="2595879" h="749300">
                  <a:moveTo>
                    <a:pt x="2586101" y="0"/>
                  </a:moveTo>
                  <a:lnTo>
                    <a:pt x="99790" y="658137"/>
                  </a:lnTo>
                  <a:lnTo>
                    <a:pt x="73135" y="684864"/>
                  </a:lnTo>
                  <a:lnTo>
                    <a:pt x="109534" y="694943"/>
                  </a:lnTo>
                  <a:lnTo>
                    <a:pt x="2595753" y="36829"/>
                  </a:lnTo>
                  <a:lnTo>
                    <a:pt x="2586101" y="0"/>
                  </a:lnTo>
                  <a:close/>
                </a:path>
                <a:path w="2595879" h="749300">
                  <a:moveTo>
                    <a:pt x="81828" y="676148"/>
                  </a:moveTo>
                  <a:lnTo>
                    <a:pt x="41655" y="676148"/>
                  </a:lnTo>
                  <a:lnTo>
                    <a:pt x="73135" y="684864"/>
                  </a:lnTo>
                  <a:lnTo>
                    <a:pt x="81828" y="676148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3148583" y="3401555"/>
            <a:ext cx="715010" cy="716915"/>
            <a:chOff x="3148583" y="3401555"/>
            <a:chExt cx="715010" cy="716915"/>
          </a:xfrm>
        </p:grpSpPr>
        <p:pic>
          <p:nvPicPr>
            <p:cNvPr id="74" name="object 7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48583" y="3401555"/>
              <a:ext cx="714768" cy="716292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3187699" y="3416299"/>
              <a:ext cx="471170" cy="471170"/>
            </a:xfrm>
            <a:custGeom>
              <a:avLst/>
              <a:gdLst/>
              <a:ahLst/>
              <a:cxnLst/>
              <a:rect l="l" t="t" r="r" b="b"/>
              <a:pathLst>
                <a:path w="471170" h="471170">
                  <a:moveTo>
                    <a:pt x="313312" y="391491"/>
                  </a:moveTo>
                  <a:lnTo>
                    <a:pt x="306387" y="393906"/>
                  </a:lnTo>
                  <a:lnTo>
                    <a:pt x="300890" y="398726"/>
                  </a:lnTo>
                  <a:lnTo>
                    <a:pt x="297561" y="405511"/>
                  </a:lnTo>
                  <a:lnTo>
                    <a:pt x="297130" y="413053"/>
                  </a:lnTo>
                  <a:lnTo>
                    <a:pt x="299545" y="419941"/>
                  </a:lnTo>
                  <a:lnTo>
                    <a:pt x="304365" y="425424"/>
                  </a:lnTo>
                  <a:lnTo>
                    <a:pt x="311150" y="428751"/>
                  </a:lnTo>
                  <a:lnTo>
                    <a:pt x="470662" y="470662"/>
                  </a:lnTo>
                  <a:lnTo>
                    <a:pt x="467191" y="457454"/>
                  </a:lnTo>
                  <a:lnTo>
                    <a:pt x="430529" y="457454"/>
                  </a:lnTo>
                  <a:lnTo>
                    <a:pt x="380736" y="407660"/>
                  </a:lnTo>
                  <a:lnTo>
                    <a:pt x="320928" y="391922"/>
                  </a:lnTo>
                  <a:lnTo>
                    <a:pt x="313312" y="391491"/>
                  </a:lnTo>
                  <a:close/>
                </a:path>
                <a:path w="471170" h="471170">
                  <a:moveTo>
                    <a:pt x="380736" y="407660"/>
                  </a:moveTo>
                  <a:lnTo>
                    <a:pt x="430529" y="457454"/>
                  </a:lnTo>
                  <a:lnTo>
                    <a:pt x="439165" y="448818"/>
                  </a:lnTo>
                  <a:lnTo>
                    <a:pt x="425576" y="448818"/>
                  </a:lnTo>
                  <a:lnTo>
                    <a:pt x="417276" y="417276"/>
                  </a:lnTo>
                  <a:lnTo>
                    <a:pt x="380736" y="407660"/>
                  </a:lnTo>
                  <a:close/>
                </a:path>
                <a:path w="471170" h="471170">
                  <a:moveTo>
                    <a:pt x="413053" y="297130"/>
                  </a:moveTo>
                  <a:lnTo>
                    <a:pt x="405511" y="297561"/>
                  </a:lnTo>
                  <a:lnTo>
                    <a:pt x="398726" y="300890"/>
                  </a:lnTo>
                  <a:lnTo>
                    <a:pt x="393906" y="306387"/>
                  </a:lnTo>
                  <a:lnTo>
                    <a:pt x="391491" y="313312"/>
                  </a:lnTo>
                  <a:lnTo>
                    <a:pt x="391922" y="320929"/>
                  </a:lnTo>
                  <a:lnTo>
                    <a:pt x="407660" y="380736"/>
                  </a:lnTo>
                  <a:lnTo>
                    <a:pt x="457453" y="430530"/>
                  </a:lnTo>
                  <a:lnTo>
                    <a:pt x="430529" y="457454"/>
                  </a:lnTo>
                  <a:lnTo>
                    <a:pt x="467191" y="457454"/>
                  </a:lnTo>
                  <a:lnTo>
                    <a:pt x="428751" y="311150"/>
                  </a:lnTo>
                  <a:lnTo>
                    <a:pt x="425424" y="304365"/>
                  </a:lnTo>
                  <a:lnTo>
                    <a:pt x="419941" y="299545"/>
                  </a:lnTo>
                  <a:lnTo>
                    <a:pt x="413053" y="297130"/>
                  </a:lnTo>
                  <a:close/>
                </a:path>
                <a:path w="471170" h="471170">
                  <a:moveTo>
                    <a:pt x="417276" y="417276"/>
                  </a:moveTo>
                  <a:lnTo>
                    <a:pt x="425576" y="448818"/>
                  </a:lnTo>
                  <a:lnTo>
                    <a:pt x="448817" y="425576"/>
                  </a:lnTo>
                  <a:lnTo>
                    <a:pt x="417276" y="417276"/>
                  </a:lnTo>
                  <a:close/>
                </a:path>
                <a:path w="471170" h="471170">
                  <a:moveTo>
                    <a:pt x="407660" y="380736"/>
                  </a:moveTo>
                  <a:lnTo>
                    <a:pt x="417276" y="417276"/>
                  </a:lnTo>
                  <a:lnTo>
                    <a:pt x="448817" y="425576"/>
                  </a:lnTo>
                  <a:lnTo>
                    <a:pt x="425576" y="448818"/>
                  </a:lnTo>
                  <a:lnTo>
                    <a:pt x="439165" y="448818"/>
                  </a:lnTo>
                  <a:lnTo>
                    <a:pt x="457453" y="430530"/>
                  </a:lnTo>
                  <a:lnTo>
                    <a:pt x="407660" y="380736"/>
                  </a:lnTo>
                  <a:close/>
                </a:path>
                <a:path w="471170" h="471170">
                  <a:moveTo>
                    <a:pt x="26924" y="0"/>
                  </a:moveTo>
                  <a:lnTo>
                    <a:pt x="0" y="26924"/>
                  </a:lnTo>
                  <a:lnTo>
                    <a:pt x="380736" y="407660"/>
                  </a:lnTo>
                  <a:lnTo>
                    <a:pt x="417276" y="417276"/>
                  </a:lnTo>
                  <a:lnTo>
                    <a:pt x="407660" y="380736"/>
                  </a:lnTo>
                  <a:lnTo>
                    <a:pt x="26924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1848611" y="3400044"/>
            <a:ext cx="866140" cy="718185"/>
            <a:chOff x="1848611" y="3400044"/>
            <a:chExt cx="866140" cy="718185"/>
          </a:xfrm>
        </p:grpSpPr>
        <p:pic>
          <p:nvPicPr>
            <p:cNvPr id="77" name="object 7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48611" y="3400044"/>
              <a:ext cx="865619" cy="717803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2058034" y="3414522"/>
              <a:ext cx="621665" cy="472440"/>
            </a:xfrm>
            <a:custGeom>
              <a:avLst/>
              <a:gdLst/>
              <a:ahLst/>
              <a:cxnLst/>
              <a:rect l="l" t="t" r="r" b="b"/>
              <a:pathLst>
                <a:path w="621664" h="472439">
                  <a:moveTo>
                    <a:pt x="81762" y="308830"/>
                  </a:moveTo>
                  <a:lnTo>
                    <a:pt x="74596" y="310213"/>
                  </a:lnTo>
                  <a:lnTo>
                    <a:pt x="68454" y="314192"/>
                  </a:lnTo>
                  <a:lnTo>
                    <a:pt x="64134" y="320420"/>
                  </a:lnTo>
                  <a:lnTo>
                    <a:pt x="0" y="472439"/>
                  </a:lnTo>
                  <a:lnTo>
                    <a:pt x="63822" y="465073"/>
                  </a:lnTo>
                  <a:lnTo>
                    <a:pt x="41782" y="465073"/>
                  </a:lnTo>
                  <a:lnTo>
                    <a:pt x="18922" y="434594"/>
                  </a:lnTo>
                  <a:lnTo>
                    <a:pt x="75236" y="392352"/>
                  </a:lnTo>
                  <a:lnTo>
                    <a:pt x="99313" y="335279"/>
                  </a:lnTo>
                  <a:lnTo>
                    <a:pt x="100798" y="327890"/>
                  </a:lnTo>
                  <a:lnTo>
                    <a:pt x="99377" y="320738"/>
                  </a:lnTo>
                  <a:lnTo>
                    <a:pt x="95384" y="314634"/>
                  </a:lnTo>
                  <a:lnTo>
                    <a:pt x="89153" y="310388"/>
                  </a:lnTo>
                  <a:lnTo>
                    <a:pt x="81762" y="308830"/>
                  </a:lnTo>
                  <a:close/>
                </a:path>
                <a:path w="621664" h="472439">
                  <a:moveTo>
                    <a:pt x="75236" y="392352"/>
                  </a:moveTo>
                  <a:lnTo>
                    <a:pt x="18922" y="434594"/>
                  </a:lnTo>
                  <a:lnTo>
                    <a:pt x="41782" y="465073"/>
                  </a:lnTo>
                  <a:lnTo>
                    <a:pt x="52280" y="457200"/>
                  </a:lnTo>
                  <a:lnTo>
                    <a:pt x="47878" y="457200"/>
                  </a:lnTo>
                  <a:lnTo>
                    <a:pt x="28066" y="430910"/>
                  </a:lnTo>
                  <a:lnTo>
                    <a:pt x="60558" y="427143"/>
                  </a:lnTo>
                  <a:lnTo>
                    <a:pt x="75236" y="392352"/>
                  </a:lnTo>
                  <a:close/>
                </a:path>
                <a:path w="621664" h="472439">
                  <a:moveTo>
                    <a:pt x="159512" y="415670"/>
                  </a:moveTo>
                  <a:lnTo>
                    <a:pt x="98161" y="422784"/>
                  </a:lnTo>
                  <a:lnTo>
                    <a:pt x="41782" y="465073"/>
                  </a:lnTo>
                  <a:lnTo>
                    <a:pt x="63822" y="465073"/>
                  </a:lnTo>
                  <a:lnTo>
                    <a:pt x="163956" y="453516"/>
                  </a:lnTo>
                  <a:lnTo>
                    <a:pt x="180720" y="432434"/>
                  </a:lnTo>
                  <a:lnTo>
                    <a:pt x="178353" y="425190"/>
                  </a:lnTo>
                  <a:lnTo>
                    <a:pt x="173593" y="419623"/>
                  </a:lnTo>
                  <a:lnTo>
                    <a:pt x="167094" y="416272"/>
                  </a:lnTo>
                  <a:lnTo>
                    <a:pt x="159512" y="415670"/>
                  </a:lnTo>
                  <a:close/>
                </a:path>
                <a:path w="621664" h="472439">
                  <a:moveTo>
                    <a:pt x="60558" y="427143"/>
                  </a:moveTo>
                  <a:lnTo>
                    <a:pt x="28066" y="430910"/>
                  </a:lnTo>
                  <a:lnTo>
                    <a:pt x="47878" y="457200"/>
                  </a:lnTo>
                  <a:lnTo>
                    <a:pt x="60558" y="427143"/>
                  </a:lnTo>
                  <a:close/>
                </a:path>
                <a:path w="621664" h="472439">
                  <a:moveTo>
                    <a:pt x="98161" y="422784"/>
                  </a:moveTo>
                  <a:lnTo>
                    <a:pt x="60558" y="427143"/>
                  </a:lnTo>
                  <a:lnTo>
                    <a:pt x="47878" y="457200"/>
                  </a:lnTo>
                  <a:lnTo>
                    <a:pt x="52280" y="457200"/>
                  </a:lnTo>
                  <a:lnTo>
                    <a:pt x="98161" y="422784"/>
                  </a:lnTo>
                  <a:close/>
                </a:path>
                <a:path w="621664" h="472439">
                  <a:moveTo>
                    <a:pt x="598296" y="0"/>
                  </a:moveTo>
                  <a:lnTo>
                    <a:pt x="75236" y="392352"/>
                  </a:lnTo>
                  <a:lnTo>
                    <a:pt x="60558" y="427143"/>
                  </a:lnTo>
                  <a:lnTo>
                    <a:pt x="98161" y="422784"/>
                  </a:lnTo>
                  <a:lnTo>
                    <a:pt x="621157" y="30479"/>
                  </a:lnTo>
                  <a:lnTo>
                    <a:pt x="598296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6342888" y="3416820"/>
            <a:ext cx="2395855" cy="1158240"/>
            <a:chOff x="6342888" y="3416820"/>
            <a:chExt cx="2395855" cy="1158240"/>
          </a:xfrm>
        </p:grpSpPr>
        <p:pic>
          <p:nvPicPr>
            <p:cNvPr id="80" name="object 8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411212" y="3416820"/>
              <a:ext cx="414540" cy="701027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7535439" y="3431285"/>
              <a:ext cx="171450" cy="456565"/>
            </a:xfrm>
            <a:custGeom>
              <a:avLst/>
              <a:gdLst/>
              <a:ahLst/>
              <a:cxnLst/>
              <a:rect l="l" t="t" r="r" b="b"/>
              <a:pathLst>
                <a:path w="171450" h="456564">
                  <a:moveTo>
                    <a:pt x="16498" y="285388"/>
                  </a:moveTo>
                  <a:lnTo>
                    <a:pt x="9376" y="287781"/>
                  </a:lnTo>
                  <a:lnTo>
                    <a:pt x="3694" y="292832"/>
                  </a:lnTo>
                  <a:lnTo>
                    <a:pt x="502" y="299418"/>
                  </a:lnTo>
                  <a:lnTo>
                    <a:pt x="0" y="306695"/>
                  </a:lnTo>
                  <a:lnTo>
                    <a:pt x="2391" y="313816"/>
                  </a:lnTo>
                  <a:lnTo>
                    <a:pt x="85322" y="456438"/>
                  </a:lnTo>
                  <a:lnTo>
                    <a:pt x="107428" y="418719"/>
                  </a:lnTo>
                  <a:lnTo>
                    <a:pt x="66399" y="418591"/>
                  </a:lnTo>
                  <a:lnTo>
                    <a:pt x="66505" y="348208"/>
                  </a:lnTo>
                  <a:lnTo>
                    <a:pt x="35411" y="294639"/>
                  </a:lnTo>
                  <a:lnTo>
                    <a:pt x="30360" y="289032"/>
                  </a:lnTo>
                  <a:lnTo>
                    <a:pt x="23774" y="285876"/>
                  </a:lnTo>
                  <a:lnTo>
                    <a:pt x="16498" y="285388"/>
                  </a:lnTo>
                  <a:close/>
                </a:path>
                <a:path w="171450" h="456564">
                  <a:moveTo>
                    <a:pt x="66505" y="348208"/>
                  </a:moveTo>
                  <a:lnTo>
                    <a:pt x="66399" y="418591"/>
                  </a:lnTo>
                  <a:lnTo>
                    <a:pt x="104499" y="418719"/>
                  </a:lnTo>
                  <a:lnTo>
                    <a:pt x="104513" y="409066"/>
                  </a:lnTo>
                  <a:lnTo>
                    <a:pt x="68939" y="409066"/>
                  </a:lnTo>
                  <a:lnTo>
                    <a:pt x="85466" y="380873"/>
                  </a:lnTo>
                  <a:lnTo>
                    <a:pt x="66505" y="348208"/>
                  </a:lnTo>
                  <a:close/>
                </a:path>
                <a:path w="171450" h="456564">
                  <a:moveTo>
                    <a:pt x="154727" y="285571"/>
                  </a:moveTo>
                  <a:lnTo>
                    <a:pt x="104614" y="348208"/>
                  </a:lnTo>
                  <a:lnTo>
                    <a:pt x="104499" y="418719"/>
                  </a:lnTo>
                  <a:lnTo>
                    <a:pt x="107428" y="418719"/>
                  </a:lnTo>
                  <a:lnTo>
                    <a:pt x="168761" y="314070"/>
                  </a:lnTo>
                  <a:lnTo>
                    <a:pt x="171154" y="306949"/>
                  </a:lnTo>
                  <a:lnTo>
                    <a:pt x="170666" y="299672"/>
                  </a:lnTo>
                  <a:lnTo>
                    <a:pt x="167511" y="293086"/>
                  </a:lnTo>
                  <a:lnTo>
                    <a:pt x="161903" y="288036"/>
                  </a:lnTo>
                  <a:lnTo>
                    <a:pt x="154727" y="285571"/>
                  </a:lnTo>
                  <a:close/>
                </a:path>
                <a:path w="171450" h="456564">
                  <a:moveTo>
                    <a:pt x="85466" y="380873"/>
                  </a:moveTo>
                  <a:lnTo>
                    <a:pt x="68939" y="409066"/>
                  </a:lnTo>
                  <a:lnTo>
                    <a:pt x="101832" y="409066"/>
                  </a:lnTo>
                  <a:lnTo>
                    <a:pt x="85466" y="380873"/>
                  </a:lnTo>
                  <a:close/>
                </a:path>
                <a:path w="171450" h="456564">
                  <a:moveTo>
                    <a:pt x="104606" y="348223"/>
                  </a:moveTo>
                  <a:lnTo>
                    <a:pt x="85466" y="380873"/>
                  </a:lnTo>
                  <a:lnTo>
                    <a:pt x="101832" y="409066"/>
                  </a:lnTo>
                  <a:lnTo>
                    <a:pt x="104513" y="409066"/>
                  </a:lnTo>
                  <a:lnTo>
                    <a:pt x="104606" y="348223"/>
                  </a:lnTo>
                  <a:close/>
                </a:path>
                <a:path w="171450" h="456564">
                  <a:moveTo>
                    <a:pt x="105134" y="0"/>
                  </a:moveTo>
                  <a:lnTo>
                    <a:pt x="67034" y="0"/>
                  </a:lnTo>
                  <a:lnTo>
                    <a:pt x="66514" y="348223"/>
                  </a:lnTo>
                  <a:lnTo>
                    <a:pt x="85466" y="380873"/>
                  </a:lnTo>
                  <a:lnTo>
                    <a:pt x="104606" y="348223"/>
                  </a:lnTo>
                  <a:lnTo>
                    <a:pt x="105134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513576" y="3854195"/>
              <a:ext cx="2075687" cy="114300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6553962" y="3886961"/>
              <a:ext cx="1981200" cy="1905"/>
            </a:xfrm>
            <a:custGeom>
              <a:avLst/>
              <a:gdLst/>
              <a:ahLst/>
              <a:cxnLst/>
              <a:rect l="l" t="t" r="r" b="b"/>
              <a:pathLst>
                <a:path w="1981200" h="1904">
                  <a:moveTo>
                    <a:pt x="0" y="0"/>
                  </a:moveTo>
                  <a:lnTo>
                    <a:pt x="1981200" y="1524"/>
                  </a:lnTo>
                </a:path>
              </a:pathLst>
            </a:custGeom>
            <a:ln w="38100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42888" y="3874020"/>
              <a:ext cx="414540" cy="701027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6467115" y="3888485"/>
              <a:ext cx="171450" cy="456565"/>
            </a:xfrm>
            <a:custGeom>
              <a:avLst/>
              <a:gdLst/>
              <a:ahLst/>
              <a:cxnLst/>
              <a:rect l="l" t="t" r="r" b="b"/>
              <a:pathLst>
                <a:path w="171450" h="456564">
                  <a:moveTo>
                    <a:pt x="16498" y="285388"/>
                  </a:moveTo>
                  <a:lnTo>
                    <a:pt x="9376" y="287781"/>
                  </a:lnTo>
                  <a:lnTo>
                    <a:pt x="3694" y="292832"/>
                  </a:lnTo>
                  <a:lnTo>
                    <a:pt x="502" y="299418"/>
                  </a:lnTo>
                  <a:lnTo>
                    <a:pt x="0" y="306695"/>
                  </a:lnTo>
                  <a:lnTo>
                    <a:pt x="2391" y="313816"/>
                  </a:lnTo>
                  <a:lnTo>
                    <a:pt x="85322" y="456438"/>
                  </a:lnTo>
                  <a:lnTo>
                    <a:pt x="107428" y="418719"/>
                  </a:lnTo>
                  <a:lnTo>
                    <a:pt x="66399" y="418591"/>
                  </a:lnTo>
                  <a:lnTo>
                    <a:pt x="66505" y="348208"/>
                  </a:lnTo>
                  <a:lnTo>
                    <a:pt x="35411" y="294639"/>
                  </a:lnTo>
                  <a:lnTo>
                    <a:pt x="30360" y="289032"/>
                  </a:lnTo>
                  <a:lnTo>
                    <a:pt x="23774" y="285876"/>
                  </a:lnTo>
                  <a:lnTo>
                    <a:pt x="16498" y="285388"/>
                  </a:lnTo>
                  <a:close/>
                </a:path>
                <a:path w="171450" h="456564">
                  <a:moveTo>
                    <a:pt x="66505" y="348208"/>
                  </a:moveTo>
                  <a:lnTo>
                    <a:pt x="66399" y="418591"/>
                  </a:lnTo>
                  <a:lnTo>
                    <a:pt x="104499" y="418719"/>
                  </a:lnTo>
                  <a:lnTo>
                    <a:pt x="104513" y="409066"/>
                  </a:lnTo>
                  <a:lnTo>
                    <a:pt x="68939" y="409066"/>
                  </a:lnTo>
                  <a:lnTo>
                    <a:pt x="85466" y="380873"/>
                  </a:lnTo>
                  <a:lnTo>
                    <a:pt x="66505" y="348208"/>
                  </a:lnTo>
                  <a:close/>
                </a:path>
                <a:path w="171450" h="456564">
                  <a:moveTo>
                    <a:pt x="154727" y="285571"/>
                  </a:moveTo>
                  <a:lnTo>
                    <a:pt x="104614" y="348208"/>
                  </a:lnTo>
                  <a:lnTo>
                    <a:pt x="104499" y="418719"/>
                  </a:lnTo>
                  <a:lnTo>
                    <a:pt x="107428" y="418719"/>
                  </a:lnTo>
                  <a:lnTo>
                    <a:pt x="168761" y="314070"/>
                  </a:lnTo>
                  <a:lnTo>
                    <a:pt x="171154" y="306949"/>
                  </a:lnTo>
                  <a:lnTo>
                    <a:pt x="170666" y="299672"/>
                  </a:lnTo>
                  <a:lnTo>
                    <a:pt x="167511" y="293086"/>
                  </a:lnTo>
                  <a:lnTo>
                    <a:pt x="161903" y="288036"/>
                  </a:lnTo>
                  <a:lnTo>
                    <a:pt x="154727" y="285571"/>
                  </a:lnTo>
                  <a:close/>
                </a:path>
                <a:path w="171450" h="456564">
                  <a:moveTo>
                    <a:pt x="85466" y="380873"/>
                  </a:moveTo>
                  <a:lnTo>
                    <a:pt x="68939" y="409066"/>
                  </a:lnTo>
                  <a:lnTo>
                    <a:pt x="101832" y="409066"/>
                  </a:lnTo>
                  <a:lnTo>
                    <a:pt x="85466" y="380873"/>
                  </a:lnTo>
                  <a:close/>
                </a:path>
                <a:path w="171450" h="456564">
                  <a:moveTo>
                    <a:pt x="104606" y="348223"/>
                  </a:moveTo>
                  <a:lnTo>
                    <a:pt x="85466" y="380873"/>
                  </a:lnTo>
                  <a:lnTo>
                    <a:pt x="101832" y="409066"/>
                  </a:lnTo>
                  <a:lnTo>
                    <a:pt x="104513" y="409066"/>
                  </a:lnTo>
                  <a:lnTo>
                    <a:pt x="104606" y="348223"/>
                  </a:lnTo>
                  <a:close/>
                </a:path>
                <a:path w="171450" h="456564">
                  <a:moveTo>
                    <a:pt x="105134" y="0"/>
                  </a:moveTo>
                  <a:lnTo>
                    <a:pt x="67034" y="0"/>
                  </a:lnTo>
                  <a:lnTo>
                    <a:pt x="66514" y="348223"/>
                  </a:lnTo>
                  <a:lnTo>
                    <a:pt x="85466" y="380873"/>
                  </a:lnTo>
                  <a:lnTo>
                    <a:pt x="104606" y="348223"/>
                  </a:lnTo>
                  <a:lnTo>
                    <a:pt x="105134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324088" y="3874020"/>
              <a:ext cx="414540" cy="701027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8448315" y="3888485"/>
              <a:ext cx="171450" cy="456565"/>
            </a:xfrm>
            <a:custGeom>
              <a:avLst/>
              <a:gdLst/>
              <a:ahLst/>
              <a:cxnLst/>
              <a:rect l="l" t="t" r="r" b="b"/>
              <a:pathLst>
                <a:path w="171450" h="456564">
                  <a:moveTo>
                    <a:pt x="16498" y="285388"/>
                  </a:moveTo>
                  <a:lnTo>
                    <a:pt x="9376" y="287781"/>
                  </a:lnTo>
                  <a:lnTo>
                    <a:pt x="3694" y="292832"/>
                  </a:lnTo>
                  <a:lnTo>
                    <a:pt x="502" y="299418"/>
                  </a:lnTo>
                  <a:lnTo>
                    <a:pt x="0" y="306695"/>
                  </a:lnTo>
                  <a:lnTo>
                    <a:pt x="2391" y="313816"/>
                  </a:lnTo>
                  <a:lnTo>
                    <a:pt x="85322" y="456438"/>
                  </a:lnTo>
                  <a:lnTo>
                    <a:pt x="107428" y="418719"/>
                  </a:lnTo>
                  <a:lnTo>
                    <a:pt x="66399" y="418591"/>
                  </a:lnTo>
                  <a:lnTo>
                    <a:pt x="66505" y="348208"/>
                  </a:lnTo>
                  <a:lnTo>
                    <a:pt x="35411" y="294639"/>
                  </a:lnTo>
                  <a:lnTo>
                    <a:pt x="30360" y="289032"/>
                  </a:lnTo>
                  <a:lnTo>
                    <a:pt x="23774" y="285876"/>
                  </a:lnTo>
                  <a:lnTo>
                    <a:pt x="16498" y="285388"/>
                  </a:lnTo>
                  <a:close/>
                </a:path>
                <a:path w="171450" h="456564">
                  <a:moveTo>
                    <a:pt x="66505" y="348208"/>
                  </a:moveTo>
                  <a:lnTo>
                    <a:pt x="66399" y="418591"/>
                  </a:lnTo>
                  <a:lnTo>
                    <a:pt x="104499" y="418719"/>
                  </a:lnTo>
                  <a:lnTo>
                    <a:pt x="104513" y="409066"/>
                  </a:lnTo>
                  <a:lnTo>
                    <a:pt x="68939" y="409066"/>
                  </a:lnTo>
                  <a:lnTo>
                    <a:pt x="85466" y="380873"/>
                  </a:lnTo>
                  <a:lnTo>
                    <a:pt x="66505" y="348208"/>
                  </a:lnTo>
                  <a:close/>
                </a:path>
                <a:path w="171450" h="456564">
                  <a:moveTo>
                    <a:pt x="154727" y="285571"/>
                  </a:moveTo>
                  <a:lnTo>
                    <a:pt x="104614" y="348208"/>
                  </a:lnTo>
                  <a:lnTo>
                    <a:pt x="104499" y="418719"/>
                  </a:lnTo>
                  <a:lnTo>
                    <a:pt x="107428" y="418719"/>
                  </a:lnTo>
                  <a:lnTo>
                    <a:pt x="168761" y="314070"/>
                  </a:lnTo>
                  <a:lnTo>
                    <a:pt x="171154" y="306949"/>
                  </a:lnTo>
                  <a:lnTo>
                    <a:pt x="170666" y="299672"/>
                  </a:lnTo>
                  <a:lnTo>
                    <a:pt x="167511" y="293086"/>
                  </a:lnTo>
                  <a:lnTo>
                    <a:pt x="161903" y="288036"/>
                  </a:lnTo>
                  <a:lnTo>
                    <a:pt x="154727" y="285571"/>
                  </a:lnTo>
                  <a:close/>
                </a:path>
                <a:path w="171450" h="456564">
                  <a:moveTo>
                    <a:pt x="85466" y="380873"/>
                  </a:moveTo>
                  <a:lnTo>
                    <a:pt x="68939" y="409066"/>
                  </a:lnTo>
                  <a:lnTo>
                    <a:pt x="101832" y="409066"/>
                  </a:lnTo>
                  <a:lnTo>
                    <a:pt x="85466" y="380873"/>
                  </a:lnTo>
                  <a:close/>
                </a:path>
                <a:path w="171450" h="456564">
                  <a:moveTo>
                    <a:pt x="104606" y="348223"/>
                  </a:moveTo>
                  <a:lnTo>
                    <a:pt x="85466" y="380873"/>
                  </a:lnTo>
                  <a:lnTo>
                    <a:pt x="101832" y="409066"/>
                  </a:lnTo>
                  <a:lnTo>
                    <a:pt x="104513" y="409066"/>
                  </a:lnTo>
                  <a:lnTo>
                    <a:pt x="104606" y="348223"/>
                  </a:lnTo>
                  <a:close/>
                </a:path>
                <a:path w="171450" h="456564">
                  <a:moveTo>
                    <a:pt x="105134" y="0"/>
                  </a:moveTo>
                  <a:lnTo>
                    <a:pt x="67034" y="0"/>
                  </a:lnTo>
                  <a:lnTo>
                    <a:pt x="66514" y="348223"/>
                  </a:lnTo>
                  <a:lnTo>
                    <a:pt x="85466" y="380873"/>
                  </a:lnTo>
                  <a:lnTo>
                    <a:pt x="104606" y="348223"/>
                  </a:lnTo>
                  <a:lnTo>
                    <a:pt x="105134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4363211" y="4636020"/>
            <a:ext cx="2395855" cy="1158240"/>
            <a:chOff x="4363211" y="4636020"/>
            <a:chExt cx="2395855" cy="1158240"/>
          </a:xfrm>
        </p:grpSpPr>
        <p:pic>
          <p:nvPicPr>
            <p:cNvPr id="89" name="object 8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30011" y="4636020"/>
              <a:ext cx="414540" cy="701027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5554239" y="4650485"/>
              <a:ext cx="171450" cy="456565"/>
            </a:xfrm>
            <a:custGeom>
              <a:avLst/>
              <a:gdLst/>
              <a:ahLst/>
              <a:cxnLst/>
              <a:rect l="l" t="t" r="r" b="b"/>
              <a:pathLst>
                <a:path w="171450" h="456564">
                  <a:moveTo>
                    <a:pt x="16498" y="285388"/>
                  </a:moveTo>
                  <a:lnTo>
                    <a:pt x="9376" y="287781"/>
                  </a:lnTo>
                  <a:lnTo>
                    <a:pt x="3694" y="292832"/>
                  </a:lnTo>
                  <a:lnTo>
                    <a:pt x="502" y="299418"/>
                  </a:lnTo>
                  <a:lnTo>
                    <a:pt x="0" y="306695"/>
                  </a:lnTo>
                  <a:lnTo>
                    <a:pt x="2391" y="313816"/>
                  </a:lnTo>
                  <a:lnTo>
                    <a:pt x="85322" y="456438"/>
                  </a:lnTo>
                  <a:lnTo>
                    <a:pt x="107428" y="418719"/>
                  </a:lnTo>
                  <a:lnTo>
                    <a:pt x="66399" y="418591"/>
                  </a:lnTo>
                  <a:lnTo>
                    <a:pt x="66505" y="348208"/>
                  </a:lnTo>
                  <a:lnTo>
                    <a:pt x="35411" y="294639"/>
                  </a:lnTo>
                  <a:lnTo>
                    <a:pt x="30360" y="289032"/>
                  </a:lnTo>
                  <a:lnTo>
                    <a:pt x="23774" y="285876"/>
                  </a:lnTo>
                  <a:lnTo>
                    <a:pt x="16498" y="285388"/>
                  </a:lnTo>
                  <a:close/>
                </a:path>
                <a:path w="171450" h="456564">
                  <a:moveTo>
                    <a:pt x="66505" y="348208"/>
                  </a:moveTo>
                  <a:lnTo>
                    <a:pt x="66399" y="418591"/>
                  </a:lnTo>
                  <a:lnTo>
                    <a:pt x="104499" y="418719"/>
                  </a:lnTo>
                  <a:lnTo>
                    <a:pt x="104513" y="409066"/>
                  </a:lnTo>
                  <a:lnTo>
                    <a:pt x="68939" y="409066"/>
                  </a:lnTo>
                  <a:lnTo>
                    <a:pt x="85466" y="380873"/>
                  </a:lnTo>
                  <a:lnTo>
                    <a:pt x="66505" y="348208"/>
                  </a:lnTo>
                  <a:close/>
                </a:path>
                <a:path w="171450" h="456564">
                  <a:moveTo>
                    <a:pt x="154727" y="285571"/>
                  </a:moveTo>
                  <a:lnTo>
                    <a:pt x="104614" y="348208"/>
                  </a:lnTo>
                  <a:lnTo>
                    <a:pt x="104499" y="418719"/>
                  </a:lnTo>
                  <a:lnTo>
                    <a:pt x="107428" y="418719"/>
                  </a:lnTo>
                  <a:lnTo>
                    <a:pt x="168761" y="314070"/>
                  </a:lnTo>
                  <a:lnTo>
                    <a:pt x="171154" y="306949"/>
                  </a:lnTo>
                  <a:lnTo>
                    <a:pt x="170666" y="299672"/>
                  </a:lnTo>
                  <a:lnTo>
                    <a:pt x="167511" y="293086"/>
                  </a:lnTo>
                  <a:lnTo>
                    <a:pt x="161903" y="288036"/>
                  </a:lnTo>
                  <a:lnTo>
                    <a:pt x="154727" y="285571"/>
                  </a:lnTo>
                  <a:close/>
                </a:path>
                <a:path w="171450" h="456564">
                  <a:moveTo>
                    <a:pt x="85466" y="380873"/>
                  </a:moveTo>
                  <a:lnTo>
                    <a:pt x="68939" y="409066"/>
                  </a:lnTo>
                  <a:lnTo>
                    <a:pt x="101832" y="409066"/>
                  </a:lnTo>
                  <a:lnTo>
                    <a:pt x="85466" y="380873"/>
                  </a:lnTo>
                  <a:close/>
                </a:path>
                <a:path w="171450" h="456564">
                  <a:moveTo>
                    <a:pt x="104606" y="348223"/>
                  </a:moveTo>
                  <a:lnTo>
                    <a:pt x="85466" y="380873"/>
                  </a:lnTo>
                  <a:lnTo>
                    <a:pt x="101832" y="409066"/>
                  </a:lnTo>
                  <a:lnTo>
                    <a:pt x="104513" y="409066"/>
                  </a:lnTo>
                  <a:lnTo>
                    <a:pt x="104606" y="348223"/>
                  </a:lnTo>
                  <a:close/>
                </a:path>
                <a:path w="171450" h="456564">
                  <a:moveTo>
                    <a:pt x="105134" y="0"/>
                  </a:moveTo>
                  <a:lnTo>
                    <a:pt x="67034" y="0"/>
                  </a:lnTo>
                  <a:lnTo>
                    <a:pt x="66514" y="348223"/>
                  </a:lnTo>
                  <a:lnTo>
                    <a:pt x="85466" y="380873"/>
                  </a:lnTo>
                  <a:lnTo>
                    <a:pt x="104606" y="348223"/>
                  </a:lnTo>
                  <a:lnTo>
                    <a:pt x="105134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33899" y="5073395"/>
              <a:ext cx="2075688" cy="114300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4574285" y="5106161"/>
              <a:ext cx="1981200" cy="1905"/>
            </a:xfrm>
            <a:custGeom>
              <a:avLst/>
              <a:gdLst/>
              <a:ahLst/>
              <a:cxnLst/>
              <a:rect l="l" t="t" r="r" b="b"/>
              <a:pathLst>
                <a:path w="1981200" h="1904">
                  <a:moveTo>
                    <a:pt x="0" y="0"/>
                  </a:moveTo>
                  <a:lnTo>
                    <a:pt x="1981199" y="1524"/>
                  </a:lnTo>
                </a:path>
              </a:pathLst>
            </a:custGeom>
            <a:ln w="38100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63211" y="5093207"/>
              <a:ext cx="414540" cy="701027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4487439" y="5107685"/>
              <a:ext cx="171450" cy="456565"/>
            </a:xfrm>
            <a:custGeom>
              <a:avLst/>
              <a:gdLst/>
              <a:ahLst/>
              <a:cxnLst/>
              <a:rect l="l" t="t" r="r" b="b"/>
              <a:pathLst>
                <a:path w="171450" h="456564">
                  <a:moveTo>
                    <a:pt x="16498" y="285388"/>
                  </a:moveTo>
                  <a:lnTo>
                    <a:pt x="9376" y="287781"/>
                  </a:lnTo>
                  <a:lnTo>
                    <a:pt x="3694" y="292832"/>
                  </a:lnTo>
                  <a:lnTo>
                    <a:pt x="502" y="299418"/>
                  </a:lnTo>
                  <a:lnTo>
                    <a:pt x="0" y="306695"/>
                  </a:lnTo>
                  <a:lnTo>
                    <a:pt x="2391" y="313816"/>
                  </a:lnTo>
                  <a:lnTo>
                    <a:pt x="85322" y="456438"/>
                  </a:lnTo>
                  <a:lnTo>
                    <a:pt x="107428" y="418719"/>
                  </a:lnTo>
                  <a:lnTo>
                    <a:pt x="66399" y="418591"/>
                  </a:lnTo>
                  <a:lnTo>
                    <a:pt x="66505" y="348208"/>
                  </a:lnTo>
                  <a:lnTo>
                    <a:pt x="35411" y="294639"/>
                  </a:lnTo>
                  <a:lnTo>
                    <a:pt x="30360" y="289032"/>
                  </a:lnTo>
                  <a:lnTo>
                    <a:pt x="23774" y="285877"/>
                  </a:lnTo>
                  <a:lnTo>
                    <a:pt x="16498" y="285388"/>
                  </a:lnTo>
                  <a:close/>
                </a:path>
                <a:path w="171450" h="456564">
                  <a:moveTo>
                    <a:pt x="66505" y="348208"/>
                  </a:moveTo>
                  <a:lnTo>
                    <a:pt x="66399" y="418591"/>
                  </a:lnTo>
                  <a:lnTo>
                    <a:pt x="104499" y="418719"/>
                  </a:lnTo>
                  <a:lnTo>
                    <a:pt x="104513" y="409066"/>
                  </a:lnTo>
                  <a:lnTo>
                    <a:pt x="68939" y="409066"/>
                  </a:lnTo>
                  <a:lnTo>
                    <a:pt x="85466" y="380873"/>
                  </a:lnTo>
                  <a:lnTo>
                    <a:pt x="66505" y="348208"/>
                  </a:lnTo>
                  <a:close/>
                </a:path>
                <a:path w="171450" h="456564">
                  <a:moveTo>
                    <a:pt x="154727" y="285571"/>
                  </a:moveTo>
                  <a:lnTo>
                    <a:pt x="104614" y="348208"/>
                  </a:lnTo>
                  <a:lnTo>
                    <a:pt x="104499" y="418719"/>
                  </a:lnTo>
                  <a:lnTo>
                    <a:pt x="107428" y="418719"/>
                  </a:lnTo>
                  <a:lnTo>
                    <a:pt x="168761" y="314070"/>
                  </a:lnTo>
                  <a:lnTo>
                    <a:pt x="171154" y="306949"/>
                  </a:lnTo>
                  <a:lnTo>
                    <a:pt x="170666" y="299672"/>
                  </a:lnTo>
                  <a:lnTo>
                    <a:pt x="167511" y="293086"/>
                  </a:lnTo>
                  <a:lnTo>
                    <a:pt x="161903" y="288035"/>
                  </a:lnTo>
                  <a:lnTo>
                    <a:pt x="154727" y="285571"/>
                  </a:lnTo>
                  <a:close/>
                </a:path>
                <a:path w="171450" h="456564">
                  <a:moveTo>
                    <a:pt x="85466" y="380873"/>
                  </a:moveTo>
                  <a:lnTo>
                    <a:pt x="68939" y="409066"/>
                  </a:lnTo>
                  <a:lnTo>
                    <a:pt x="101832" y="409066"/>
                  </a:lnTo>
                  <a:lnTo>
                    <a:pt x="85466" y="380873"/>
                  </a:lnTo>
                  <a:close/>
                </a:path>
                <a:path w="171450" h="456564">
                  <a:moveTo>
                    <a:pt x="104606" y="348223"/>
                  </a:moveTo>
                  <a:lnTo>
                    <a:pt x="85466" y="380873"/>
                  </a:lnTo>
                  <a:lnTo>
                    <a:pt x="101832" y="409066"/>
                  </a:lnTo>
                  <a:lnTo>
                    <a:pt x="104513" y="409066"/>
                  </a:lnTo>
                  <a:lnTo>
                    <a:pt x="104606" y="348223"/>
                  </a:lnTo>
                  <a:close/>
                </a:path>
                <a:path w="171450" h="456564">
                  <a:moveTo>
                    <a:pt x="105134" y="0"/>
                  </a:moveTo>
                  <a:lnTo>
                    <a:pt x="67034" y="0"/>
                  </a:lnTo>
                  <a:lnTo>
                    <a:pt x="66514" y="348223"/>
                  </a:lnTo>
                  <a:lnTo>
                    <a:pt x="85466" y="380873"/>
                  </a:lnTo>
                  <a:lnTo>
                    <a:pt x="104606" y="348223"/>
                  </a:lnTo>
                  <a:lnTo>
                    <a:pt x="105134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44411" y="5093207"/>
              <a:ext cx="414540" cy="701027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6468639" y="5107685"/>
              <a:ext cx="171450" cy="456565"/>
            </a:xfrm>
            <a:custGeom>
              <a:avLst/>
              <a:gdLst/>
              <a:ahLst/>
              <a:cxnLst/>
              <a:rect l="l" t="t" r="r" b="b"/>
              <a:pathLst>
                <a:path w="171450" h="456564">
                  <a:moveTo>
                    <a:pt x="16498" y="285388"/>
                  </a:moveTo>
                  <a:lnTo>
                    <a:pt x="9376" y="287781"/>
                  </a:lnTo>
                  <a:lnTo>
                    <a:pt x="3694" y="292832"/>
                  </a:lnTo>
                  <a:lnTo>
                    <a:pt x="502" y="299418"/>
                  </a:lnTo>
                  <a:lnTo>
                    <a:pt x="0" y="306695"/>
                  </a:lnTo>
                  <a:lnTo>
                    <a:pt x="2391" y="313816"/>
                  </a:lnTo>
                  <a:lnTo>
                    <a:pt x="85322" y="456438"/>
                  </a:lnTo>
                  <a:lnTo>
                    <a:pt x="107428" y="418719"/>
                  </a:lnTo>
                  <a:lnTo>
                    <a:pt x="66399" y="418591"/>
                  </a:lnTo>
                  <a:lnTo>
                    <a:pt x="66505" y="348208"/>
                  </a:lnTo>
                  <a:lnTo>
                    <a:pt x="35411" y="294639"/>
                  </a:lnTo>
                  <a:lnTo>
                    <a:pt x="30360" y="289032"/>
                  </a:lnTo>
                  <a:lnTo>
                    <a:pt x="23774" y="285877"/>
                  </a:lnTo>
                  <a:lnTo>
                    <a:pt x="16498" y="285388"/>
                  </a:lnTo>
                  <a:close/>
                </a:path>
                <a:path w="171450" h="456564">
                  <a:moveTo>
                    <a:pt x="66505" y="348208"/>
                  </a:moveTo>
                  <a:lnTo>
                    <a:pt x="66399" y="418591"/>
                  </a:lnTo>
                  <a:lnTo>
                    <a:pt x="104499" y="418719"/>
                  </a:lnTo>
                  <a:lnTo>
                    <a:pt x="104513" y="409066"/>
                  </a:lnTo>
                  <a:lnTo>
                    <a:pt x="68939" y="409066"/>
                  </a:lnTo>
                  <a:lnTo>
                    <a:pt x="85466" y="380873"/>
                  </a:lnTo>
                  <a:lnTo>
                    <a:pt x="66505" y="348208"/>
                  </a:lnTo>
                  <a:close/>
                </a:path>
                <a:path w="171450" h="456564">
                  <a:moveTo>
                    <a:pt x="154727" y="285571"/>
                  </a:moveTo>
                  <a:lnTo>
                    <a:pt x="104614" y="348208"/>
                  </a:lnTo>
                  <a:lnTo>
                    <a:pt x="104499" y="418719"/>
                  </a:lnTo>
                  <a:lnTo>
                    <a:pt x="107428" y="418719"/>
                  </a:lnTo>
                  <a:lnTo>
                    <a:pt x="168761" y="314070"/>
                  </a:lnTo>
                  <a:lnTo>
                    <a:pt x="171154" y="306949"/>
                  </a:lnTo>
                  <a:lnTo>
                    <a:pt x="170666" y="299672"/>
                  </a:lnTo>
                  <a:lnTo>
                    <a:pt x="167511" y="293086"/>
                  </a:lnTo>
                  <a:lnTo>
                    <a:pt x="161903" y="288035"/>
                  </a:lnTo>
                  <a:lnTo>
                    <a:pt x="154727" y="285571"/>
                  </a:lnTo>
                  <a:close/>
                </a:path>
                <a:path w="171450" h="456564">
                  <a:moveTo>
                    <a:pt x="85466" y="380873"/>
                  </a:moveTo>
                  <a:lnTo>
                    <a:pt x="68939" y="409066"/>
                  </a:lnTo>
                  <a:lnTo>
                    <a:pt x="101832" y="409066"/>
                  </a:lnTo>
                  <a:lnTo>
                    <a:pt x="85466" y="380873"/>
                  </a:lnTo>
                  <a:close/>
                </a:path>
                <a:path w="171450" h="456564">
                  <a:moveTo>
                    <a:pt x="104606" y="348223"/>
                  </a:moveTo>
                  <a:lnTo>
                    <a:pt x="85466" y="380873"/>
                  </a:lnTo>
                  <a:lnTo>
                    <a:pt x="101832" y="409066"/>
                  </a:lnTo>
                  <a:lnTo>
                    <a:pt x="104513" y="409066"/>
                  </a:lnTo>
                  <a:lnTo>
                    <a:pt x="104606" y="348223"/>
                  </a:lnTo>
                  <a:close/>
                </a:path>
                <a:path w="171450" h="456564">
                  <a:moveTo>
                    <a:pt x="105134" y="0"/>
                  </a:moveTo>
                  <a:lnTo>
                    <a:pt x="67034" y="0"/>
                  </a:lnTo>
                  <a:lnTo>
                    <a:pt x="66514" y="348223"/>
                  </a:lnTo>
                  <a:lnTo>
                    <a:pt x="85466" y="380873"/>
                  </a:lnTo>
                  <a:lnTo>
                    <a:pt x="104606" y="348223"/>
                  </a:lnTo>
                  <a:lnTo>
                    <a:pt x="105134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9927" y="259035"/>
            <a:ext cx="8703945" cy="6561455"/>
            <a:chOff x="249927" y="259035"/>
            <a:chExt cx="8703945" cy="65614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927" y="259035"/>
              <a:ext cx="4732037" cy="37582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304800"/>
              <a:ext cx="4572000" cy="36073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5750" y="285750"/>
              <a:ext cx="4610100" cy="3645535"/>
            </a:xfrm>
            <a:custGeom>
              <a:avLst/>
              <a:gdLst/>
              <a:ahLst/>
              <a:cxnLst/>
              <a:rect l="l" t="t" r="r" b="b"/>
              <a:pathLst>
                <a:path w="4610100" h="3645535">
                  <a:moveTo>
                    <a:pt x="0" y="3645407"/>
                  </a:moveTo>
                  <a:lnTo>
                    <a:pt x="4610100" y="3645407"/>
                  </a:lnTo>
                  <a:lnTo>
                    <a:pt x="4610100" y="0"/>
                  </a:lnTo>
                  <a:lnTo>
                    <a:pt x="0" y="0"/>
                  </a:lnTo>
                  <a:lnTo>
                    <a:pt x="0" y="3645407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4024" y="3974595"/>
              <a:ext cx="4189476" cy="28453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28031" y="4038600"/>
              <a:ext cx="4011167" cy="2667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808981" y="4019550"/>
              <a:ext cx="4049395" cy="2705100"/>
            </a:xfrm>
            <a:custGeom>
              <a:avLst/>
              <a:gdLst/>
              <a:ahLst/>
              <a:cxnLst/>
              <a:rect l="l" t="t" r="r" b="b"/>
              <a:pathLst>
                <a:path w="4049395" h="2705100">
                  <a:moveTo>
                    <a:pt x="0" y="2705100"/>
                  </a:moveTo>
                  <a:lnTo>
                    <a:pt x="4049267" y="2705100"/>
                  </a:lnTo>
                  <a:lnTo>
                    <a:pt x="4049267" y="0"/>
                  </a:lnTo>
                  <a:lnTo>
                    <a:pt x="0" y="0"/>
                  </a:lnTo>
                  <a:lnTo>
                    <a:pt x="0" y="27051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76087" y="1967483"/>
              <a:ext cx="2068067" cy="230276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315712" y="1981961"/>
              <a:ext cx="1909445" cy="2058035"/>
            </a:xfrm>
            <a:custGeom>
              <a:avLst/>
              <a:gdLst/>
              <a:ahLst/>
              <a:cxnLst/>
              <a:rect l="l" t="t" r="r" b="b"/>
              <a:pathLst>
                <a:path w="1909445" h="2058035">
                  <a:moveTo>
                    <a:pt x="1754641" y="1886477"/>
                  </a:moveTo>
                  <a:lnTo>
                    <a:pt x="1747519" y="1888870"/>
                  </a:lnTo>
                  <a:lnTo>
                    <a:pt x="1741840" y="1893923"/>
                  </a:lnTo>
                  <a:lnTo>
                    <a:pt x="1738661" y="1900523"/>
                  </a:lnTo>
                  <a:lnTo>
                    <a:pt x="1738197" y="1907837"/>
                  </a:lnTo>
                  <a:lnTo>
                    <a:pt x="1740662" y="1915033"/>
                  </a:lnTo>
                  <a:lnTo>
                    <a:pt x="1823846" y="2057527"/>
                  </a:lnTo>
                  <a:lnTo>
                    <a:pt x="1845906" y="2019681"/>
                  </a:lnTo>
                  <a:lnTo>
                    <a:pt x="1804796" y="2019681"/>
                  </a:lnTo>
                  <a:lnTo>
                    <a:pt x="1804670" y="1949069"/>
                  </a:lnTo>
                  <a:lnTo>
                    <a:pt x="1773555" y="1895729"/>
                  </a:lnTo>
                  <a:lnTo>
                    <a:pt x="1768504" y="1890121"/>
                  </a:lnTo>
                  <a:lnTo>
                    <a:pt x="1761918" y="1886966"/>
                  </a:lnTo>
                  <a:lnTo>
                    <a:pt x="1754641" y="1886477"/>
                  </a:lnTo>
                  <a:close/>
                </a:path>
                <a:path w="1909445" h="2058035">
                  <a:moveTo>
                    <a:pt x="1804796" y="1949286"/>
                  </a:moveTo>
                  <a:lnTo>
                    <a:pt x="1804796" y="2019681"/>
                  </a:lnTo>
                  <a:lnTo>
                    <a:pt x="1842896" y="2019681"/>
                  </a:lnTo>
                  <a:lnTo>
                    <a:pt x="1842896" y="2010029"/>
                  </a:lnTo>
                  <a:lnTo>
                    <a:pt x="1807337" y="2010029"/>
                  </a:lnTo>
                  <a:lnTo>
                    <a:pt x="1823783" y="1981834"/>
                  </a:lnTo>
                  <a:lnTo>
                    <a:pt x="1804796" y="1949286"/>
                  </a:lnTo>
                  <a:close/>
                </a:path>
                <a:path w="1909445" h="2058035">
                  <a:moveTo>
                    <a:pt x="1892925" y="1886477"/>
                  </a:moveTo>
                  <a:lnTo>
                    <a:pt x="1885648" y="1886966"/>
                  </a:lnTo>
                  <a:lnTo>
                    <a:pt x="1879062" y="1890121"/>
                  </a:lnTo>
                  <a:lnTo>
                    <a:pt x="1874012" y="1895729"/>
                  </a:lnTo>
                  <a:lnTo>
                    <a:pt x="1842896" y="1949069"/>
                  </a:lnTo>
                  <a:lnTo>
                    <a:pt x="1842896" y="2019681"/>
                  </a:lnTo>
                  <a:lnTo>
                    <a:pt x="1845906" y="2019681"/>
                  </a:lnTo>
                  <a:lnTo>
                    <a:pt x="1906905" y="1915033"/>
                  </a:lnTo>
                  <a:lnTo>
                    <a:pt x="1909369" y="1907837"/>
                  </a:lnTo>
                  <a:lnTo>
                    <a:pt x="1908905" y="1900523"/>
                  </a:lnTo>
                  <a:lnTo>
                    <a:pt x="1905726" y="1893923"/>
                  </a:lnTo>
                  <a:lnTo>
                    <a:pt x="1900046" y="1888870"/>
                  </a:lnTo>
                  <a:lnTo>
                    <a:pt x="1892925" y="1886477"/>
                  </a:lnTo>
                  <a:close/>
                </a:path>
                <a:path w="1909445" h="2058035">
                  <a:moveTo>
                    <a:pt x="1823783" y="1981834"/>
                  </a:moveTo>
                  <a:lnTo>
                    <a:pt x="1807337" y="2010029"/>
                  </a:lnTo>
                  <a:lnTo>
                    <a:pt x="1840230" y="2010029"/>
                  </a:lnTo>
                  <a:lnTo>
                    <a:pt x="1823783" y="1981834"/>
                  </a:lnTo>
                  <a:close/>
                </a:path>
                <a:path w="1909445" h="2058035">
                  <a:moveTo>
                    <a:pt x="1842896" y="1949069"/>
                  </a:moveTo>
                  <a:lnTo>
                    <a:pt x="1823783" y="1981834"/>
                  </a:lnTo>
                  <a:lnTo>
                    <a:pt x="1840230" y="2010029"/>
                  </a:lnTo>
                  <a:lnTo>
                    <a:pt x="1842896" y="2010029"/>
                  </a:lnTo>
                  <a:lnTo>
                    <a:pt x="1842896" y="1949069"/>
                  </a:lnTo>
                  <a:close/>
                </a:path>
                <a:path w="1909445" h="2058035">
                  <a:moveTo>
                    <a:pt x="1804796" y="1028700"/>
                  </a:moveTo>
                  <a:lnTo>
                    <a:pt x="1804796" y="1949286"/>
                  </a:lnTo>
                  <a:lnTo>
                    <a:pt x="1823783" y="1981834"/>
                  </a:lnTo>
                  <a:lnTo>
                    <a:pt x="1842770" y="1949286"/>
                  </a:lnTo>
                  <a:lnTo>
                    <a:pt x="1842896" y="1047750"/>
                  </a:lnTo>
                  <a:lnTo>
                    <a:pt x="1823846" y="1047750"/>
                  </a:lnTo>
                  <a:lnTo>
                    <a:pt x="1804796" y="1028700"/>
                  </a:lnTo>
                  <a:close/>
                </a:path>
                <a:path w="1909445" h="2058035">
                  <a:moveTo>
                    <a:pt x="38100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1494" y="1036123"/>
                  </a:lnTo>
                  <a:lnTo>
                    <a:pt x="5572" y="1042177"/>
                  </a:lnTo>
                  <a:lnTo>
                    <a:pt x="11626" y="1046255"/>
                  </a:lnTo>
                  <a:lnTo>
                    <a:pt x="19050" y="1047750"/>
                  </a:lnTo>
                  <a:lnTo>
                    <a:pt x="1804796" y="1047750"/>
                  </a:lnTo>
                  <a:lnTo>
                    <a:pt x="1804796" y="1028700"/>
                  </a:lnTo>
                  <a:lnTo>
                    <a:pt x="38100" y="1028700"/>
                  </a:lnTo>
                  <a:lnTo>
                    <a:pt x="19050" y="1009650"/>
                  </a:lnTo>
                  <a:lnTo>
                    <a:pt x="38100" y="1009650"/>
                  </a:lnTo>
                  <a:lnTo>
                    <a:pt x="38100" y="0"/>
                  </a:lnTo>
                  <a:close/>
                </a:path>
                <a:path w="1909445" h="2058035">
                  <a:moveTo>
                    <a:pt x="1823846" y="1009650"/>
                  </a:moveTo>
                  <a:lnTo>
                    <a:pt x="38100" y="1009650"/>
                  </a:lnTo>
                  <a:lnTo>
                    <a:pt x="38100" y="1028700"/>
                  </a:lnTo>
                  <a:lnTo>
                    <a:pt x="1804796" y="1028700"/>
                  </a:lnTo>
                  <a:lnTo>
                    <a:pt x="1823846" y="1047750"/>
                  </a:lnTo>
                  <a:lnTo>
                    <a:pt x="1842896" y="1047750"/>
                  </a:lnTo>
                  <a:lnTo>
                    <a:pt x="1842896" y="1028700"/>
                  </a:lnTo>
                  <a:lnTo>
                    <a:pt x="1841384" y="1021276"/>
                  </a:lnTo>
                  <a:lnTo>
                    <a:pt x="1837277" y="1015222"/>
                  </a:lnTo>
                  <a:lnTo>
                    <a:pt x="1831216" y="1011144"/>
                  </a:lnTo>
                  <a:lnTo>
                    <a:pt x="1823846" y="1009650"/>
                  </a:lnTo>
                  <a:close/>
                </a:path>
                <a:path w="1909445" h="2058035">
                  <a:moveTo>
                    <a:pt x="38100" y="1009650"/>
                  </a:moveTo>
                  <a:lnTo>
                    <a:pt x="19050" y="1009650"/>
                  </a:lnTo>
                  <a:lnTo>
                    <a:pt x="38100" y="1028700"/>
                  </a:lnTo>
                  <a:lnTo>
                    <a:pt x="38100" y="100965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08575" y="1949195"/>
              <a:ext cx="780300" cy="1143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648962" y="1981961"/>
              <a:ext cx="685800" cy="1905"/>
            </a:xfrm>
            <a:custGeom>
              <a:avLst/>
              <a:gdLst/>
              <a:ahLst/>
              <a:cxnLst/>
              <a:rect l="l" t="t" r="r" b="b"/>
              <a:pathLst>
                <a:path w="685800" h="1905">
                  <a:moveTo>
                    <a:pt x="0" y="0"/>
                  </a:moveTo>
                  <a:lnTo>
                    <a:pt x="685800" y="1650"/>
                  </a:lnTo>
                </a:path>
              </a:pathLst>
            </a:custGeom>
            <a:ln w="38100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904" y="451104"/>
            <a:ext cx="8318500" cy="6032500"/>
            <a:chOff x="374904" y="451104"/>
            <a:chExt cx="8318500" cy="6032500"/>
          </a:xfrm>
        </p:grpSpPr>
        <p:sp>
          <p:nvSpPr>
            <p:cNvPr id="3" name="object 3"/>
            <p:cNvSpPr/>
            <p:nvPr/>
          </p:nvSpPr>
          <p:spPr>
            <a:xfrm>
              <a:off x="381000" y="457200"/>
              <a:ext cx="8305800" cy="6019800"/>
            </a:xfrm>
            <a:custGeom>
              <a:avLst/>
              <a:gdLst/>
              <a:ahLst/>
              <a:cxnLst/>
              <a:rect l="l" t="t" r="r" b="b"/>
              <a:pathLst>
                <a:path w="8305800" h="6019800">
                  <a:moveTo>
                    <a:pt x="8305800" y="0"/>
                  </a:moveTo>
                  <a:lnTo>
                    <a:pt x="0" y="0"/>
                  </a:lnTo>
                  <a:lnTo>
                    <a:pt x="0" y="6019800"/>
                  </a:lnTo>
                  <a:lnTo>
                    <a:pt x="8305800" y="6019800"/>
                  </a:lnTo>
                  <a:lnTo>
                    <a:pt x="8305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000" y="457200"/>
              <a:ext cx="8305800" cy="6019800"/>
            </a:xfrm>
            <a:custGeom>
              <a:avLst/>
              <a:gdLst/>
              <a:ahLst/>
              <a:cxnLst/>
              <a:rect l="l" t="t" r="r" b="b"/>
              <a:pathLst>
                <a:path w="8305800" h="6019800">
                  <a:moveTo>
                    <a:pt x="0" y="6019800"/>
                  </a:moveTo>
                  <a:lnTo>
                    <a:pt x="8305800" y="6019800"/>
                  </a:lnTo>
                  <a:lnTo>
                    <a:pt x="8305800" y="0"/>
                  </a:lnTo>
                  <a:lnTo>
                    <a:pt x="0" y="0"/>
                  </a:lnTo>
                  <a:lnTo>
                    <a:pt x="0" y="6019800"/>
                  </a:lnTo>
                  <a:close/>
                </a:path>
              </a:pathLst>
            </a:custGeom>
            <a:ln w="12192">
              <a:solidFill>
                <a:srgbClr val="9B2C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59740" y="414274"/>
            <a:ext cx="8148955" cy="581025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5115" marR="5080" indent="-273050">
              <a:lnSpc>
                <a:spcPts val="2810"/>
              </a:lnSpc>
              <a:spcBef>
                <a:spcPts val="45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6385" algn="l"/>
                <a:tab pos="1530350" algn="l"/>
                <a:tab pos="1856739" algn="l"/>
                <a:tab pos="2646680" algn="l"/>
                <a:tab pos="3094355" algn="l"/>
                <a:tab pos="3478529" algn="l"/>
                <a:tab pos="4605020" algn="l"/>
                <a:tab pos="5502910" algn="l"/>
                <a:tab pos="6275070" algn="l"/>
                <a:tab pos="7305675" algn="l"/>
              </a:tabLst>
            </a:pPr>
            <a:r>
              <a:rPr sz="2600" b="1" spc="-10" dirty="0">
                <a:latin typeface="Times New Roman"/>
                <a:cs typeface="Times New Roman"/>
              </a:rPr>
              <a:t>Capsule</a:t>
            </a:r>
            <a:r>
              <a:rPr sz="2600" b="1" dirty="0">
                <a:latin typeface="Times New Roman"/>
                <a:cs typeface="Times New Roman"/>
              </a:rPr>
              <a:t>	</a:t>
            </a:r>
            <a:r>
              <a:rPr sz="2600" spc="-25" dirty="0">
                <a:latin typeface="Times New Roman"/>
                <a:cs typeface="Times New Roman"/>
              </a:rPr>
              <a:t>is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0" dirty="0">
                <a:latin typeface="Times New Roman"/>
                <a:cs typeface="Times New Roman"/>
              </a:rPr>
              <a:t>made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5" dirty="0">
                <a:latin typeface="Times New Roman"/>
                <a:cs typeface="Times New Roman"/>
              </a:rPr>
              <a:t>up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5" dirty="0">
                <a:latin typeface="Times New Roman"/>
                <a:cs typeface="Times New Roman"/>
              </a:rPr>
              <a:t>of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collagen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fibers,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0" dirty="0">
                <a:latin typeface="Times New Roman"/>
                <a:cs typeface="Times New Roman"/>
              </a:rPr>
              <a:t>some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smooth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50" dirty="0">
                <a:latin typeface="Times New Roman"/>
                <a:cs typeface="Times New Roman"/>
              </a:rPr>
              <a:t>muscle 	</a:t>
            </a:r>
            <a:r>
              <a:rPr sz="2600" spc="-125" dirty="0">
                <a:latin typeface="Times New Roman"/>
                <a:cs typeface="Times New Roman"/>
              </a:rPr>
              <a:t>fibers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and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blood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capillaries.</a:t>
            </a:r>
            <a:endParaRPr sz="2600" dirty="0">
              <a:latin typeface="Times New Roman"/>
              <a:cs typeface="Times New Roman"/>
            </a:endParaRPr>
          </a:p>
          <a:p>
            <a:pPr marL="285115" marR="5080" indent="-273050">
              <a:lnSpc>
                <a:spcPts val="281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6385" algn="l"/>
              </a:tabLst>
            </a:pPr>
            <a:r>
              <a:rPr sz="2600" spc="-140" dirty="0">
                <a:latin typeface="Times New Roman"/>
                <a:cs typeface="Times New Roman"/>
              </a:rPr>
              <a:t>The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b="1" spc="-60" dirty="0">
                <a:latin typeface="Times New Roman"/>
                <a:cs typeface="Times New Roman"/>
              </a:rPr>
              <a:t>Parenchyma</a:t>
            </a:r>
            <a:r>
              <a:rPr sz="2600" b="1" spc="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consists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of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millions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of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nephrons</a:t>
            </a:r>
            <a:r>
              <a:rPr sz="2600" dirty="0">
                <a:latin typeface="Times New Roman"/>
                <a:cs typeface="Times New Roman"/>
              </a:rPr>
              <a:t>,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branches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of 	</a:t>
            </a:r>
            <a:r>
              <a:rPr sz="2600" spc="-114" dirty="0">
                <a:latin typeface="Times New Roman"/>
                <a:cs typeface="Times New Roman"/>
              </a:rPr>
              <a:t>renal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arteries,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veins,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lymphatics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and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nerves.</a:t>
            </a:r>
            <a:endParaRPr sz="2600" dirty="0">
              <a:latin typeface="Times New Roman"/>
              <a:cs typeface="Times New Roman"/>
            </a:endParaRPr>
          </a:p>
          <a:p>
            <a:pPr marL="285750" indent="-273050">
              <a:lnSpc>
                <a:spcPct val="100000"/>
              </a:lnSpc>
              <a:spcBef>
                <a:spcPts val="25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5750" algn="l"/>
              </a:tabLst>
            </a:pPr>
            <a:r>
              <a:rPr sz="2600" spc="-14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Nephrons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are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the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structural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functional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unit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of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kidney.</a:t>
            </a:r>
            <a:endParaRPr sz="2600" dirty="0">
              <a:latin typeface="Times New Roman"/>
              <a:cs typeface="Times New Roman"/>
            </a:endParaRPr>
          </a:p>
          <a:p>
            <a:pPr marL="285750" indent="-273050">
              <a:lnSpc>
                <a:spcPct val="100000"/>
              </a:lnSpc>
              <a:spcBef>
                <a:spcPts val="28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5750" algn="l"/>
              </a:tabLst>
            </a:pPr>
            <a:r>
              <a:rPr sz="26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Nephrons</a:t>
            </a:r>
            <a:r>
              <a:rPr sz="2600" b="1" u="sng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can</a:t>
            </a:r>
            <a:r>
              <a:rPr sz="2600" b="1" u="sng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be</a:t>
            </a:r>
            <a:r>
              <a:rPr sz="2600" b="1" u="sng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classified</a:t>
            </a:r>
            <a:endParaRPr sz="2600" dirty="0">
              <a:latin typeface="Times New Roman"/>
              <a:cs typeface="Times New Roman"/>
            </a:endParaRPr>
          </a:p>
          <a:p>
            <a:pPr marL="285750" indent="-273050">
              <a:lnSpc>
                <a:spcPct val="100000"/>
              </a:lnSpc>
              <a:spcBef>
                <a:spcPts val="29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5750" algn="l"/>
              </a:tabLst>
            </a:pPr>
            <a:r>
              <a:rPr sz="2600" b="1" spc="-50" dirty="0">
                <a:latin typeface="Times New Roman"/>
                <a:cs typeface="Times New Roman"/>
              </a:rPr>
              <a:t>On</a:t>
            </a:r>
            <a:r>
              <a:rPr sz="2600" b="1" spc="-1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the</a:t>
            </a:r>
            <a:r>
              <a:rPr sz="2600" b="1" spc="-5" dirty="0">
                <a:latin typeface="Times New Roman"/>
                <a:cs typeface="Times New Roman"/>
              </a:rPr>
              <a:t> </a:t>
            </a:r>
            <a:r>
              <a:rPr sz="2600" b="1" spc="-40" dirty="0">
                <a:latin typeface="Times New Roman"/>
                <a:cs typeface="Times New Roman"/>
              </a:rPr>
              <a:t>basis</a:t>
            </a:r>
            <a:r>
              <a:rPr sz="2600" b="1" spc="-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of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location</a:t>
            </a:r>
            <a:r>
              <a:rPr sz="2600" b="1" spc="-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of</a:t>
            </a:r>
            <a:r>
              <a:rPr sz="2600" b="1" spc="-1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their</a:t>
            </a:r>
            <a:r>
              <a:rPr sz="2600" b="1" spc="-1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glomeruli:</a:t>
            </a:r>
            <a:endParaRPr sz="2600" dirty="0">
              <a:latin typeface="Times New Roman"/>
              <a:cs typeface="Times New Roman"/>
            </a:endParaRPr>
          </a:p>
          <a:p>
            <a:pPr marL="560070" lvl="1" indent="-231775">
              <a:lnSpc>
                <a:spcPct val="100000"/>
              </a:lnSpc>
              <a:spcBef>
                <a:spcPts val="125"/>
              </a:spcBef>
              <a:buClr>
                <a:srgbClr val="9B2C1F"/>
              </a:buClr>
              <a:buSzPct val="85416"/>
              <a:buFont typeface="Segoe UI Symbol"/>
              <a:buChar char="⚫"/>
              <a:tabLst>
                <a:tab pos="560070" algn="l"/>
              </a:tabLst>
            </a:pPr>
            <a:r>
              <a:rPr sz="2400" spc="-140" dirty="0">
                <a:latin typeface="Times New Roman"/>
                <a:cs typeface="Times New Roman"/>
              </a:rPr>
              <a:t>Superficial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(near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capsule)</a:t>
            </a:r>
            <a:endParaRPr sz="2400" dirty="0">
              <a:latin typeface="Times New Roman"/>
              <a:cs typeface="Times New Roman"/>
            </a:endParaRPr>
          </a:p>
          <a:p>
            <a:pPr marL="560705" lvl="1" indent="-231775">
              <a:lnSpc>
                <a:spcPct val="100000"/>
              </a:lnSpc>
              <a:spcBef>
                <a:spcPts val="110"/>
              </a:spcBef>
              <a:buClr>
                <a:srgbClr val="9B2C1F"/>
              </a:buClr>
              <a:buSzPct val="85416"/>
              <a:buFont typeface="Segoe UI Symbol"/>
              <a:buChar char="⚫"/>
              <a:tabLst>
                <a:tab pos="560705" algn="l"/>
              </a:tabLst>
            </a:pPr>
            <a:r>
              <a:rPr sz="2400" spc="-180" dirty="0">
                <a:latin typeface="Times New Roman"/>
                <a:cs typeface="Times New Roman"/>
              </a:rPr>
              <a:t>Mid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cortical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(near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the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medulla/Juxtamedullary)</a:t>
            </a:r>
            <a:endParaRPr sz="2400" dirty="0">
              <a:latin typeface="Times New Roman"/>
              <a:cs typeface="Times New Roman"/>
            </a:endParaRPr>
          </a:p>
          <a:p>
            <a:pPr marL="285750" indent="-273050">
              <a:lnSpc>
                <a:spcPct val="100000"/>
              </a:lnSpc>
              <a:spcBef>
                <a:spcPts val="27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5750" algn="l"/>
              </a:tabLst>
            </a:pPr>
            <a:r>
              <a:rPr sz="2600" b="1" spc="-50" dirty="0">
                <a:latin typeface="Times New Roman"/>
                <a:cs typeface="Times New Roman"/>
              </a:rPr>
              <a:t>On</a:t>
            </a:r>
            <a:r>
              <a:rPr sz="2600" b="1" spc="-2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the</a:t>
            </a:r>
            <a:r>
              <a:rPr sz="2600" b="1" spc="-15" dirty="0">
                <a:latin typeface="Times New Roman"/>
                <a:cs typeface="Times New Roman"/>
              </a:rPr>
              <a:t> </a:t>
            </a:r>
            <a:r>
              <a:rPr sz="2600" b="1" spc="-40" dirty="0">
                <a:latin typeface="Times New Roman"/>
                <a:cs typeface="Times New Roman"/>
              </a:rPr>
              <a:t>basis</a:t>
            </a:r>
            <a:r>
              <a:rPr sz="2600" b="1" spc="-1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of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the</a:t>
            </a:r>
            <a:r>
              <a:rPr sz="2600" b="1" spc="-1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length</a:t>
            </a:r>
            <a:r>
              <a:rPr sz="2600" b="1" spc="-1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of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the</a:t>
            </a:r>
            <a:r>
              <a:rPr sz="2600" b="1" spc="-15" dirty="0">
                <a:latin typeface="Times New Roman"/>
                <a:cs typeface="Times New Roman"/>
              </a:rPr>
              <a:t> </a:t>
            </a:r>
            <a:r>
              <a:rPr sz="2600" b="1" spc="70" dirty="0">
                <a:latin typeface="Times New Roman"/>
                <a:cs typeface="Times New Roman"/>
              </a:rPr>
              <a:t>loop</a:t>
            </a:r>
            <a:r>
              <a:rPr sz="2600" b="1" spc="-2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of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henle:</a:t>
            </a:r>
            <a:endParaRPr sz="2600" dirty="0">
              <a:latin typeface="Times New Roman"/>
              <a:cs typeface="Times New Roman"/>
            </a:endParaRPr>
          </a:p>
          <a:p>
            <a:pPr marL="561340" marR="5080" lvl="1" indent="-232410" algn="just">
              <a:lnSpc>
                <a:spcPct val="90100"/>
              </a:lnSpc>
              <a:spcBef>
                <a:spcPts val="425"/>
              </a:spcBef>
              <a:buClr>
                <a:srgbClr val="9B2C1F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10" dirty="0">
                <a:latin typeface="Times New Roman"/>
                <a:cs typeface="Times New Roman"/>
              </a:rPr>
              <a:t>Short </a:t>
            </a:r>
            <a:r>
              <a:rPr sz="2400" spc="-40" dirty="0">
                <a:latin typeface="Times New Roman"/>
                <a:cs typeface="Times New Roman"/>
              </a:rPr>
              <a:t>looped-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generally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have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superficial</a:t>
            </a:r>
            <a:r>
              <a:rPr sz="2400" dirty="0">
                <a:latin typeface="Times New Roman"/>
                <a:cs typeface="Times New Roman"/>
              </a:rPr>
              <a:t> or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mid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cortical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glomeruli </a:t>
            </a:r>
            <a:r>
              <a:rPr sz="2400" spc="-120" dirty="0">
                <a:latin typeface="Times New Roman"/>
                <a:cs typeface="Times New Roman"/>
              </a:rPr>
              <a:t>and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the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tubules</a:t>
            </a:r>
            <a:r>
              <a:rPr sz="2400" spc="-55" dirty="0">
                <a:latin typeface="Times New Roman"/>
                <a:cs typeface="Times New Roman"/>
              </a:rPr>
              <a:t> extend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only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into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outer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medulla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before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reflects </a:t>
            </a:r>
            <a:r>
              <a:rPr sz="2400" spc="-150" dirty="0">
                <a:latin typeface="Times New Roman"/>
                <a:cs typeface="Times New Roman"/>
              </a:rPr>
              <a:t>back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into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cortex.</a:t>
            </a:r>
            <a:endParaRPr sz="2400" dirty="0">
              <a:latin typeface="Times New Roman"/>
              <a:cs typeface="Times New Roman"/>
            </a:endParaRPr>
          </a:p>
          <a:p>
            <a:pPr marL="561340" marR="6350" lvl="1" indent="-232410" algn="just">
              <a:lnSpc>
                <a:spcPts val="2590"/>
              </a:lnSpc>
              <a:spcBef>
                <a:spcPts val="434"/>
              </a:spcBef>
              <a:buClr>
                <a:srgbClr val="9B2C1F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204" dirty="0">
                <a:latin typeface="Times New Roman"/>
                <a:cs typeface="Times New Roman"/>
              </a:rPr>
              <a:t>Long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looped-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25" dirty="0">
                <a:latin typeface="Times New Roman"/>
                <a:cs typeface="Times New Roman"/>
              </a:rPr>
              <a:t>have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juxtamedullary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glomeruli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and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tubules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extend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into </a:t>
            </a:r>
            <a:r>
              <a:rPr sz="2400" spc="-60" dirty="0">
                <a:latin typeface="Times New Roman"/>
                <a:cs typeface="Times New Roman"/>
              </a:rPr>
              <a:t>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inner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medulla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before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reflecting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back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into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the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cortex.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7128" y="487675"/>
            <a:ext cx="7739380" cy="5942330"/>
            <a:chOff x="707128" y="487675"/>
            <a:chExt cx="7739380" cy="59423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128" y="487675"/>
              <a:ext cx="7738886" cy="59420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" y="533399"/>
              <a:ext cx="7578852" cy="5791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42950" y="514349"/>
              <a:ext cx="7617459" cy="5829300"/>
            </a:xfrm>
            <a:custGeom>
              <a:avLst/>
              <a:gdLst/>
              <a:ahLst/>
              <a:cxnLst/>
              <a:rect l="l" t="t" r="r" b="b"/>
              <a:pathLst>
                <a:path w="7617459" h="5829300">
                  <a:moveTo>
                    <a:pt x="0" y="5829300"/>
                  </a:moveTo>
                  <a:lnTo>
                    <a:pt x="7616952" y="5829300"/>
                  </a:lnTo>
                  <a:lnTo>
                    <a:pt x="7616952" y="0"/>
                  </a:lnTo>
                  <a:lnTo>
                    <a:pt x="0" y="0"/>
                  </a:lnTo>
                  <a:lnTo>
                    <a:pt x="0" y="58293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520699"/>
            <a:ext cx="51079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Nephrons</a:t>
            </a:r>
            <a:r>
              <a:rPr spc="-140" dirty="0"/>
              <a:t> </a:t>
            </a:r>
            <a:r>
              <a:rPr spc="-20" dirty="0"/>
              <a:t>comprises</a:t>
            </a:r>
            <a:r>
              <a:rPr spc="-140" dirty="0"/>
              <a:t> </a:t>
            </a:r>
            <a:r>
              <a:rPr spc="-25" dirty="0"/>
              <a:t>of: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03504" y="1289303"/>
            <a:ext cx="8089900" cy="4737100"/>
            <a:chOff x="603504" y="1289303"/>
            <a:chExt cx="8089900" cy="4737100"/>
          </a:xfrm>
        </p:grpSpPr>
        <p:sp>
          <p:nvSpPr>
            <p:cNvPr id="4" name="object 4"/>
            <p:cNvSpPr/>
            <p:nvPr/>
          </p:nvSpPr>
          <p:spPr>
            <a:xfrm>
              <a:off x="609600" y="1295399"/>
              <a:ext cx="8077200" cy="4724400"/>
            </a:xfrm>
            <a:custGeom>
              <a:avLst/>
              <a:gdLst/>
              <a:ahLst/>
              <a:cxnLst/>
              <a:rect l="l" t="t" r="r" b="b"/>
              <a:pathLst>
                <a:path w="8077200" h="4724400">
                  <a:moveTo>
                    <a:pt x="8077200" y="0"/>
                  </a:moveTo>
                  <a:lnTo>
                    <a:pt x="0" y="0"/>
                  </a:lnTo>
                  <a:lnTo>
                    <a:pt x="0" y="4724400"/>
                  </a:lnTo>
                  <a:lnTo>
                    <a:pt x="8077200" y="4724400"/>
                  </a:lnTo>
                  <a:lnTo>
                    <a:pt x="807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" y="1295399"/>
              <a:ext cx="8077200" cy="4724400"/>
            </a:xfrm>
            <a:custGeom>
              <a:avLst/>
              <a:gdLst/>
              <a:ahLst/>
              <a:cxnLst/>
              <a:rect l="l" t="t" r="r" b="b"/>
              <a:pathLst>
                <a:path w="8077200" h="4724400">
                  <a:moveTo>
                    <a:pt x="0" y="4724400"/>
                  </a:moveTo>
                  <a:lnTo>
                    <a:pt x="8077200" y="4724400"/>
                  </a:lnTo>
                  <a:lnTo>
                    <a:pt x="8077200" y="0"/>
                  </a:lnTo>
                  <a:lnTo>
                    <a:pt x="0" y="0"/>
                  </a:lnTo>
                  <a:lnTo>
                    <a:pt x="0" y="4724400"/>
                  </a:lnTo>
                  <a:close/>
                </a:path>
              </a:pathLst>
            </a:custGeom>
            <a:ln w="12192">
              <a:solidFill>
                <a:srgbClr val="9B2C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8340" y="1232097"/>
            <a:ext cx="4719320" cy="452183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21945" indent="-309245">
              <a:lnSpc>
                <a:spcPct val="100000"/>
              </a:lnSpc>
              <a:spcBef>
                <a:spcPts val="490"/>
              </a:spcBef>
              <a:buFont typeface="Times New Roman"/>
              <a:buAutoNum type="arabicPeriod"/>
              <a:tabLst>
                <a:tab pos="321945" algn="l"/>
              </a:tabLst>
            </a:pPr>
            <a:r>
              <a:rPr sz="2600" b="1" spc="-30" dirty="0">
                <a:latin typeface="Times New Roman"/>
                <a:cs typeface="Times New Roman"/>
              </a:rPr>
              <a:t>Renal</a:t>
            </a:r>
            <a:r>
              <a:rPr sz="2600" b="1" spc="-13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corpuscles</a:t>
            </a:r>
            <a:endParaRPr sz="2600" dirty="0">
              <a:latin typeface="Times New Roman"/>
              <a:cs typeface="Times New Roman"/>
            </a:endParaRPr>
          </a:p>
          <a:p>
            <a:pPr marL="560705" lvl="1" indent="-247650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76923"/>
              <a:buFont typeface="Segoe UI Symbol"/>
              <a:buChar char="⚫"/>
              <a:tabLst>
                <a:tab pos="560705" algn="l"/>
              </a:tabLst>
            </a:pPr>
            <a:r>
              <a:rPr sz="2600" spc="-20" dirty="0">
                <a:latin typeface="Times New Roman"/>
                <a:cs typeface="Times New Roman"/>
              </a:rPr>
              <a:t>Glomerulus</a:t>
            </a:r>
            <a:endParaRPr sz="2600" dirty="0">
              <a:latin typeface="Times New Roman"/>
              <a:cs typeface="Times New Roman"/>
            </a:endParaRPr>
          </a:p>
          <a:p>
            <a:pPr marL="1109345" lvl="2" indent="-231775">
              <a:lnSpc>
                <a:spcPct val="100000"/>
              </a:lnSpc>
              <a:spcBef>
                <a:spcPts val="414"/>
              </a:spcBef>
              <a:buClr>
                <a:srgbClr val="A18E6A"/>
              </a:buClr>
              <a:buSzPct val="76923"/>
              <a:buFont typeface="Segoe UI Symbol"/>
              <a:buChar char="⚫"/>
              <a:tabLst>
                <a:tab pos="1109345" algn="l"/>
              </a:tabLst>
            </a:pPr>
            <a:r>
              <a:rPr sz="2600" spc="-110" dirty="0">
                <a:latin typeface="Times New Roman"/>
                <a:cs typeface="Times New Roman"/>
              </a:rPr>
              <a:t>Glomerular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capillaries</a:t>
            </a:r>
            <a:endParaRPr sz="2600" dirty="0">
              <a:latin typeface="Times New Roman"/>
              <a:cs typeface="Times New Roman"/>
            </a:endParaRPr>
          </a:p>
          <a:p>
            <a:pPr marL="1109345" lvl="2" indent="-231775">
              <a:lnSpc>
                <a:spcPct val="100000"/>
              </a:lnSpc>
              <a:spcBef>
                <a:spcPts val="395"/>
              </a:spcBef>
              <a:buClr>
                <a:srgbClr val="A18E6A"/>
              </a:buClr>
              <a:buSzPct val="76923"/>
              <a:buFont typeface="Segoe UI Symbol"/>
              <a:buChar char="⚫"/>
              <a:tabLst>
                <a:tab pos="1109345" algn="l"/>
              </a:tabLst>
            </a:pPr>
            <a:r>
              <a:rPr sz="2600" spc="-80" dirty="0">
                <a:latin typeface="Times New Roman"/>
                <a:cs typeface="Times New Roman"/>
              </a:rPr>
              <a:t>Mesangiam</a:t>
            </a:r>
            <a:endParaRPr sz="2600" dirty="0">
              <a:latin typeface="Times New Roman"/>
              <a:cs typeface="Times New Roman"/>
            </a:endParaRPr>
          </a:p>
          <a:p>
            <a:pPr marL="227329" marR="1998345" lvl="1" indent="-227329" algn="r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76923"/>
              <a:buFont typeface="Segoe UI Symbol"/>
              <a:buChar char="⚫"/>
              <a:tabLst>
                <a:tab pos="227329" algn="l"/>
              </a:tabLst>
            </a:pPr>
            <a:r>
              <a:rPr sz="2600" spc="-235" dirty="0">
                <a:latin typeface="Times New Roman"/>
                <a:cs typeface="Times New Roman"/>
              </a:rPr>
              <a:t>Bowman’s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capsule</a:t>
            </a:r>
            <a:endParaRPr sz="2600" dirty="0">
              <a:latin typeface="Times New Roman"/>
              <a:cs typeface="Times New Roman"/>
            </a:endParaRPr>
          </a:p>
          <a:p>
            <a:pPr marL="227965" marR="2052320" lvl="2" indent="-227965" algn="r">
              <a:lnSpc>
                <a:spcPct val="100000"/>
              </a:lnSpc>
              <a:spcBef>
                <a:spcPts val="409"/>
              </a:spcBef>
              <a:buClr>
                <a:srgbClr val="A18E6A"/>
              </a:buClr>
              <a:buSzPct val="76923"/>
              <a:buFont typeface="Segoe UI Symbol"/>
              <a:buChar char="⚫"/>
              <a:tabLst>
                <a:tab pos="227965" algn="l"/>
              </a:tabLst>
            </a:pPr>
            <a:r>
              <a:rPr sz="2600" spc="-114" dirty="0">
                <a:latin typeface="Times New Roman"/>
                <a:cs typeface="Times New Roman"/>
              </a:rPr>
              <a:t>Parietal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layer</a:t>
            </a:r>
            <a:endParaRPr sz="2600" dirty="0">
              <a:latin typeface="Times New Roman"/>
              <a:cs typeface="Times New Roman"/>
            </a:endParaRPr>
          </a:p>
          <a:p>
            <a:pPr marL="227965" marR="2011680" lvl="2" indent="-227965" algn="r">
              <a:lnSpc>
                <a:spcPct val="100000"/>
              </a:lnSpc>
              <a:spcBef>
                <a:spcPts val="395"/>
              </a:spcBef>
              <a:buClr>
                <a:srgbClr val="A18E6A"/>
              </a:buClr>
              <a:buSzPct val="76923"/>
              <a:buFont typeface="Segoe UI Symbol"/>
              <a:buChar char="⚫"/>
              <a:tabLst>
                <a:tab pos="227965" algn="l"/>
              </a:tabLst>
            </a:pPr>
            <a:r>
              <a:rPr sz="2600" spc="-170" dirty="0">
                <a:latin typeface="Times New Roman"/>
                <a:cs typeface="Times New Roman"/>
              </a:rPr>
              <a:t>Visceral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layer</a:t>
            </a:r>
            <a:endParaRPr sz="2600" dirty="0">
              <a:latin typeface="Times New Roman"/>
              <a:cs typeface="Times New Roman"/>
            </a:endParaRPr>
          </a:p>
          <a:p>
            <a:pPr marL="295910" marR="2007235" indent="-295910" algn="r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295910" algn="l"/>
              </a:tabLst>
            </a:pPr>
            <a:r>
              <a:rPr sz="2600" b="1" spc="-20" dirty="0">
                <a:latin typeface="Times New Roman"/>
                <a:cs typeface="Times New Roman"/>
              </a:rPr>
              <a:t>Proximal</a:t>
            </a:r>
            <a:r>
              <a:rPr sz="2600" b="1" spc="-11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tubules</a:t>
            </a:r>
            <a:endParaRPr sz="2600" dirty="0">
              <a:latin typeface="Times New Roman"/>
              <a:cs typeface="Times New Roman"/>
            </a:endParaRPr>
          </a:p>
          <a:p>
            <a:pPr marL="560705" lvl="1" indent="-227965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76923"/>
              <a:buFont typeface="Segoe UI Symbol"/>
              <a:buChar char="⚫"/>
              <a:tabLst>
                <a:tab pos="560705" algn="l"/>
              </a:tabLst>
            </a:pPr>
            <a:r>
              <a:rPr sz="2600" spc="-140" dirty="0">
                <a:latin typeface="Times New Roman"/>
                <a:cs typeface="Times New Roman"/>
              </a:rPr>
              <a:t>Proximal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convoluted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tubule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(PCT)</a:t>
            </a:r>
            <a:endParaRPr lang="fr-FR" sz="2600" spc="-45" dirty="0">
              <a:latin typeface="Times New Roman"/>
              <a:cs typeface="Times New Roman"/>
            </a:endParaRPr>
          </a:p>
          <a:p>
            <a:pPr marL="332741" lvl="1">
              <a:lnSpc>
                <a:spcPct val="100000"/>
              </a:lnSpc>
              <a:spcBef>
                <a:spcPts val="414"/>
              </a:spcBef>
              <a:buClr>
                <a:srgbClr val="9B2C1F"/>
              </a:buClr>
              <a:buSzPct val="76923"/>
              <a:tabLst>
                <a:tab pos="560070" algn="l"/>
              </a:tabLst>
            </a:pPr>
            <a:endParaRPr lang="fr-FR"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0850" y="374650"/>
            <a:ext cx="4279900" cy="6032500"/>
            <a:chOff x="450850" y="374650"/>
            <a:chExt cx="4279900" cy="6032500"/>
          </a:xfrm>
        </p:grpSpPr>
        <p:sp>
          <p:nvSpPr>
            <p:cNvPr id="3" name="object 3"/>
            <p:cNvSpPr/>
            <p:nvPr/>
          </p:nvSpPr>
          <p:spPr>
            <a:xfrm>
              <a:off x="457200" y="381000"/>
              <a:ext cx="4267200" cy="6019800"/>
            </a:xfrm>
            <a:custGeom>
              <a:avLst/>
              <a:gdLst/>
              <a:ahLst/>
              <a:cxnLst/>
              <a:rect l="l" t="t" r="r" b="b"/>
              <a:pathLst>
                <a:path w="4267200" h="6019800">
                  <a:moveTo>
                    <a:pt x="4267200" y="0"/>
                  </a:moveTo>
                  <a:lnTo>
                    <a:pt x="0" y="0"/>
                  </a:lnTo>
                  <a:lnTo>
                    <a:pt x="0" y="6019800"/>
                  </a:lnTo>
                  <a:lnTo>
                    <a:pt x="4267200" y="6019800"/>
                  </a:lnTo>
                  <a:lnTo>
                    <a:pt x="426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381000"/>
              <a:ext cx="4267200" cy="6019800"/>
            </a:xfrm>
            <a:custGeom>
              <a:avLst/>
              <a:gdLst/>
              <a:ahLst/>
              <a:cxnLst/>
              <a:rect l="l" t="t" r="r" b="b"/>
              <a:pathLst>
                <a:path w="4267200" h="6019800">
                  <a:moveTo>
                    <a:pt x="0" y="6019800"/>
                  </a:moveTo>
                  <a:lnTo>
                    <a:pt x="4267200" y="6019800"/>
                  </a:lnTo>
                  <a:lnTo>
                    <a:pt x="4267200" y="0"/>
                  </a:lnTo>
                  <a:lnTo>
                    <a:pt x="0" y="0"/>
                  </a:lnTo>
                  <a:lnTo>
                    <a:pt x="0" y="6019800"/>
                  </a:lnTo>
                  <a:close/>
                </a:path>
              </a:pathLst>
            </a:custGeom>
            <a:ln w="12192">
              <a:solidFill>
                <a:srgbClr val="9B2C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366471"/>
            <a:ext cx="212217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u="none" dirty="0">
                <a:solidFill>
                  <a:srgbClr val="000000"/>
                </a:solidFill>
                <a:latin typeface="Times New Roman"/>
                <a:cs typeface="Times New Roman"/>
              </a:rPr>
              <a:t>3.</a:t>
            </a:r>
            <a:r>
              <a:rPr sz="2600" u="none"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u="none" spc="-10" dirty="0">
                <a:solidFill>
                  <a:srgbClr val="000000"/>
                </a:solidFill>
                <a:latin typeface="Times New Roman"/>
                <a:cs typeface="Times New Roman"/>
              </a:rPr>
              <a:t>Henle’s</a:t>
            </a:r>
            <a:r>
              <a:rPr sz="2600" b="1" u="none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u="none" spc="50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767842"/>
            <a:ext cx="4047490" cy="477520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561340" indent="-231775">
              <a:lnSpc>
                <a:spcPct val="100000"/>
              </a:lnSpc>
              <a:spcBef>
                <a:spcPts val="495"/>
              </a:spcBef>
              <a:buClr>
                <a:srgbClr val="9B2C1F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130" dirty="0">
                <a:latin typeface="Times New Roman"/>
                <a:cs typeface="Times New Roman"/>
              </a:rPr>
              <a:t>Thin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descending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portion</a:t>
            </a:r>
            <a:endParaRPr sz="2400" dirty="0">
              <a:latin typeface="Times New Roman"/>
              <a:cs typeface="Times New Roman"/>
            </a:endParaRPr>
          </a:p>
          <a:p>
            <a:pPr marL="561340" indent="-231775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130" dirty="0">
                <a:latin typeface="Times New Roman"/>
                <a:cs typeface="Times New Roman"/>
              </a:rPr>
              <a:t>Thin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ascending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portion</a:t>
            </a:r>
            <a:endParaRPr sz="2400" dirty="0">
              <a:latin typeface="Times New Roman"/>
              <a:cs typeface="Times New Roman"/>
            </a:endParaRPr>
          </a:p>
          <a:p>
            <a:pPr marL="561340" indent="-231775">
              <a:lnSpc>
                <a:spcPct val="100000"/>
              </a:lnSpc>
              <a:spcBef>
                <a:spcPts val="409"/>
              </a:spcBef>
              <a:buClr>
                <a:srgbClr val="9B2C1F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140" dirty="0">
                <a:latin typeface="Times New Roman"/>
                <a:cs typeface="Times New Roman"/>
              </a:rPr>
              <a:t>Thick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ascending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portion</a:t>
            </a:r>
            <a:endParaRPr sz="2400" dirty="0">
              <a:latin typeface="Times New Roman"/>
              <a:cs typeface="Times New Roman"/>
            </a:endParaRPr>
          </a:p>
          <a:p>
            <a:pPr marL="333375" indent="-320675">
              <a:lnSpc>
                <a:spcPct val="100000"/>
              </a:lnSpc>
              <a:spcBef>
                <a:spcPts val="570"/>
              </a:spcBef>
              <a:buFont typeface="Times New Roman"/>
              <a:buAutoNum type="arabicPeriod" startAt="4"/>
              <a:tabLst>
                <a:tab pos="333375" algn="l"/>
              </a:tabLst>
            </a:pPr>
            <a:r>
              <a:rPr sz="2600" b="1" spc="-10" dirty="0">
                <a:latin typeface="Times New Roman"/>
                <a:cs typeface="Times New Roman"/>
              </a:rPr>
              <a:t>Distal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45" dirty="0">
                <a:latin typeface="Times New Roman"/>
                <a:cs typeface="Times New Roman"/>
              </a:rPr>
              <a:t>convoluted</a:t>
            </a:r>
            <a:r>
              <a:rPr sz="2600" b="1" spc="-10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tubule</a:t>
            </a:r>
            <a:endParaRPr sz="2600" dirty="0">
              <a:latin typeface="Times New Roman"/>
              <a:cs typeface="Times New Roman"/>
            </a:endParaRPr>
          </a:p>
          <a:p>
            <a:pPr marL="333375" indent="-320675">
              <a:lnSpc>
                <a:spcPct val="100000"/>
              </a:lnSpc>
              <a:spcBef>
                <a:spcPts val="600"/>
              </a:spcBef>
              <a:buFont typeface="Times New Roman"/>
              <a:buAutoNum type="arabicPeriod" startAt="4"/>
              <a:tabLst>
                <a:tab pos="333375" algn="l"/>
              </a:tabLst>
            </a:pPr>
            <a:r>
              <a:rPr sz="2600" b="1" dirty="0">
                <a:latin typeface="Times New Roman"/>
                <a:cs typeface="Times New Roman"/>
              </a:rPr>
              <a:t>Connecting</a:t>
            </a:r>
            <a:r>
              <a:rPr sz="2600" b="1" spc="2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segment</a:t>
            </a:r>
            <a:endParaRPr sz="2600" dirty="0">
              <a:latin typeface="Times New Roman"/>
              <a:cs typeface="Times New Roman"/>
            </a:endParaRPr>
          </a:p>
          <a:p>
            <a:pPr marL="333375" indent="-320675">
              <a:lnSpc>
                <a:spcPct val="100000"/>
              </a:lnSpc>
              <a:spcBef>
                <a:spcPts val="600"/>
              </a:spcBef>
              <a:buFont typeface="Times New Roman"/>
              <a:buAutoNum type="arabicPeriod" startAt="4"/>
              <a:tabLst>
                <a:tab pos="333375" algn="l"/>
              </a:tabLst>
            </a:pPr>
            <a:r>
              <a:rPr sz="2600" b="1" dirty="0">
                <a:latin typeface="Times New Roman"/>
                <a:cs typeface="Times New Roman"/>
              </a:rPr>
              <a:t>Collecting</a:t>
            </a:r>
            <a:r>
              <a:rPr sz="2600" b="1" spc="55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Times New Roman"/>
                <a:cs typeface="Times New Roman"/>
              </a:rPr>
              <a:t>duct</a:t>
            </a:r>
            <a:endParaRPr sz="2600" dirty="0">
              <a:latin typeface="Times New Roman"/>
              <a:cs typeface="Times New Roman"/>
            </a:endParaRPr>
          </a:p>
          <a:p>
            <a:pPr marL="560705" lvl="1" indent="-231775">
              <a:lnSpc>
                <a:spcPct val="100000"/>
              </a:lnSpc>
              <a:spcBef>
                <a:spcPts val="425"/>
              </a:spcBef>
              <a:buClr>
                <a:srgbClr val="9B2C1F"/>
              </a:buClr>
              <a:buSzPct val="85416"/>
              <a:buFont typeface="Segoe UI Symbol"/>
              <a:buChar char="⚫"/>
              <a:tabLst>
                <a:tab pos="560705" algn="l"/>
              </a:tabLst>
            </a:pPr>
            <a:r>
              <a:rPr sz="2400" spc="-135" dirty="0">
                <a:latin typeface="Times New Roman"/>
                <a:cs typeface="Times New Roman"/>
              </a:rPr>
              <a:t>Arcade-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initial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collecting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tubule</a:t>
            </a:r>
            <a:endParaRPr sz="2400" dirty="0">
              <a:latin typeface="Times New Roman"/>
              <a:cs typeface="Times New Roman"/>
            </a:endParaRPr>
          </a:p>
          <a:p>
            <a:pPr marL="561340" lvl="1" indent="-231775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125" dirty="0">
                <a:latin typeface="Times New Roman"/>
                <a:cs typeface="Times New Roman"/>
              </a:rPr>
              <a:t>Straight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portion-</a:t>
            </a:r>
            <a:endParaRPr sz="2400" dirty="0">
              <a:latin typeface="Times New Roman"/>
              <a:cs typeface="Times New Roman"/>
            </a:endParaRPr>
          </a:p>
          <a:p>
            <a:pPr marL="835025" lvl="2" indent="-231775">
              <a:lnSpc>
                <a:spcPct val="100000"/>
              </a:lnSpc>
              <a:spcBef>
                <a:spcPts val="409"/>
              </a:spcBef>
              <a:buClr>
                <a:srgbClr val="E6B0AB"/>
              </a:buClr>
              <a:buSzPct val="85416"/>
              <a:buFont typeface="Segoe UI Symbol"/>
              <a:buChar char="⚫"/>
              <a:tabLst>
                <a:tab pos="835025" algn="l"/>
              </a:tabLst>
            </a:pPr>
            <a:r>
              <a:rPr sz="2400" spc="-100" dirty="0">
                <a:latin typeface="Times New Roman"/>
                <a:cs typeface="Times New Roman"/>
              </a:rPr>
              <a:t>Cortical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collecting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duct</a:t>
            </a:r>
            <a:endParaRPr sz="2400" dirty="0">
              <a:latin typeface="Times New Roman"/>
              <a:cs typeface="Times New Roman"/>
            </a:endParaRPr>
          </a:p>
          <a:p>
            <a:pPr marL="835025" lvl="2" indent="-231775">
              <a:lnSpc>
                <a:spcPct val="100000"/>
              </a:lnSpc>
              <a:spcBef>
                <a:spcPts val="395"/>
              </a:spcBef>
              <a:buClr>
                <a:srgbClr val="E6B0AB"/>
              </a:buClr>
              <a:buSzPct val="85416"/>
              <a:buFont typeface="Segoe UI Symbol"/>
              <a:buChar char="⚫"/>
              <a:tabLst>
                <a:tab pos="835025" algn="l"/>
              </a:tabLst>
            </a:pPr>
            <a:r>
              <a:rPr sz="2400" spc="-20" dirty="0">
                <a:latin typeface="Times New Roman"/>
                <a:cs typeface="Times New Roman"/>
              </a:rPr>
              <a:t>Outer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medullary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duct</a:t>
            </a:r>
            <a:endParaRPr sz="2400" dirty="0">
              <a:latin typeface="Times New Roman"/>
              <a:cs typeface="Times New Roman"/>
            </a:endParaRPr>
          </a:p>
          <a:p>
            <a:pPr marL="835025" lvl="2" indent="-231775">
              <a:lnSpc>
                <a:spcPct val="100000"/>
              </a:lnSpc>
              <a:spcBef>
                <a:spcPts val="400"/>
              </a:spcBef>
              <a:buClr>
                <a:srgbClr val="E6B0AB"/>
              </a:buClr>
              <a:buSzPct val="85416"/>
              <a:buFont typeface="Segoe UI Symbol"/>
              <a:buChar char="⚫"/>
              <a:tabLst>
                <a:tab pos="835025" algn="l"/>
              </a:tabLst>
            </a:pPr>
            <a:r>
              <a:rPr sz="2400" spc="-100" dirty="0">
                <a:latin typeface="Times New Roman"/>
                <a:cs typeface="Times New Roman"/>
              </a:rPr>
              <a:t>Inner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medullary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duct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745726" y="259066"/>
            <a:ext cx="4275455" cy="6323330"/>
            <a:chOff x="4745726" y="259066"/>
            <a:chExt cx="4275455" cy="632333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5726" y="259066"/>
              <a:ext cx="4274839" cy="63230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0599" y="304800"/>
              <a:ext cx="4114800" cy="61722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781549" y="285750"/>
              <a:ext cx="4152900" cy="6210300"/>
            </a:xfrm>
            <a:custGeom>
              <a:avLst/>
              <a:gdLst/>
              <a:ahLst/>
              <a:cxnLst/>
              <a:rect l="l" t="t" r="r" b="b"/>
              <a:pathLst>
                <a:path w="4152900" h="6210300">
                  <a:moveTo>
                    <a:pt x="0" y="6210300"/>
                  </a:moveTo>
                  <a:lnTo>
                    <a:pt x="4152900" y="6210300"/>
                  </a:lnTo>
                  <a:lnTo>
                    <a:pt x="4152900" y="0"/>
                  </a:lnTo>
                  <a:lnTo>
                    <a:pt x="0" y="0"/>
                  </a:lnTo>
                  <a:lnTo>
                    <a:pt x="0" y="62103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215">
              <a:lnSpc>
                <a:spcPct val="100000"/>
              </a:lnSpc>
              <a:spcBef>
                <a:spcPts val="105"/>
              </a:spcBef>
            </a:pPr>
            <a:r>
              <a:rPr sz="2600" b="1" u="none" spc="-30" dirty="0">
                <a:solidFill>
                  <a:srgbClr val="000000"/>
                </a:solidFill>
                <a:latin typeface="Times New Roman"/>
                <a:cs typeface="Times New Roman"/>
              </a:rPr>
              <a:t>Renal</a:t>
            </a:r>
            <a:r>
              <a:rPr sz="2600" b="1" u="none" spc="-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u="none" spc="-10" dirty="0">
                <a:solidFill>
                  <a:srgbClr val="000000"/>
                </a:solidFill>
                <a:latin typeface="Times New Roman"/>
                <a:cs typeface="Times New Roman"/>
              </a:rPr>
              <a:t>Cortex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57400" y="756284"/>
            <a:ext cx="2136775" cy="1005840"/>
          </a:xfrm>
          <a:custGeom>
            <a:avLst/>
            <a:gdLst/>
            <a:ahLst/>
            <a:cxnLst/>
            <a:rect l="l" t="t" r="r" b="b"/>
            <a:pathLst>
              <a:path w="2136775" h="1005839">
                <a:moveTo>
                  <a:pt x="62611" y="911351"/>
                </a:moveTo>
                <a:lnTo>
                  <a:pt x="58547" y="912113"/>
                </a:lnTo>
                <a:lnTo>
                  <a:pt x="56642" y="915035"/>
                </a:lnTo>
                <a:lnTo>
                  <a:pt x="0" y="996314"/>
                </a:lnTo>
                <a:lnTo>
                  <a:pt x="98679" y="1005586"/>
                </a:lnTo>
                <a:lnTo>
                  <a:pt x="102107" y="1005839"/>
                </a:lnTo>
                <a:lnTo>
                  <a:pt x="105282" y="1003300"/>
                </a:lnTo>
                <a:lnTo>
                  <a:pt x="105537" y="999870"/>
                </a:lnTo>
                <a:lnTo>
                  <a:pt x="105863" y="996823"/>
                </a:lnTo>
                <a:lnTo>
                  <a:pt x="14097" y="996823"/>
                </a:lnTo>
                <a:lnTo>
                  <a:pt x="8762" y="985265"/>
                </a:lnTo>
                <a:lnTo>
                  <a:pt x="30073" y="975372"/>
                </a:lnTo>
                <a:lnTo>
                  <a:pt x="67056" y="922274"/>
                </a:lnTo>
                <a:lnTo>
                  <a:pt x="68961" y="919352"/>
                </a:lnTo>
                <a:lnTo>
                  <a:pt x="68325" y="915415"/>
                </a:lnTo>
                <a:lnTo>
                  <a:pt x="65405" y="913384"/>
                </a:lnTo>
                <a:lnTo>
                  <a:pt x="62611" y="911351"/>
                </a:lnTo>
                <a:close/>
              </a:path>
              <a:path w="2136775" h="1005839">
                <a:moveTo>
                  <a:pt x="30073" y="975372"/>
                </a:moveTo>
                <a:lnTo>
                  <a:pt x="8762" y="985265"/>
                </a:lnTo>
                <a:lnTo>
                  <a:pt x="14097" y="996823"/>
                </a:lnTo>
                <a:lnTo>
                  <a:pt x="18746" y="994663"/>
                </a:lnTo>
                <a:lnTo>
                  <a:pt x="16637" y="994663"/>
                </a:lnTo>
                <a:lnTo>
                  <a:pt x="11937" y="984757"/>
                </a:lnTo>
                <a:lnTo>
                  <a:pt x="23536" y="984757"/>
                </a:lnTo>
                <a:lnTo>
                  <a:pt x="30073" y="975372"/>
                </a:lnTo>
                <a:close/>
              </a:path>
              <a:path w="2136775" h="1005839">
                <a:moveTo>
                  <a:pt x="35406" y="986928"/>
                </a:moveTo>
                <a:lnTo>
                  <a:pt x="14097" y="996823"/>
                </a:lnTo>
                <a:lnTo>
                  <a:pt x="105863" y="996823"/>
                </a:lnTo>
                <a:lnTo>
                  <a:pt x="105918" y="996314"/>
                </a:lnTo>
                <a:lnTo>
                  <a:pt x="103377" y="993266"/>
                </a:lnTo>
                <a:lnTo>
                  <a:pt x="99822" y="992886"/>
                </a:lnTo>
                <a:lnTo>
                  <a:pt x="35406" y="986928"/>
                </a:lnTo>
                <a:close/>
              </a:path>
              <a:path w="2136775" h="1005839">
                <a:moveTo>
                  <a:pt x="11937" y="984757"/>
                </a:moveTo>
                <a:lnTo>
                  <a:pt x="16637" y="994663"/>
                </a:lnTo>
                <a:lnTo>
                  <a:pt x="22834" y="985765"/>
                </a:lnTo>
                <a:lnTo>
                  <a:pt x="11937" y="984757"/>
                </a:lnTo>
                <a:close/>
              </a:path>
              <a:path w="2136775" h="1005839">
                <a:moveTo>
                  <a:pt x="22834" y="985765"/>
                </a:moveTo>
                <a:lnTo>
                  <a:pt x="16637" y="994663"/>
                </a:lnTo>
                <a:lnTo>
                  <a:pt x="18746" y="994663"/>
                </a:lnTo>
                <a:lnTo>
                  <a:pt x="35406" y="986928"/>
                </a:lnTo>
                <a:lnTo>
                  <a:pt x="22834" y="985765"/>
                </a:lnTo>
                <a:close/>
              </a:path>
              <a:path w="2136775" h="1005839">
                <a:moveTo>
                  <a:pt x="2130933" y="0"/>
                </a:moveTo>
                <a:lnTo>
                  <a:pt x="30073" y="975372"/>
                </a:lnTo>
                <a:lnTo>
                  <a:pt x="22834" y="985765"/>
                </a:lnTo>
                <a:lnTo>
                  <a:pt x="35406" y="986928"/>
                </a:lnTo>
                <a:lnTo>
                  <a:pt x="2136266" y="11429"/>
                </a:lnTo>
                <a:lnTo>
                  <a:pt x="2130933" y="0"/>
                </a:lnTo>
                <a:close/>
              </a:path>
              <a:path w="2136775" h="1005839">
                <a:moveTo>
                  <a:pt x="23536" y="984757"/>
                </a:moveTo>
                <a:lnTo>
                  <a:pt x="11937" y="984757"/>
                </a:lnTo>
                <a:lnTo>
                  <a:pt x="22834" y="985765"/>
                </a:lnTo>
                <a:lnTo>
                  <a:pt x="23536" y="984757"/>
                </a:lnTo>
                <a:close/>
              </a:path>
            </a:pathLst>
          </a:custGeom>
          <a:solidFill>
            <a:srgbClr val="AE34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97678" y="756412"/>
            <a:ext cx="1908175" cy="1001394"/>
          </a:xfrm>
          <a:custGeom>
            <a:avLst/>
            <a:gdLst/>
            <a:ahLst/>
            <a:cxnLst/>
            <a:rect l="l" t="t" r="r" b="b"/>
            <a:pathLst>
              <a:path w="1908175" h="1001394">
                <a:moveTo>
                  <a:pt x="1872851" y="985154"/>
                </a:moveTo>
                <a:lnTo>
                  <a:pt x="1808352" y="988313"/>
                </a:lnTo>
                <a:lnTo>
                  <a:pt x="1804797" y="988440"/>
                </a:lnTo>
                <a:lnTo>
                  <a:pt x="1802129" y="991488"/>
                </a:lnTo>
                <a:lnTo>
                  <a:pt x="1802256" y="994917"/>
                </a:lnTo>
                <a:lnTo>
                  <a:pt x="1802511" y="998474"/>
                </a:lnTo>
                <a:lnTo>
                  <a:pt x="1805431" y="1001140"/>
                </a:lnTo>
                <a:lnTo>
                  <a:pt x="1808988" y="1001013"/>
                </a:lnTo>
                <a:lnTo>
                  <a:pt x="1907921" y="996188"/>
                </a:lnTo>
                <a:lnTo>
                  <a:pt x="1893824" y="996061"/>
                </a:lnTo>
                <a:lnTo>
                  <a:pt x="1872851" y="985154"/>
                </a:lnTo>
                <a:close/>
              </a:path>
              <a:path w="1908175" h="1001394">
                <a:moveTo>
                  <a:pt x="1885568" y="984531"/>
                </a:moveTo>
                <a:lnTo>
                  <a:pt x="1872851" y="985154"/>
                </a:lnTo>
                <a:lnTo>
                  <a:pt x="1893824" y="996061"/>
                </a:lnTo>
                <a:lnTo>
                  <a:pt x="1895005" y="993775"/>
                </a:lnTo>
                <a:lnTo>
                  <a:pt x="1891411" y="993775"/>
                </a:lnTo>
                <a:lnTo>
                  <a:pt x="1885568" y="984531"/>
                </a:lnTo>
                <a:close/>
              </a:path>
              <a:path w="1908175" h="1001394">
                <a:moveTo>
                  <a:pt x="1849247" y="908558"/>
                </a:moveTo>
                <a:lnTo>
                  <a:pt x="1846326" y="910463"/>
                </a:lnTo>
                <a:lnTo>
                  <a:pt x="1843277" y="912240"/>
                </a:lnTo>
                <a:lnTo>
                  <a:pt x="1842389" y="916177"/>
                </a:lnTo>
                <a:lnTo>
                  <a:pt x="1844294" y="919226"/>
                </a:lnTo>
                <a:lnTo>
                  <a:pt x="1878881" y="973950"/>
                </a:lnTo>
                <a:lnTo>
                  <a:pt x="1899666" y="984758"/>
                </a:lnTo>
                <a:lnTo>
                  <a:pt x="1893824" y="996061"/>
                </a:lnTo>
                <a:lnTo>
                  <a:pt x="1907840" y="996061"/>
                </a:lnTo>
                <a:lnTo>
                  <a:pt x="1855006" y="912240"/>
                </a:lnTo>
                <a:lnTo>
                  <a:pt x="1853184" y="909447"/>
                </a:lnTo>
                <a:lnTo>
                  <a:pt x="1849247" y="908558"/>
                </a:lnTo>
                <a:close/>
              </a:path>
              <a:path w="1908175" h="1001394">
                <a:moveTo>
                  <a:pt x="1896491" y="983996"/>
                </a:moveTo>
                <a:lnTo>
                  <a:pt x="1885568" y="984531"/>
                </a:lnTo>
                <a:lnTo>
                  <a:pt x="1891411" y="993775"/>
                </a:lnTo>
                <a:lnTo>
                  <a:pt x="1896491" y="983996"/>
                </a:lnTo>
                <a:close/>
              </a:path>
              <a:path w="1908175" h="1001394">
                <a:moveTo>
                  <a:pt x="1898200" y="983996"/>
                </a:moveTo>
                <a:lnTo>
                  <a:pt x="1896491" y="983996"/>
                </a:lnTo>
                <a:lnTo>
                  <a:pt x="1891411" y="993775"/>
                </a:lnTo>
                <a:lnTo>
                  <a:pt x="1895005" y="993775"/>
                </a:lnTo>
                <a:lnTo>
                  <a:pt x="1899666" y="984758"/>
                </a:lnTo>
                <a:lnTo>
                  <a:pt x="1898200" y="983996"/>
                </a:lnTo>
                <a:close/>
              </a:path>
              <a:path w="1908175" h="1001394">
                <a:moveTo>
                  <a:pt x="5842" y="0"/>
                </a:moveTo>
                <a:lnTo>
                  <a:pt x="0" y="11175"/>
                </a:lnTo>
                <a:lnTo>
                  <a:pt x="1872851" y="985154"/>
                </a:lnTo>
                <a:lnTo>
                  <a:pt x="1885568" y="984531"/>
                </a:lnTo>
                <a:lnTo>
                  <a:pt x="1878881" y="973950"/>
                </a:lnTo>
                <a:lnTo>
                  <a:pt x="5842" y="0"/>
                </a:lnTo>
                <a:close/>
              </a:path>
              <a:path w="1908175" h="1001394">
                <a:moveTo>
                  <a:pt x="1878881" y="973950"/>
                </a:moveTo>
                <a:lnTo>
                  <a:pt x="1885568" y="984531"/>
                </a:lnTo>
                <a:lnTo>
                  <a:pt x="1896491" y="983996"/>
                </a:lnTo>
                <a:lnTo>
                  <a:pt x="1898200" y="983996"/>
                </a:lnTo>
                <a:lnTo>
                  <a:pt x="1878881" y="973950"/>
                </a:lnTo>
                <a:close/>
              </a:path>
            </a:pathLst>
          </a:custGeom>
          <a:solidFill>
            <a:srgbClr val="AE340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010411" y="1810486"/>
            <a:ext cx="2010410" cy="612775"/>
            <a:chOff x="1010411" y="1810486"/>
            <a:chExt cx="2010410" cy="6127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2603" y="1810486"/>
              <a:ext cx="1988820" cy="5410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0411" y="1815083"/>
              <a:ext cx="2010156" cy="6080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799" y="1828799"/>
              <a:ext cx="1905000" cy="4572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66800" y="1828800"/>
            <a:ext cx="1905000" cy="457200"/>
          </a:xfrm>
          <a:prstGeom prst="rect">
            <a:avLst/>
          </a:prstGeom>
          <a:ln w="9144">
            <a:solidFill>
              <a:srgbClr val="837051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315"/>
              </a:spcBef>
            </a:pPr>
            <a:r>
              <a:rPr sz="2000" spc="-80" dirty="0">
                <a:latin typeface="Times New Roman"/>
                <a:cs typeface="Times New Roman"/>
              </a:rPr>
              <a:t>Cortical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labyrinth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85216" y="2362200"/>
            <a:ext cx="2938780" cy="1965960"/>
            <a:chOff x="585216" y="2362200"/>
            <a:chExt cx="2938780" cy="1965960"/>
          </a:xfrm>
        </p:grpSpPr>
        <p:sp>
          <p:nvSpPr>
            <p:cNvPr id="11" name="object 11"/>
            <p:cNvSpPr/>
            <p:nvPr/>
          </p:nvSpPr>
          <p:spPr>
            <a:xfrm>
              <a:off x="2004441" y="2362200"/>
              <a:ext cx="103505" cy="457200"/>
            </a:xfrm>
            <a:custGeom>
              <a:avLst/>
              <a:gdLst/>
              <a:ahLst/>
              <a:cxnLst/>
              <a:rect l="l" t="t" r="r" b="b"/>
              <a:pathLst>
                <a:path w="103505" h="457200">
                  <a:moveTo>
                    <a:pt x="7111" y="361061"/>
                  </a:moveTo>
                  <a:lnTo>
                    <a:pt x="4063" y="362838"/>
                  </a:lnTo>
                  <a:lnTo>
                    <a:pt x="1015" y="364489"/>
                  </a:lnTo>
                  <a:lnTo>
                    <a:pt x="0" y="368426"/>
                  </a:lnTo>
                  <a:lnTo>
                    <a:pt x="51434" y="457200"/>
                  </a:lnTo>
                  <a:lnTo>
                    <a:pt x="58844" y="444626"/>
                  </a:lnTo>
                  <a:lnTo>
                    <a:pt x="45084" y="444626"/>
                  </a:lnTo>
                  <a:lnTo>
                    <a:pt x="45172" y="420992"/>
                  </a:lnTo>
                  <a:lnTo>
                    <a:pt x="11048" y="362076"/>
                  </a:lnTo>
                  <a:lnTo>
                    <a:pt x="7111" y="361061"/>
                  </a:lnTo>
                  <a:close/>
                </a:path>
                <a:path w="103505" h="457200">
                  <a:moveTo>
                    <a:pt x="45172" y="420992"/>
                  </a:moveTo>
                  <a:lnTo>
                    <a:pt x="45084" y="444626"/>
                  </a:lnTo>
                  <a:lnTo>
                    <a:pt x="57784" y="444626"/>
                  </a:lnTo>
                  <a:lnTo>
                    <a:pt x="57796" y="441451"/>
                  </a:lnTo>
                  <a:lnTo>
                    <a:pt x="45973" y="441451"/>
                  </a:lnTo>
                  <a:lnTo>
                    <a:pt x="51537" y="431981"/>
                  </a:lnTo>
                  <a:lnTo>
                    <a:pt x="45172" y="420992"/>
                  </a:lnTo>
                  <a:close/>
                </a:path>
                <a:path w="103505" h="457200">
                  <a:moveTo>
                    <a:pt x="96392" y="361314"/>
                  </a:moveTo>
                  <a:lnTo>
                    <a:pt x="92456" y="362330"/>
                  </a:lnTo>
                  <a:lnTo>
                    <a:pt x="57871" y="421199"/>
                  </a:lnTo>
                  <a:lnTo>
                    <a:pt x="57784" y="444626"/>
                  </a:lnTo>
                  <a:lnTo>
                    <a:pt x="58844" y="444626"/>
                  </a:lnTo>
                  <a:lnTo>
                    <a:pt x="101726" y="371855"/>
                  </a:lnTo>
                  <a:lnTo>
                    <a:pt x="103504" y="368808"/>
                  </a:lnTo>
                  <a:lnTo>
                    <a:pt x="102488" y="364871"/>
                  </a:lnTo>
                  <a:lnTo>
                    <a:pt x="96392" y="361314"/>
                  </a:lnTo>
                  <a:close/>
                </a:path>
                <a:path w="103505" h="457200">
                  <a:moveTo>
                    <a:pt x="51537" y="431981"/>
                  </a:moveTo>
                  <a:lnTo>
                    <a:pt x="45973" y="441451"/>
                  </a:lnTo>
                  <a:lnTo>
                    <a:pt x="57022" y="441451"/>
                  </a:lnTo>
                  <a:lnTo>
                    <a:pt x="51537" y="431981"/>
                  </a:lnTo>
                  <a:close/>
                </a:path>
                <a:path w="103505" h="457200">
                  <a:moveTo>
                    <a:pt x="57871" y="421199"/>
                  </a:moveTo>
                  <a:lnTo>
                    <a:pt x="51537" y="431981"/>
                  </a:lnTo>
                  <a:lnTo>
                    <a:pt x="57022" y="441451"/>
                  </a:lnTo>
                  <a:lnTo>
                    <a:pt x="57796" y="441451"/>
                  </a:lnTo>
                  <a:lnTo>
                    <a:pt x="57871" y="421199"/>
                  </a:lnTo>
                  <a:close/>
                </a:path>
                <a:path w="103505" h="457200">
                  <a:moveTo>
                    <a:pt x="59435" y="0"/>
                  </a:moveTo>
                  <a:lnTo>
                    <a:pt x="46735" y="0"/>
                  </a:lnTo>
                  <a:lnTo>
                    <a:pt x="45395" y="361061"/>
                  </a:lnTo>
                  <a:lnTo>
                    <a:pt x="45292" y="421199"/>
                  </a:lnTo>
                  <a:lnTo>
                    <a:pt x="51537" y="431981"/>
                  </a:lnTo>
                  <a:lnTo>
                    <a:pt x="57871" y="421199"/>
                  </a:lnTo>
                  <a:lnTo>
                    <a:pt x="59435" y="0"/>
                  </a:lnTo>
                  <a:close/>
                </a:path>
              </a:pathLst>
            </a:custGeom>
            <a:solidFill>
              <a:srgbClr val="AE3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1604" y="2801112"/>
              <a:ext cx="2827020" cy="14554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5216" y="2805683"/>
              <a:ext cx="2938272" cy="15224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800" y="2819400"/>
              <a:ext cx="2743200" cy="13716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85800" y="2819400"/>
              <a:ext cx="2743200" cy="1371600"/>
            </a:xfrm>
            <a:custGeom>
              <a:avLst/>
              <a:gdLst/>
              <a:ahLst/>
              <a:cxnLst/>
              <a:rect l="l" t="t" r="r" b="b"/>
              <a:pathLst>
                <a:path w="2743200" h="1371600">
                  <a:moveTo>
                    <a:pt x="0" y="1371600"/>
                  </a:moveTo>
                  <a:lnTo>
                    <a:pt x="2743200" y="1371600"/>
                  </a:lnTo>
                  <a:lnTo>
                    <a:pt x="2743200" y="0"/>
                  </a:lnTo>
                  <a:lnTo>
                    <a:pt x="0" y="0"/>
                  </a:lnTo>
                  <a:lnTo>
                    <a:pt x="0" y="1371600"/>
                  </a:lnTo>
                  <a:close/>
                </a:path>
              </a:pathLst>
            </a:custGeom>
            <a:ln w="9144">
              <a:solidFill>
                <a:srgbClr val="801E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77240" y="2846958"/>
            <a:ext cx="258381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PCT,</a:t>
            </a:r>
            <a:r>
              <a:rPr sz="2000" spc="27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DCT,</a:t>
            </a:r>
            <a:r>
              <a:rPr sz="2000" spc="270" dirty="0">
                <a:latin typeface="Times New Roman"/>
                <a:cs typeface="Times New Roman"/>
              </a:rPr>
              <a:t>  </a:t>
            </a:r>
            <a:r>
              <a:rPr sz="2000" spc="-85" dirty="0">
                <a:latin typeface="Times New Roman"/>
                <a:cs typeface="Times New Roman"/>
              </a:rPr>
              <a:t>Connecting </a:t>
            </a:r>
            <a:r>
              <a:rPr sz="2000" spc="-45" dirty="0">
                <a:latin typeface="Times New Roman"/>
                <a:cs typeface="Times New Roman"/>
              </a:rPr>
              <a:t>segment,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Times New Roman"/>
                <a:cs typeface="Times New Roman"/>
              </a:rPr>
              <a:t>Renal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corpuscles, </a:t>
            </a:r>
            <a:r>
              <a:rPr sz="2000" dirty="0">
                <a:latin typeface="Times New Roman"/>
                <a:cs typeface="Times New Roman"/>
              </a:rPr>
              <a:t>Thick</a:t>
            </a:r>
            <a:r>
              <a:rPr sz="2000" spc="4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ascending</a:t>
            </a:r>
            <a:r>
              <a:rPr sz="2000" spc="434" dirty="0">
                <a:latin typeface="Times New Roman"/>
                <a:cs typeface="Times New Roman"/>
              </a:rPr>
              <a:t>  </a:t>
            </a:r>
            <a:r>
              <a:rPr sz="2000" spc="-75" dirty="0">
                <a:latin typeface="Times New Roman"/>
                <a:cs typeface="Times New Roman"/>
              </a:rPr>
              <a:t>limb, </a:t>
            </a:r>
            <a:r>
              <a:rPr sz="2000" spc="-100" dirty="0">
                <a:latin typeface="Times New Roman"/>
                <a:cs typeface="Times New Roman"/>
              </a:rPr>
              <a:t>Initial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collecting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tubule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670803" y="1810486"/>
            <a:ext cx="1988820" cy="612775"/>
            <a:chOff x="5670803" y="1810486"/>
            <a:chExt cx="1988820" cy="612775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70803" y="1810486"/>
              <a:ext cx="1988820" cy="54104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97295" y="1815083"/>
              <a:ext cx="1732788" cy="6080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4999" y="1828799"/>
              <a:ext cx="1905000" cy="45720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715000" y="1828800"/>
            <a:ext cx="1905000" cy="457200"/>
          </a:xfrm>
          <a:prstGeom prst="rect">
            <a:avLst/>
          </a:prstGeom>
          <a:ln w="9144">
            <a:solidFill>
              <a:srgbClr val="837051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75590">
              <a:lnSpc>
                <a:spcPct val="100000"/>
              </a:lnSpc>
              <a:spcBef>
                <a:spcPts val="315"/>
              </a:spcBef>
            </a:pPr>
            <a:r>
              <a:rPr sz="2000" spc="-105" dirty="0">
                <a:latin typeface="Times New Roman"/>
                <a:cs typeface="Times New Roman"/>
              </a:rPr>
              <a:t>Medullary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rays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157215" y="2362200"/>
            <a:ext cx="2862580" cy="1522476"/>
            <a:chOff x="5157215" y="2362200"/>
            <a:chExt cx="2862580" cy="1965960"/>
          </a:xfrm>
        </p:grpSpPr>
        <p:sp>
          <p:nvSpPr>
            <p:cNvPr id="23" name="object 23"/>
            <p:cNvSpPr/>
            <p:nvPr/>
          </p:nvSpPr>
          <p:spPr>
            <a:xfrm>
              <a:off x="6652640" y="2362200"/>
              <a:ext cx="103505" cy="457200"/>
            </a:xfrm>
            <a:custGeom>
              <a:avLst/>
              <a:gdLst/>
              <a:ahLst/>
              <a:cxnLst/>
              <a:rect l="l" t="t" r="r" b="b"/>
              <a:pathLst>
                <a:path w="103504" h="457200">
                  <a:moveTo>
                    <a:pt x="7111" y="361061"/>
                  </a:moveTo>
                  <a:lnTo>
                    <a:pt x="4063" y="362712"/>
                  </a:lnTo>
                  <a:lnTo>
                    <a:pt x="1015" y="364489"/>
                  </a:lnTo>
                  <a:lnTo>
                    <a:pt x="0" y="368426"/>
                  </a:lnTo>
                  <a:lnTo>
                    <a:pt x="51434" y="457200"/>
                  </a:lnTo>
                  <a:lnTo>
                    <a:pt x="58844" y="444626"/>
                  </a:lnTo>
                  <a:lnTo>
                    <a:pt x="45084" y="444626"/>
                  </a:lnTo>
                  <a:lnTo>
                    <a:pt x="45172" y="420992"/>
                  </a:lnTo>
                  <a:lnTo>
                    <a:pt x="11049" y="362076"/>
                  </a:lnTo>
                  <a:lnTo>
                    <a:pt x="7111" y="361061"/>
                  </a:lnTo>
                  <a:close/>
                </a:path>
                <a:path w="103504" h="457200">
                  <a:moveTo>
                    <a:pt x="45172" y="420992"/>
                  </a:moveTo>
                  <a:lnTo>
                    <a:pt x="45084" y="444626"/>
                  </a:lnTo>
                  <a:lnTo>
                    <a:pt x="57784" y="444626"/>
                  </a:lnTo>
                  <a:lnTo>
                    <a:pt x="57796" y="441451"/>
                  </a:lnTo>
                  <a:lnTo>
                    <a:pt x="45974" y="441451"/>
                  </a:lnTo>
                  <a:lnTo>
                    <a:pt x="51537" y="431981"/>
                  </a:lnTo>
                  <a:lnTo>
                    <a:pt x="45172" y="420992"/>
                  </a:lnTo>
                  <a:close/>
                </a:path>
                <a:path w="103504" h="457200">
                  <a:moveTo>
                    <a:pt x="96392" y="361314"/>
                  </a:moveTo>
                  <a:lnTo>
                    <a:pt x="92455" y="362330"/>
                  </a:lnTo>
                  <a:lnTo>
                    <a:pt x="57871" y="421199"/>
                  </a:lnTo>
                  <a:lnTo>
                    <a:pt x="57784" y="444626"/>
                  </a:lnTo>
                  <a:lnTo>
                    <a:pt x="58844" y="444626"/>
                  </a:lnTo>
                  <a:lnTo>
                    <a:pt x="101726" y="371855"/>
                  </a:lnTo>
                  <a:lnTo>
                    <a:pt x="103504" y="368808"/>
                  </a:lnTo>
                  <a:lnTo>
                    <a:pt x="102488" y="364871"/>
                  </a:lnTo>
                  <a:lnTo>
                    <a:pt x="96392" y="361314"/>
                  </a:lnTo>
                  <a:close/>
                </a:path>
                <a:path w="103504" h="457200">
                  <a:moveTo>
                    <a:pt x="51537" y="431981"/>
                  </a:moveTo>
                  <a:lnTo>
                    <a:pt x="45974" y="441451"/>
                  </a:lnTo>
                  <a:lnTo>
                    <a:pt x="57023" y="441451"/>
                  </a:lnTo>
                  <a:lnTo>
                    <a:pt x="51537" y="431981"/>
                  </a:lnTo>
                  <a:close/>
                </a:path>
                <a:path w="103504" h="457200">
                  <a:moveTo>
                    <a:pt x="57871" y="421199"/>
                  </a:moveTo>
                  <a:lnTo>
                    <a:pt x="51537" y="431981"/>
                  </a:lnTo>
                  <a:lnTo>
                    <a:pt x="57023" y="441451"/>
                  </a:lnTo>
                  <a:lnTo>
                    <a:pt x="57796" y="441451"/>
                  </a:lnTo>
                  <a:lnTo>
                    <a:pt x="57871" y="421199"/>
                  </a:lnTo>
                  <a:close/>
                </a:path>
                <a:path w="103504" h="457200">
                  <a:moveTo>
                    <a:pt x="59435" y="0"/>
                  </a:moveTo>
                  <a:lnTo>
                    <a:pt x="46735" y="0"/>
                  </a:lnTo>
                  <a:lnTo>
                    <a:pt x="45395" y="361061"/>
                  </a:lnTo>
                  <a:lnTo>
                    <a:pt x="45292" y="421199"/>
                  </a:lnTo>
                  <a:lnTo>
                    <a:pt x="51537" y="431981"/>
                  </a:lnTo>
                  <a:lnTo>
                    <a:pt x="57871" y="421199"/>
                  </a:lnTo>
                  <a:lnTo>
                    <a:pt x="59435" y="0"/>
                  </a:lnTo>
                  <a:close/>
                </a:path>
              </a:pathLst>
            </a:custGeom>
            <a:solidFill>
              <a:srgbClr val="AE3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13603" y="2801112"/>
              <a:ext cx="2750820" cy="145542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57215" y="2805683"/>
              <a:ext cx="2862072" cy="152247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57799" y="2819400"/>
              <a:ext cx="2667000" cy="1371600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257800" y="2819400"/>
            <a:ext cx="2667000" cy="964367"/>
          </a:xfrm>
          <a:prstGeom prst="rect">
            <a:avLst/>
          </a:prstGeom>
          <a:ln w="9144">
            <a:solidFill>
              <a:srgbClr val="801E11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 marR="73025" algn="just">
              <a:lnSpc>
                <a:spcPct val="100000"/>
              </a:lnSpc>
              <a:spcBef>
                <a:spcPts val="320"/>
              </a:spcBef>
            </a:pPr>
            <a:r>
              <a:rPr sz="2000" dirty="0">
                <a:latin typeface="Times New Roman"/>
                <a:cs typeface="Times New Roman"/>
              </a:rPr>
              <a:t>Cortical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collecting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ducts, </a:t>
            </a:r>
            <a:r>
              <a:rPr sz="2000" dirty="0">
                <a:latin typeface="Times New Roman"/>
                <a:cs typeface="Times New Roman"/>
              </a:rPr>
              <a:t>Cortical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thick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spc="-105" dirty="0">
                <a:latin typeface="Times New Roman"/>
                <a:cs typeface="Times New Roman"/>
              </a:rPr>
              <a:t>ascending </a:t>
            </a:r>
            <a:r>
              <a:rPr sz="2000" spc="-70" dirty="0">
                <a:latin typeface="Times New Roman"/>
                <a:cs typeface="Times New Roman"/>
              </a:rPr>
              <a:t>limb</a:t>
            </a:r>
            <a:r>
              <a:rPr lang="fr-FR" sz="2000" dirty="0">
                <a:latin typeface="Times New Roman"/>
                <a:cs typeface="Times New Roman"/>
              </a:rPr>
              <a:t> 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691" rIns="0" bIns="0" rtlCol="0">
            <a:spAutoFit/>
          </a:bodyPr>
          <a:lstStyle/>
          <a:p>
            <a:pPr marL="2085975">
              <a:lnSpc>
                <a:spcPct val="100000"/>
              </a:lnSpc>
              <a:spcBef>
                <a:spcPts val="105"/>
              </a:spcBef>
            </a:pPr>
            <a:r>
              <a:rPr sz="2600" b="1" u="none" spc="-30" dirty="0">
                <a:solidFill>
                  <a:srgbClr val="000000"/>
                </a:solidFill>
                <a:latin typeface="Times New Roman"/>
                <a:cs typeface="Times New Roman"/>
              </a:rPr>
              <a:t>Renal</a:t>
            </a:r>
            <a:r>
              <a:rPr sz="2600" b="1" u="none"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u="none" dirty="0">
                <a:solidFill>
                  <a:srgbClr val="000000"/>
                </a:solidFill>
                <a:latin typeface="Times New Roman"/>
                <a:cs typeface="Times New Roman"/>
              </a:rPr>
              <a:t>Medulla</a:t>
            </a:r>
            <a:r>
              <a:rPr sz="2600" b="1" u="none" spc="-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u="none" spc="-20" dirty="0">
                <a:solidFill>
                  <a:srgbClr val="000000"/>
                </a:solidFill>
                <a:latin typeface="Times New Roman"/>
                <a:cs typeface="Times New Roman"/>
              </a:rPr>
              <a:t>(Pyramids)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03603" y="1615427"/>
            <a:ext cx="2217420" cy="715010"/>
            <a:chOff x="1403603" y="1615427"/>
            <a:chExt cx="2217420" cy="7150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3603" y="1732787"/>
              <a:ext cx="2217420" cy="3886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9135" y="1615427"/>
              <a:ext cx="2084832" cy="7147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799" y="1751075"/>
              <a:ext cx="2133600" cy="3048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47799" y="1751075"/>
              <a:ext cx="2133600" cy="304800"/>
            </a:xfrm>
            <a:custGeom>
              <a:avLst/>
              <a:gdLst/>
              <a:ahLst/>
              <a:cxnLst/>
              <a:rect l="l" t="t" r="r" b="b"/>
              <a:pathLst>
                <a:path w="21336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2082800" y="0"/>
                  </a:lnTo>
                  <a:lnTo>
                    <a:pt x="2102578" y="3990"/>
                  </a:lnTo>
                  <a:lnTo>
                    <a:pt x="2118725" y="14874"/>
                  </a:lnTo>
                  <a:lnTo>
                    <a:pt x="2129609" y="31021"/>
                  </a:lnTo>
                  <a:lnTo>
                    <a:pt x="2133600" y="50800"/>
                  </a:lnTo>
                  <a:lnTo>
                    <a:pt x="2133600" y="254000"/>
                  </a:lnTo>
                  <a:lnTo>
                    <a:pt x="2129609" y="273778"/>
                  </a:lnTo>
                  <a:lnTo>
                    <a:pt x="2118725" y="289925"/>
                  </a:lnTo>
                  <a:lnTo>
                    <a:pt x="2102578" y="300809"/>
                  </a:lnTo>
                  <a:lnTo>
                    <a:pt x="2082800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9144">
              <a:solidFill>
                <a:srgbClr val="837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78939" y="1666494"/>
            <a:ext cx="16694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Outer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Medulla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402579" y="1615427"/>
            <a:ext cx="1991995" cy="715010"/>
            <a:chOff x="5402579" y="1615427"/>
            <a:chExt cx="1991995" cy="71501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2203" y="1732787"/>
              <a:ext cx="1912620" cy="3886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02579" y="1615427"/>
              <a:ext cx="1991868" cy="7147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86399" y="1751075"/>
              <a:ext cx="1828800" cy="3048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486399" y="1751075"/>
              <a:ext cx="1828800" cy="304800"/>
            </a:xfrm>
            <a:custGeom>
              <a:avLst/>
              <a:gdLst/>
              <a:ahLst/>
              <a:cxnLst/>
              <a:rect l="l" t="t" r="r" b="b"/>
              <a:pathLst>
                <a:path w="18288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1778000" y="0"/>
                  </a:lnTo>
                  <a:lnTo>
                    <a:pt x="1797778" y="3990"/>
                  </a:lnTo>
                  <a:lnTo>
                    <a:pt x="1813925" y="14874"/>
                  </a:lnTo>
                  <a:lnTo>
                    <a:pt x="1824809" y="31021"/>
                  </a:lnTo>
                  <a:lnTo>
                    <a:pt x="1828800" y="50800"/>
                  </a:lnTo>
                  <a:lnTo>
                    <a:pt x="1828800" y="254000"/>
                  </a:lnTo>
                  <a:lnTo>
                    <a:pt x="1824809" y="273778"/>
                  </a:lnTo>
                  <a:lnTo>
                    <a:pt x="1813925" y="289925"/>
                  </a:lnTo>
                  <a:lnTo>
                    <a:pt x="1797778" y="300809"/>
                  </a:lnTo>
                  <a:lnTo>
                    <a:pt x="1778000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9144">
              <a:solidFill>
                <a:srgbClr val="837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613019" y="1666494"/>
            <a:ext cx="1575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0" dirty="0">
                <a:latin typeface="Times New Roman"/>
                <a:cs typeface="Times New Roman"/>
              </a:rPr>
              <a:t>Inner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Medulla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11480" y="2834627"/>
            <a:ext cx="1914525" cy="715010"/>
            <a:chOff x="411480" y="2834627"/>
            <a:chExt cx="1914525" cy="71501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004" y="2951988"/>
              <a:ext cx="1912620" cy="3886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1480" y="2834627"/>
              <a:ext cx="1914144" cy="71476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200" y="2970276"/>
              <a:ext cx="1828800" cy="3048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57200" y="2970276"/>
              <a:ext cx="1828800" cy="304800"/>
            </a:xfrm>
            <a:custGeom>
              <a:avLst/>
              <a:gdLst/>
              <a:ahLst/>
              <a:cxnLst/>
              <a:rect l="l" t="t" r="r" b="b"/>
              <a:pathLst>
                <a:path w="1828800" h="304800">
                  <a:moveTo>
                    <a:pt x="0" y="50800"/>
                  </a:moveTo>
                  <a:lnTo>
                    <a:pt x="3992" y="31021"/>
                  </a:lnTo>
                  <a:lnTo>
                    <a:pt x="14879" y="14874"/>
                  </a:lnTo>
                  <a:lnTo>
                    <a:pt x="31027" y="3990"/>
                  </a:lnTo>
                  <a:lnTo>
                    <a:pt x="50800" y="0"/>
                  </a:lnTo>
                  <a:lnTo>
                    <a:pt x="1778000" y="0"/>
                  </a:lnTo>
                  <a:lnTo>
                    <a:pt x="1797778" y="3990"/>
                  </a:lnTo>
                  <a:lnTo>
                    <a:pt x="1813925" y="14874"/>
                  </a:lnTo>
                  <a:lnTo>
                    <a:pt x="1824809" y="31021"/>
                  </a:lnTo>
                  <a:lnTo>
                    <a:pt x="1828800" y="50800"/>
                  </a:lnTo>
                  <a:lnTo>
                    <a:pt x="1828800" y="254000"/>
                  </a:lnTo>
                  <a:lnTo>
                    <a:pt x="1824809" y="273778"/>
                  </a:lnTo>
                  <a:lnTo>
                    <a:pt x="1813925" y="289925"/>
                  </a:lnTo>
                  <a:lnTo>
                    <a:pt x="1797778" y="300809"/>
                  </a:lnTo>
                  <a:lnTo>
                    <a:pt x="1778000" y="304800"/>
                  </a:lnTo>
                  <a:lnTo>
                    <a:pt x="50800" y="304800"/>
                  </a:lnTo>
                  <a:lnTo>
                    <a:pt x="31027" y="300809"/>
                  </a:lnTo>
                  <a:lnTo>
                    <a:pt x="14879" y="289925"/>
                  </a:lnTo>
                  <a:lnTo>
                    <a:pt x="3992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9144">
              <a:solidFill>
                <a:srgbClr val="837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20979" y="2885389"/>
            <a:ext cx="14979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Outer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stripes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622804" y="2834627"/>
            <a:ext cx="1912620" cy="715010"/>
            <a:chOff x="2622804" y="2834627"/>
            <a:chExt cx="1912620" cy="71501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2804" y="2951988"/>
              <a:ext cx="1912620" cy="3886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68524" y="2834627"/>
              <a:ext cx="1821179" cy="7147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67000" y="2970276"/>
              <a:ext cx="1828800" cy="30480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667000" y="2970276"/>
              <a:ext cx="1828800" cy="304800"/>
            </a:xfrm>
            <a:custGeom>
              <a:avLst/>
              <a:gdLst/>
              <a:ahLst/>
              <a:cxnLst/>
              <a:rect l="l" t="t" r="r" b="b"/>
              <a:pathLst>
                <a:path w="18288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1778000" y="0"/>
                  </a:lnTo>
                  <a:lnTo>
                    <a:pt x="1797778" y="3990"/>
                  </a:lnTo>
                  <a:lnTo>
                    <a:pt x="1813925" y="14874"/>
                  </a:lnTo>
                  <a:lnTo>
                    <a:pt x="1824809" y="31021"/>
                  </a:lnTo>
                  <a:lnTo>
                    <a:pt x="1828800" y="50800"/>
                  </a:lnTo>
                  <a:lnTo>
                    <a:pt x="1828800" y="254000"/>
                  </a:lnTo>
                  <a:lnTo>
                    <a:pt x="1824809" y="273778"/>
                  </a:lnTo>
                  <a:lnTo>
                    <a:pt x="1813925" y="289925"/>
                  </a:lnTo>
                  <a:lnTo>
                    <a:pt x="1797778" y="300809"/>
                  </a:lnTo>
                  <a:lnTo>
                    <a:pt x="1778000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9144">
              <a:solidFill>
                <a:srgbClr val="837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878327" y="2885389"/>
            <a:ext cx="14077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0" dirty="0">
                <a:latin typeface="Times New Roman"/>
                <a:cs typeface="Times New Roman"/>
              </a:rPr>
              <a:t>Inner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stripes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28015" y="824496"/>
            <a:ext cx="6250305" cy="4265930"/>
            <a:chOff x="128015" y="824496"/>
            <a:chExt cx="6250305" cy="4265930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10812" y="824496"/>
              <a:ext cx="414540" cy="70102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335039" y="838961"/>
              <a:ext cx="171450" cy="456565"/>
            </a:xfrm>
            <a:custGeom>
              <a:avLst/>
              <a:gdLst/>
              <a:ahLst/>
              <a:cxnLst/>
              <a:rect l="l" t="t" r="r" b="b"/>
              <a:pathLst>
                <a:path w="171450" h="456565">
                  <a:moveTo>
                    <a:pt x="16498" y="285388"/>
                  </a:moveTo>
                  <a:lnTo>
                    <a:pt x="9376" y="287782"/>
                  </a:lnTo>
                  <a:lnTo>
                    <a:pt x="3694" y="292832"/>
                  </a:lnTo>
                  <a:lnTo>
                    <a:pt x="502" y="299418"/>
                  </a:lnTo>
                  <a:lnTo>
                    <a:pt x="0" y="306695"/>
                  </a:lnTo>
                  <a:lnTo>
                    <a:pt x="2391" y="313816"/>
                  </a:lnTo>
                  <a:lnTo>
                    <a:pt x="85322" y="456438"/>
                  </a:lnTo>
                  <a:lnTo>
                    <a:pt x="107428" y="418718"/>
                  </a:lnTo>
                  <a:lnTo>
                    <a:pt x="66399" y="418591"/>
                  </a:lnTo>
                  <a:lnTo>
                    <a:pt x="66505" y="348208"/>
                  </a:lnTo>
                  <a:lnTo>
                    <a:pt x="35411" y="294639"/>
                  </a:lnTo>
                  <a:lnTo>
                    <a:pt x="30360" y="289032"/>
                  </a:lnTo>
                  <a:lnTo>
                    <a:pt x="23774" y="285876"/>
                  </a:lnTo>
                  <a:lnTo>
                    <a:pt x="16498" y="285388"/>
                  </a:lnTo>
                  <a:close/>
                </a:path>
                <a:path w="171450" h="456565">
                  <a:moveTo>
                    <a:pt x="66505" y="348208"/>
                  </a:moveTo>
                  <a:lnTo>
                    <a:pt x="66399" y="418591"/>
                  </a:lnTo>
                  <a:lnTo>
                    <a:pt x="104499" y="418718"/>
                  </a:lnTo>
                  <a:lnTo>
                    <a:pt x="104513" y="409066"/>
                  </a:lnTo>
                  <a:lnTo>
                    <a:pt x="68939" y="409066"/>
                  </a:lnTo>
                  <a:lnTo>
                    <a:pt x="85466" y="380873"/>
                  </a:lnTo>
                  <a:lnTo>
                    <a:pt x="66505" y="348208"/>
                  </a:lnTo>
                  <a:close/>
                </a:path>
                <a:path w="171450" h="456565">
                  <a:moveTo>
                    <a:pt x="154727" y="285571"/>
                  </a:moveTo>
                  <a:lnTo>
                    <a:pt x="104614" y="348208"/>
                  </a:lnTo>
                  <a:lnTo>
                    <a:pt x="104499" y="418718"/>
                  </a:lnTo>
                  <a:lnTo>
                    <a:pt x="107428" y="418718"/>
                  </a:lnTo>
                  <a:lnTo>
                    <a:pt x="168761" y="314071"/>
                  </a:lnTo>
                  <a:lnTo>
                    <a:pt x="171154" y="306949"/>
                  </a:lnTo>
                  <a:lnTo>
                    <a:pt x="170666" y="299672"/>
                  </a:lnTo>
                  <a:lnTo>
                    <a:pt x="167511" y="293086"/>
                  </a:lnTo>
                  <a:lnTo>
                    <a:pt x="161903" y="288036"/>
                  </a:lnTo>
                  <a:lnTo>
                    <a:pt x="154727" y="285571"/>
                  </a:lnTo>
                  <a:close/>
                </a:path>
                <a:path w="171450" h="456565">
                  <a:moveTo>
                    <a:pt x="85466" y="380873"/>
                  </a:moveTo>
                  <a:lnTo>
                    <a:pt x="68939" y="409066"/>
                  </a:lnTo>
                  <a:lnTo>
                    <a:pt x="101832" y="409066"/>
                  </a:lnTo>
                  <a:lnTo>
                    <a:pt x="85466" y="380873"/>
                  </a:lnTo>
                  <a:close/>
                </a:path>
                <a:path w="171450" h="456565">
                  <a:moveTo>
                    <a:pt x="104606" y="348223"/>
                  </a:moveTo>
                  <a:lnTo>
                    <a:pt x="85466" y="380873"/>
                  </a:lnTo>
                  <a:lnTo>
                    <a:pt x="101832" y="409066"/>
                  </a:lnTo>
                  <a:lnTo>
                    <a:pt x="104513" y="409066"/>
                  </a:lnTo>
                  <a:lnTo>
                    <a:pt x="104606" y="348223"/>
                  </a:lnTo>
                  <a:close/>
                </a:path>
                <a:path w="171450" h="456565">
                  <a:moveTo>
                    <a:pt x="105134" y="0"/>
                  </a:moveTo>
                  <a:lnTo>
                    <a:pt x="67034" y="0"/>
                  </a:lnTo>
                  <a:lnTo>
                    <a:pt x="66514" y="348223"/>
                  </a:lnTo>
                  <a:lnTo>
                    <a:pt x="85466" y="380873"/>
                  </a:lnTo>
                  <a:lnTo>
                    <a:pt x="104606" y="348223"/>
                  </a:lnTo>
                  <a:lnTo>
                    <a:pt x="105134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13176" y="1261871"/>
              <a:ext cx="2075688" cy="11430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353561" y="1294637"/>
              <a:ext cx="1981200" cy="1905"/>
            </a:xfrm>
            <a:custGeom>
              <a:avLst/>
              <a:gdLst/>
              <a:ahLst/>
              <a:cxnLst/>
              <a:rect l="l" t="t" r="r" b="b"/>
              <a:pathLst>
                <a:path w="1981200" h="1905">
                  <a:moveTo>
                    <a:pt x="0" y="0"/>
                  </a:moveTo>
                  <a:lnTo>
                    <a:pt x="1981200" y="1650"/>
                  </a:lnTo>
                </a:path>
              </a:pathLst>
            </a:custGeom>
            <a:ln w="38100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05811" y="1264932"/>
              <a:ext cx="1091184" cy="71931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515235" y="1279397"/>
              <a:ext cx="847725" cy="478790"/>
            </a:xfrm>
            <a:custGeom>
              <a:avLst/>
              <a:gdLst/>
              <a:ahLst/>
              <a:cxnLst/>
              <a:rect l="l" t="t" r="r" b="b"/>
              <a:pathLst>
                <a:path w="847725" h="478789">
                  <a:moveTo>
                    <a:pt x="104382" y="323810"/>
                  </a:moveTo>
                  <a:lnTo>
                    <a:pt x="97091" y="324135"/>
                  </a:lnTo>
                  <a:lnTo>
                    <a:pt x="90467" y="327175"/>
                  </a:lnTo>
                  <a:lnTo>
                    <a:pt x="85343" y="332739"/>
                  </a:lnTo>
                  <a:lnTo>
                    <a:pt x="0" y="473963"/>
                  </a:lnTo>
                  <a:lnTo>
                    <a:pt x="164972" y="478789"/>
                  </a:lnTo>
                  <a:lnTo>
                    <a:pt x="172440" y="477482"/>
                  </a:lnTo>
                  <a:lnTo>
                    <a:pt x="178609" y="473567"/>
                  </a:lnTo>
                  <a:lnTo>
                    <a:pt x="179323" y="472566"/>
                  </a:lnTo>
                  <a:lnTo>
                    <a:pt x="42417" y="472566"/>
                  </a:lnTo>
                  <a:lnTo>
                    <a:pt x="24129" y="439165"/>
                  </a:lnTo>
                  <a:lnTo>
                    <a:pt x="85945" y="405445"/>
                  </a:lnTo>
                  <a:lnTo>
                    <a:pt x="117982" y="352425"/>
                  </a:lnTo>
                  <a:lnTo>
                    <a:pt x="120542" y="345356"/>
                  </a:lnTo>
                  <a:lnTo>
                    <a:pt x="120173" y="338074"/>
                  </a:lnTo>
                  <a:lnTo>
                    <a:pt x="117090" y="331458"/>
                  </a:lnTo>
                  <a:lnTo>
                    <a:pt x="111506" y="326389"/>
                  </a:lnTo>
                  <a:lnTo>
                    <a:pt x="104382" y="323810"/>
                  </a:lnTo>
                  <a:close/>
                </a:path>
                <a:path w="847725" h="478789">
                  <a:moveTo>
                    <a:pt x="85945" y="405445"/>
                  </a:moveTo>
                  <a:lnTo>
                    <a:pt x="24129" y="439165"/>
                  </a:lnTo>
                  <a:lnTo>
                    <a:pt x="42417" y="472566"/>
                  </a:lnTo>
                  <a:lnTo>
                    <a:pt x="54993" y="465709"/>
                  </a:lnTo>
                  <a:lnTo>
                    <a:pt x="49529" y="465709"/>
                  </a:lnTo>
                  <a:lnTo>
                    <a:pt x="33781" y="436879"/>
                  </a:lnTo>
                  <a:lnTo>
                    <a:pt x="66950" y="436879"/>
                  </a:lnTo>
                  <a:lnTo>
                    <a:pt x="85945" y="405445"/>
                  </a:lnTo>
                  <a:close/>
                </a:path>
                <a:path w="847725" h="478789">
                  <a:moveTo>
                    <a:pt x="104141" y="438905"/>
                  </a:moveTo>
                  <a:lnTo>
                    <a:pt x="42417" y="472566"/>
                  </a:lnTo>
                  <a:lnTo>
                    <a:pt x="179323" y="472566"/>
                  </a:lnTo>
                  <a:lnTo>
                    <a:pt x="182850" y="467627"/>
                  </a:lnTo>
                  <a:lnTo>
                    <a:pt x="184531" y="460248"/>
                  </a:lnTo>
                  <a:lnTo>
                    <a:pt x="183278" y="452780"/>
                  </a:lnTo>
                  <a:lnTo>
                    <a:pt x="179371" y="446611"/>
                  </a:lnTo>
                  <a:lnTo>
                    <a:pt x="173440" y="442370"/>
                  </a:lnTo>
                  <a:lnTo>
                    <a:pt x="166115" y="440689"/>
                  </a:lnTo>
                  <a:lnTo>
                    <a:pt x="104141" y="438905"/>
                  </a:lnTo>
                  <a:close/>
                </a:path>
                <a:path w="847725" h="478789">
                  <a:moveTo>
                    <a:pt x="33781" y="436879"/>
                  </a:moveTo>
                  <a:lnTo>
                    <a:pt x="49529" y="465709"/>
                  </a:lnTo>
                  <a:lnTo>
                    <a:pt x="66383" y="437818"/>
                  </a:lnTo>
                  <a:lnTo>
                    <a:pt x="33781" y="436879"/>
                  </a:lnTo>
                  <a:close/>
                </a:path>
                <a:path w="847725" h="478789">
                  <a:moveTo>
                    <a:pt x="66383" y="437818"/>
                  </a:moveTo>
                  <a:lnTo>
                    <a:pt x="49529" y="465709"/>
                  </a:lnTo>
                  <a:lnTo>
                    <a:pt x="54993" y="465709"/>
                  </a:lnTo>
                  <a:lnTo>
                    <a:pt x="104141" y="438905"/>
                  </a:lnTo>
                  <a:lnTo>
                    <a:pt x="66383" y="437818"/>
                  </a:lnTo>
                  <a:close/>
                </a:path>
                <a:path w="847725" h="478789">
                  <a:moveTo>
                    <a:pt x="829182" y="0"/>
                  </a:moveTo>
                  <a:lnTo>
                    <a:pt x="85945" y="405445"/>
                  </a:lnTo>
                  <a:lnTo>
                    <a:pt x="66383" y="437818"/>
                  </a:lnTo>
                  <a:lnTo>
                    <a:pt x="104141" y="438905"/>
                  </a:lnTo>
                  <a:lnTo>
                    <a:pt x="847470" y="33527"/>
                  </a:lnTo>
                  <a:lnTo>
                    <a:pt x="829182" y="0"/>
                  </a:lnTo>
                  <a:close/>
                </a:path>
                <a:path w="847725" h="478789">
                  <a:moveTo>
                    <a:pt x="66950" y="436879"/>
                  </a:moveTo>
                  <a:lnTo>
                    <a:pt x="33781" y="436879"/>
                  </a:lnTo>
                  <a:lnTo>
                    <a:pt x="66383" y="437818"/>
                  </a:lnTo>
                  <a:lnTo>
                    <a:pt x="66950" y="436879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86756" y="1264932"/>
              <a:ext cx="1091184" cy="71931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325618" y="1279397"/>
              <a:ext cx="847725" cy="478790"/>
            </a:xfrm>
            <a:custGeom>
              <a:avLst/>
              <a:gdLst/>
              <a:ahLst/>
              <a:cxnLst/>
              <a:rect l="l" t="t" r="r" b="b"/>
              <a:pathLst>
                <a:path w="847725" h="478789">
                  <a:moveTo>
                    <a:pt x="743329" y="438905"/>
                  </a:moveTo>
                  <a:lnTo>
                    <a:pt x="681355" y="440689"/>
                  </a:lnTo>
                  <a:lnTo>
                    <a:pt x="662940" y="460248"/>
                  </a:lnTo>
                  <a:lnTo>
                    <a:pt x="664620" y="467627"/>
                  </a:lnTo>
                  <a:lnTo>
                    <a:pt x="668861" y="473567"/>
                  </a:lnTo>
                  <a:lnTo>
                    <a:pt x="675030" y="477482"/>
                  </a:lnTo>
                  <a:lnTo>
                    <a:pt x="682498" y="478789"/>
                  </a:lnTo>
                  <a:lnTo>
                    <a:pt x="847471" y="473963"/>
                  </a:lnTo>
                  <a:lnTo>
                    <a:pt x="846626" y="472566"/>
                  </a:lnTo>
                  <a:lnTo>
                    <a:pt x="805053" y="472566"/>
                  </a:lnTo>
                  <a:lnTo>
                    <a:pt x="743329" y="438905"/>
                  </a:lnTo>
                  <a:close/>
                </a:path>
                <a:path w="847725" h="478789">
                  <a:moveTo>
                    <a:pt x="781087" y="437818"/>
                  </a:moveTo>
                  <a:lnTo>
                    <a:pt x="743329" y="438905"/>
                  </a:lnTo>
                  <a:lnTo>
                    <a:pt x="805053" y="472566"/>
                  </a:lnTo>
                  <a:lnTo>
                    <a:pt x="808807" y="465709"/>
                  </a:lnTo>
                  <a:lnTo>
                    <a:pt x="797941" y="465709"/>
                  </a:lnTo>
                  <a:lnTo>
                    <a:pt x="781087" y="437818"/>
                  </a:lnTo>
                  <a:close/>
                </a:path>
                <a:path w="847725" h="478789">
                  <a:moveTo>
                    <a:pt x="743088" y="323810"/>
                  </a:moveTo>
                  <a:lnTo>
                    <a:pt x="735965" y="326389"/>
                  </a:lnTo>
                  <a:lnTo>
                    <a:pt x="730380" y="331458"/>
                  </a:lnTo>
                  <a:lnTo>
                    <a:pt x="727297" y="338074"/>
                  </a:lnTo>
                  <a:lnTo>
                    <a:pt x="726928" y="345356"/>
                  </a:lnTo>
                  <a:lnTo>
                    <a:pt x="729488" y="352425"/>
                  </a:lnTo>
                  <a:lnTo>
                    <a:pt x="761525" y="405445"/>
                  </a:lnTo>
                  <a:lnTo>
                    <a:pt x="823341" y="439165"/>
                  </a:lnTo>
                  <a:lnTo>
                    <a:pt x="805053" y="472566"/>
                  </a:lnTo>
                  <a:lnTo>
                    <a:pt x="846626" y="472566"/>
                  </a:lnTo>
                  <a:lnTo>
                    <a:pt x="762127" y="332739"/>
                  </a:lnTo>
                  <a:lnTo>
                    <a:pt x="757003" y="327175"/>
                  </a:lnTo>
                  <a:lnTo>
                    <a:pt x="750379" y="324135"/>
                  </a:lnTo>
                  <a:lnTo>
                    <a:pt x="743088" y="323810"/>
                  </a:lnTo>
                  <a:close/>
                </a:path>
                <a:path w="847725" h="478789">
                  <a:moveTo>
                    <a:pt x="813689" y="436879"/>
                  </a:moveTo>
                  <a:lnTo>
                    <a:pt x="781087" y="437818"/>
                  </a:lnTo>
                  <a:lnTo>
                    <a:pt x="797941" y="465709"/>
                  </a:lnTo>
                  <a:lnTo>
                    <a:pt x="813689" y="436879"/>
                  </a:lnTo>
                  <a:close/>
                </a:path>
                <a:path w="847725" h="478789">
                  <a:moveTo>
                    <a:pt x="819150" y="436879"/>
                  </a:moveTo>
                  <a:lnTo>
                    <a:pt x="813689" y="436879"/>
                  </a:lnTo>
                  <a:lnTo>
                    <a:pt x="797941" y="465709"/>
                  </a:lnTo>
                  <a:lnTo>
                    <a:pt x="808807" y="465709"/>
                  </a:lnTo>
                  <a:lnTo>
                    <a:pt x="823341" y="439165"/>
                  </a:lnTo>
                  <a:lnTo>
                    <a:pt x="819150" y="436879"/>
                  </a:lnTo>
                  <a:close/>
                </a:path>
                <a:path w="847725" h="478789">
                  <a:moveTo>
                    <a:pt x="18287" y="0"/>
                  </a:moveTo>
                  <a:lnTo>
                    <a:pt x="0" y="33527"/>
                  </a:lnTo>
                  <a:lnTo>
                    <a:pt x="743329" y="438905"/>
                  </a:lnTo>
                  <a:lnTo>
                    <a:pt x="781087" y="437818"/>
                  </a:lnTo>
                  <a:lnTo>
                    <a:pt x="761525" y="405445"/>
                  </a:lnTo>
                  <a:lnTo>
                    <a:pt x="18287" y="0"/>
                  </a:lnTo>
                  <a:close/>
                </a:path>
                <a:path w="847725" h="478789">
                  <a:moveTo>
                    <a:pt x="761525" y="405445"/>
                  </a:moveTo>
                  <a:lnTo>
                    <a:pt x="781087" y="437818"/>
                  </a:lnTo>
                  <a:lnTo>
                    <a:pt x="813689" y="436879"/>
                  </a:lnTo>
                  <a:lnTo>
                    <a:pt x="819150" y="436879"/>
                  </a:lnTo>
                  <a:lnTo>
                    <a:pt x="761525" y="405445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58211" y="2043696"/>
              <a:ext cx="414540" cy="70102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582439" y="2058161"/>
              <a:ext cx="171450" cy="456565"/>
            </a:xfrm>
            <a:custGeom>
              <a:avLst/>
              <a:gdLst/>
              <a:ahLst/>
              <a:cxnLst/>
              <a:rect l="l" t="t" r="r" b="b"/>
              <a:pathLst>
                <a:path w="171450" h="456564">
                  <a:moveTo>
                    <a:pt x="16498" y="285388"/>
                  </a:moveTo>
                  <a:lnTo>
                    <a:pt x="9376" y="287782"/>
                  </a:lnTo>
                  <a:lnTo>
                    <a:pt x="3694" y="292832"/>
                  </a:lnTo>
                  <a:lnTo>
                    <a:pt x="502" y="299418"/>
                  </a:lnTo>
                  <a:lnTo>
                    <a:pt x="0" y="306695"/>
                  </a:lnTo>
                  <a:lnTo>
                    <a:pt x="2391" y="313816"/>
                  </a:lnTo>
                  <a:lnTo>
                    <a:pt x="85322" y="456438"/>
                  </a:lnTo>
                  <a:lnTo>
                    <a:pt x="107428" y="418718"/>
                  </a:lnTo>
                  <a:lnTo>
                    <a:pt x="66399" y="418591"/>
                  </a:lnTo>
                  <a:lnTo>
                    <a:pt x="66505" y="348208"/>
                  </a:lnTo>
                  <a:lnTo>
                    <a:pt x="35411" y="294639"/>
                  </a:lnTo>
                  <a:lnTo>
                    <a:pt x="30360" y="289032"/>
                  </a:lnTo>
                  <a:lnTo>
                    <a:pt x="23774" y="285876"/>
                  </a:lnTo>
                  <a:lnTo>
                    <a:pt x="16498" y="285388"/>
                  </a:lnTo>
                  <a:close/>
                </a:path>
                <a:path w="171450" h="456564">
                  <a:moveTo>
                    <a:pt x="66505" y="348208"/>
                  </a:moveTo>
                  <a:lnTo>
                    <a:pt x="66399" y="418591"/>
                  </a:lnTo>
                  <a:lnTo>
                    <a:pt x="104499" y="418718"/>
                  </a:lnTo>
                  <a:lnTo>
                    <a:pt x="104513" y="409066"/>
                  </a:lnTo>
                  <a:lnTo>
                    <a:pt x="68939" y="409066"/>
                  </a:lnTo>
                  <a:lnTo>
                    <a:pt x="85466" y="380873"/>
                  </a:lnTo>
                  <a:lnTo>
                    <a:pt x="66505" y="348208"/>
                  </a:lnTo>
                  <a:close/>
                </a:path>
                <a:path w="171450" h="456564">
                  <a:moveTo>
                    <a:pt x="154727" y="285571"/>
                  </a:moveTo>
                  <a:lnTo>
                    <a:pt x="104614" y="348208"/>
                  </a:lnTo>
                  <a:lnTo>
                    <a:pt x="104499" y="418718"/>
                  </a:lnTo>
                  <a:lnTo>
                    <a:pt x="107428" y="418718"/>
                  </a:lnTo>
                  <a:lnTo>
                    <a:pt x="168761" y="314071"/>
                  </a:lnTo>
                  <a:lnTo>
                    <a:pt x="171154" y="306949"/>
                  </a:lnTo>
                  <a:lnTo>
                    <a:pt x="170666" y="299672"/>
                  </a:lnTo>
                  <a:lnTo>
                    <a:pt x="167511" y="293086"/>
                  </a:lnTo>
                  <a:lnTo>
                    <a:pt x="161903" y="288036"/>
                  </a:lnTo>
                  <a:lnTo>
                    <a:pt x="154727" y="285571"/>
                  </a:lnTo>
                  <a:close/>
                </a:path>
                <a:path w="171450" h="456564">
                  <a:moveTo>
                    <a:pt x="85466" y="380873"/>
                  </a:moveTo>
                  <a:lnTo>
                    <a:pt x="68939" y="409066"/>
                  </a:lnTo>
                  <a:lnTo>
                    <a:pt x="101832" y="409066"/>
                  </a:lnTo>
                  <a:lnTo>
                    <a:pt x="85466" y="380873"/>
                  </a:lnTo>
                  <a:close/>
                </a:path>
                <a:path w="171450" h="456564">
                  <a:moveTo>
                    <a:pt x="104606" y="348223"/>
                  </a:moveTo>
                  <a:lnTo>
                    <a:pt x="85466" y="380873"/>
                  </a:lnTo>
                  <a:lnTo>
                    <a:pt x="101832" y="409066"/>
                  </a:lnTo>
                  <a:lnTo>
                    <a:pt x="104513" y="409066"/>
                  </a:lnTo>
                  <a:lnTo>
                    <a:pt x="104606" y="348223"/>
                  </a:lnTo>
                  <a:close/>
                </a:path>
                <a:path w="171450" h="456564">
                  <a:moveTo>
                    <a:pt x="105134" y="0"/>
                  </a:moveTo>
                  <a:lnTo>
                    <a:pt x="67034" y="0"/>
                  </a:lnTo>
                  <a:lnTo>
                    <a:pt x="66514" y="348223"/>
                  </a:lnTo>
                  <a:lnTo>
                    <a:pt x="85466" y="380873"/>
                  </a:lnTo>
                  <a:lnTo>
                    <a:pt x="104606" y="348223"/>
                  </a:lnTo>
                  <a:lnTo>
                    <a:pt x="105134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62099" y="2481071"/>
              <a:ext cx="2075688" cy="11430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02485" y="2513837"/>
              <a:ext cx="1981200" cy="1905"/>
            </a:xfrm>
            <a:custGeom>
              <a:avLst/>
              <a:gdLst/>
              <a:ahLst/>
              <a:cxnLst/>
              <a:rect l="l" t="t" r="r" b="b"/>
              <a:pathLst>
                <a:path w="1981200" h="1905">
                  <a:moveTo>
                    <a:pt x="0" y="0"/>
                  </a:moveTo>
                  <a:lnTo>
                    <a:pt x="1981200" y="1650"/>
                  </a:lnTo>
                </a:path>
              </a:pathLst>
            </a:custGeom>
            <a:ln w="38100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1412" y="2500896"/>
              <a:ext cx="414540" cy="70102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515639" y="2515362"/>
              <a:ext cx="171450" cy="456565"/>
            </a:xfrm>
            <a:custGeom>
              <a:avLst/>
              <a:gdLst/>
              <a:ahLst/>
              <a:cxnLst/>
              <a:rect l="l" t="t" r="r" b="b"/>
              <a:pathLst>
                <a:path w="171450" h="456564">
                  <a:moveTo>
                    <a:pt x="16498" y="285388"/>
                  </a:moveTo>
                  <a:lnTo>
                    <a:pt x="9376" y="287782"/>
                  </a:lnTo>
                  <a:lnTo>
                    <a:pt x="3694" y="292832"/>
                  </a:lnTo>
                  <a:lnTo>
                    <a:pt x="502" y="299418"/>
                  </a:lnTo>
                  <a:lnTo>
                    <a:pt x="0" y="306695"/>
                  </a:lnTo>
                  <a:lnTo>
                    <a:pt x="2391" y="313816"/>
                  </a:lnTo>
                  <a:lnTo>
                    <a:pt x="85322" y="456438"/>
                  </a:lnTo>
                  <a:lnTo>
                    <a:pt x="107428" y="418718"/>
                  </a:lnTo>
                  <a:lnTo>
                    <a:pt x="66399" y="418591"/>
                  </a:lnTo>
                  <a:lnTo>
                    <a:pt x="66505" y="348208"/>
                  </a:lnTo>
                  <a:lnTo>
                    <a:pt x="35411" y="294639"/>
                  </a:lnTo>
                  <a:lnTo>
                    <a:pt x="30360" y="289032"/>
                  </a:lnTo>
                  <a:lnTo>
                    <a:pt x="23774" y="285876"/>
                  </a:lnTo>
                  <a:lnTo>
                    <a:pt x="16498" y="285388"/>
                  </a:lnTo>
                  <a:close/>
                </a:path>
                <a:path w="171450" h="456564">
                  <a:moveTo>
                    <a:pt x="66505" y="348208"/>
                  </a:moveTo>
                  <a:lnTo>
                    <a:pt x="66399" y="418591"/>
                  </a:lnTo>
                  <a:lnTo>
                    <a:pt x="104499" y="418718"/>
                  </a:lnTo>
                  <a:lnTo>
                    <a:pt x="104513" y="409066"/>
                  </a:lnTo>
                  <a:lnTo>
                    <a:pt x="68939" y="409066"/>
                  </a:lnTo>
                  <a:lnTo>
                    <a:pt x="85466" y="380873"/>
                  </a:lnTo>
                  <a:lnTo>
                    <a:pt x="66505" y="348208"/>
                  </a:lnTo>
                  <a:close/>
                </a:path>
                <a:path w="171450" h="456564">
                  <a:moveTo>
                    <a:pt x="154727" y="285571"/>
                  </a:moveTo>
                  <a:lnTo>
                    <a:pt x="104614" y="348208"/>
                  </a:lnTo>
                  <a:lnTo>
                    <a:pt x="104499" y="418718"/>
                  </a:lnTo>
                  <a:lnTo>
                    <a:pt x="107428" y="418718"/>
                  </a:lnTo>
                  <a:lnTo>
                    <a:pt x="168761" y="314071"/>
                  </a:lnTo>
                  <a:lnTo>
                    <a:pt x="171154" y="306949"/>
                  </a:lnTo>
                  <a:lnTo>
                    <a:pt x="170666" y="299672"/>
                  </a:lnTo>
                  <a:lnTo>
                    <a:pt x="167511" y="293086"/>
                  </a:lnTo>
                  <a:lnTo>
                    <a:pt x="161903" y="288036"/>
                  </a:lnTo>
                  <a:lnTo>
                    <a:pt x="154727" y="285571"/>
                  </a:lnTo>
                  <a:close/>
                </a:path>
                <a:path w="171450" h="456564">
                  <a:moveTo>
                    <a:pt x="85466" y="380873"/>
                  </a:moveTo>
                  <a:lnTo>
                    <a:pt x="68939" y="409066"/>
                  </a:lnTo>
                  <a:lnTo>
                    <a:pt x="101832" y="409066"/>
                  </a:lnTo>
                  <a:lnTo>
                    <a:pt x="85466" y="380873"/>
                  </a:lnTo>
                  <a:close/>
                </a:path>
                <a:path w="171450" h="456564">
                  <a:moveTo>
                    <a:pt x="104606" y="348223"/>
                  </a:moveTo>
                  <a:lnTo>
                    <a:pt x="85466" y="380873"/>
                  </a:lnTo>
                  <a:lnTo>
                    <a:pt x="101832" y="409066"/>
                  </a:lnTo>
                  <a:lnTo>
                    <a:pt x="104513" y="409066"/>
                  </a:lnTo>
                  <a:lnTo>
                    <a:pt x="104606" y="348223"/>
                  </a:lnTo>
                  <a:close/>
                </a:path>
                <a:path w="171450" h="456564">
                  <a:moveTo>
                    <a:pt x="105134" y="0"/>
                  </a:moveTo>
                  <a:lnTo>
                    <a:pt x="67034" y="0"/>
                  </a:lnTo>
                  <a:lnTo>
                    <a:pt x="66514" y="348223"/>
                  </a:lnTo>
                  <a:lnTo>
                    <a:pt x="85466" y="380873"/>
                  </a:lnTo>
                  <a:lnTo>
                    <a:pt x="104606" y="348223"/>
                  </a:lnTo>
                  <a:lnTo>
                    <a:pt x="105134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2611" y="2500896"/>
              <a:ext cx="414540" cy="70102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496839" y="2515362"/>
              <a:ext cx="171450" cy="456565"/>
            </a:xfrm>
            <a:custGeom>
              <a:avLst/>
              <a:gdLst/>
              <a:ahLst/>
              <a:cxnLst/>
              <a:rect l="l" t="t" r="r" b="b"/>
              <a:pathLst>
                <a:path w="171450" h="456564">
                  <a:moveTo>
                    <a:pt x="16498" y="285388"/>
                  </a:moveTo>
                  <a:lnTo>
                    <a:pt x="9376" y="287782"/>
                  </a:lnTo>
                  <a:lnTo>
                    <a:pt x="3694" y="292832"/>
                  </a:lnTo>
                  <a:lnTo>
                    <a:pt x="502" y="299418"/>
                  </a:lnTo>
                  <a:lnTo>
                    <a:pt x="0" y="306695"/>
                  </a:lnTo>
                  <a:lnTo>
                    <a:pt x="2391" y="313816"/>
                  </a:lnTo>
                  <a:lnTo>
                    <a:pt x="85322" y="456438"/>
                  </a:lnTo>
                  <a:lnTo>
                    <a:pt x="107428" y="418718"/>
                  </a:lnTo>
                  <a:lnTo>
                    <a:pt x="66399" y="418591"/>
                  </a:lnTo>
                  <a:lnTo>
                    <a:pt x="66505" y="348208"/>
                  </a:lnTo>
                  <a:lnTo>
                    <a:pt x="35411" y="294639"/>
                  </a:lnTo>
                  <a:lnTo>
                    <a:pt x="30360" y="289032"/>
                  </a:lnTo>
                  <a:lnTo>
                    <a:pt x="23774" y="285876"/>
                  </a:lnTo>
                  <a:lnTo>
                    <a:pt x="16498" y="285388"/>
                  </a:lnTo>
                  <a:close/>
                </a:path>
                <a:path w="171450" h="456564">
                  <a:moveTo>
                    <a:pt x="66505" y="348208"/>
                  </a:moveTo>
                  <a:lnTo>
                    <a:pt x="66399" y="418591"/>
                  </a:lnTo>
                  <a:lnTo>
                    <a:pt x="104499" y="418718"/>
                  </a:lnTo>
                  <a:lnTo>
                    <a:pt x="104513" y="409066"/>
                  </a:lnTo>
                  <a:lnTo>
                    <a:pt x="68939" y="409066"/>
                  </a:lnTo>
                  <a:lnTo>
                    <a:pt x="85466" y="380873"/>
                  </a:lnTo>
                  <a:lnTo>
                    <a:pt x="66505" y="348208"/>
                  </a:lnTo>
                  <a:close/>
                </a:path>
                <a:path w="171450" h="456564">
                  <a:moveTo>
                    <a:pt x="154727" y="285571"/>
                  </a:moveTo>
                  <a:lnTo>
                    <a:pt x="104614" y="348208"/>
                  </a:lnTo>
                  <a:lnTo>
                    <a:pt x="104499" y="418718"/>
                  </a:lnTo>
                  <a:lnTo>
                    <a:pt x="107428" y="418718"/>
                  </a:lnTo>
                  <a:lnTo>
                    <a:pt x="168761" y="314071"/>
                  </a:lnTo>
                  <a:lnTo>
                    <a:pt x="171154" y="306949"/>
                  </a:lnTo>
                  <a:lnTo>
                    <a:pt x="170666" y="299672"/>
                  </a:lnTo>
                  <a:lnTo>
                    <a:pt x="167511" y="293086"/>
                  </a:lnTo>
                  <a:lnTo>
                    <a:pt x="161903" y="288036"/>
                  </a:lnTo>
                  <a:lnTo>
                    <a:pt x="154727" y="285571"/>
                  </a:lnTo>
                  <a:close/>
                </a:path>
                <a:path w="171450" h="456564">
                  <a:moveTo>
                    <a:pt x="85466" y="380873"/>
                  </a:moveTo>
                  <a:lnTo>
                    <a:pt x="68939" y="409066"/>
                  </a:lnTo>
                  <a:lnTo>
                    <a:pt x="101832" y="409066"/>
                  </a:lnTo>
                  <a:lnTo>
                    <a:pt x="85466" y="380873"/>
                  </a:lnTo>
                  <a:close/>
                </a:path>
                <a:path w="171450" h="456564">
                  <a:moveTo>
                    <a:pt x="104606" y="348223"/>
                  </a:moveTo>
                  <a:lnTo>
                    <a:pt x="85466" y="380873"/>
                  </a:lnTo>
                  <a:lnTo>
                    <a:pt x="101832" y="409066"/>
                  </a:lnTo>
                  <a:lnTo>
                    <a:pt x="104513" y="409066"/>
                  </a:lnTo>
                  <a:lnTo>
                    <a:pt x="104606" y="348223"/>
                  </a:lnTo>
                  <a:close/>
                </a:path>
                <a:path w="171450" h="456564">
                  <a:moveTo>
                    <a:pt x="105134" y="0"/>
                  </a:moveTo>
                  <a:lnTo>
                    <a:pt x="67034" y="0"/>
                  </a:lnTo>
                  <a:lnTo>
                    <a:pt x="66514" y="348223"/>
                  </a:lnTo>
                  <a:lnTo>
                    <a:pt x="85466" y="380873"/>
                  </a:lnTo>
                  <a:lnTo>
                    <a:pt x="104606" y="348223"/>
                  </a:lnTo>
                  <a:lnTo>
                    <a:pt x="105134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4403" y="3867924"/>
              <a:ext cx="2598420" cy="115060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8015" y="3872471"/>
              <a:ext cx="2709672" cy="121768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8600" y="3886199"/>
              <a:ext cx="2514600" cy="106680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28600" y="3886199"/>
              <a:ext cx="2514600" cy="1066800"/>
            </a:xfrm>
            <a:custGeom>
              <a:avLst/>
              <a:gdLst/>
              <a:ahLst/>
              <a:cxnLst/>
              <a:rect l="l" t="t" r="r" b="b"/>
              <a:pathLst>
                <a:path w="2514600" h="1066800">
                  <a:moveTo>
                    <a:pt x="0" y="1066800"/>
                  </a:moveTo>
                  <a:lnTo>
                    <a:pt x="2514600" y="1066800"/>
                  </a:lnTo>
                  <a:lnTo>
                    <a:pt x="2514600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9144">
              <a:solidFill>
                <a:srgbClr val="801E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07340" y="3914013"/>
            <a:ext cx="23679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80" dirty="0">
                <a:latin typeface="Times New Roman"/>
                <a:cs typeface="Times New Roman"/>
              </a:rPr>
              <a:t>Proximal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straight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tubule,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07340" y="4218813"/>
            <a:ext cx="23685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5175" algn="l"/>
                <a:tab pos="1879600" algn="l"/>
              </a:tabLst>
            </a:pPr>
            <a:r>
              <a:rPr sz="2000" spc="-10" dirty="0">
                <a:latin typeface="Times New Roman"/>
                <a:cs typeface="Times New Roman"/>
              </a:rPr>
              <a:t>Thick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ascending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80" dirty="0">
                <a:latin typeface="Times New Roman"/>
                <a:cs typeface="Times New Roman"/>
              </a:rPr>
              <a:t>limb,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07340" y="4523613"/>
            <a:ext cx="14357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85" dirty="0">
                <a:latin typeface="Times New Roman"/>
                <a:cs typeface="Times New Roman"/>
              </a:rPr>
              <a:t>Collecting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duct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389888" y="3340620"/>
            <a:ext cx="4038600" cy="2016760"/>
            <a:chOff x="1389888" y="3340620"/>
            <a:chExt cx="4038600" cy="2016760"/>
          </a:xfrm>
        </p:grpSpPr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89888" y="3416820"/>
              <a:ext cx="414540" cy="70102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514115" y="3431285"/>
              <a:ext cx="171450" cy="456565"/>
            </a:xfrm>
            <a:custGeom>
              <a:avLst/>
              <a:gdLst/>
              <a:ahLst/>
              <a:cxnLst/>
              <a:rect l="l" t="t" r="r" b="b"/>
              <a:pathLst>
                <a:path w="171450" h="456564">
                  <a:moveTo>
                    <a:pt x="16498" y="285388"/>
                  </a:moveTo>
                  <a:lnTo>
                    <a:pt x="9376" y="287781"/>
                  </a:lnTo>
                  <a:lnTo>
                    <a:pt x="3694" y="292832"/>
                  </a:lnTo>
                  <a:lnTo>
                    <a:pt x="502" y="299418"/>
                  </a:lnTo>
                  <a:lnTo>
                    <a:pt x="0" y="306695"/>
                  </a:lnTo>
                  <a:lnTo>
                    <a:pt x="2391" y="313816"/>
                  </a:lnTo>
                  <a:lnTo>
                    <a:pt x="85322" y="456438"/>
                  </a:lnTo>
                  <a:lnTo>
                    <a:pt x="107428" y="418719"/>
                  </a:lnTo>
                  <a:lnTo>
                    <a:pt x="66399" y="418591"/>
                  </a:lnTo>
                  <a:lnTo>
                    <a:pt x="66505" y="348208"/>
                  </a:lnTo>
                  <a:lnTo>
                    <a:pt x="35411" y="294639"/>
                  </a:lnTo>
                  <a:lnTo>
                    <a:pt x="30360" y="289032"/>
                  </a:lnTo>
                  <a:lnTo>
                    <a:pt x="23774" y="285876"/>
                  </a:lnTo>
                  <a:lnTo>
                    <a:pt x="16498" y="285388"/>
                  </a:lnTo>
                  <a:close/>
                </a:path>
                <a:path w="171450" h="456564">
                  <a:moveTo>
                    <a:pt x="66505" y="348208"/>
                  </a:moveTo>
                  <a:lnTo>
                    <a:pt x="66399" y="418591"/>
                  </a:lnTo>
                  <a:lnTo>
                    <a:pt x="104499" y="418719"/>
                  </a:lnTo>
                  <a:lnTo>
                    <a:pt x="104513" y="409066"/>
                  </a:lnTo>
                  <a:lnTo>
                    <a:pt x="68939" y="409066"/>
                  </a:lnTo>
                  <a:lnTo>
                    <a:pt x="85466" y="380873"/>
                  </a:lnTo>
                  <a:lnTo>
                    <a:pt x="66505" y="348208"/>
                  </a:lnTo>
                  <a:close/>
                </a:path>
                <a:path w="171450" h="456564">
                  <a:moveTo>
                    <a:pt x="154727" y="285571"/>
                  </a:moveTo>
                  <a:lnTo>
                    <a:pt x="104614" y="348208"/>
                  </a:lnTo>
                  <a:lnTo>
                    <a:pt x="104499" y="418719"/>
                  </a:lnTo>
                  <a:lnTo>
                    <a:pt x="107428" y="418719"/>
                  </a:lnTo>
                  <a:lnTo>
                    <a:pt x="168761" y="314070"/>
                  </a:lnTo>
                  <a:lnTo>
                    <a:pt x="171154" y="306949"/>
                  </a:lnTo>
                  <a:lnTo>
                    <a:pt x="170666" y="299672"/>
                  </a:lnTo>
                  <a:lnTo>
                    <a:pt x="167511" y="293086"/>
                  </a:lnTo>
                  <a:lnTo>
                    <a:pt x="161903" y="288036"/>
                  </a:lnTo>
                  <a:lnTo>
                    <a:pt x="154727" y="285571"/>
                  </a:lnTo>
                  <a:close/>
                </a:path>
                <a:path w="171450" h="456564">
                  <a:moveTo>
                    <a:pt x="85466" y="380873"/>
                  </a:moveTo>
                  <a:lnTo>
                    <a:pt x="68939" y="409066"/>
                  </a:lnTo>
                  <a:lnTo>
                    <a:pt x="101832" y="409066"/>
                  </a:lnTo>
                  <a:lnTo>
                    <a:pt x="85466" y="380873"/>
                  </a:lnTo>
                  <a:close/>
                </a:path>
                <a:path w="171450" h="456564">
                  <a:moveTo>
                    <a:pt x="104606" y="348223"/>
                  </a:moveTo>
                  <a:lnTo>
                    <a:pt x="85466" y="380873"/>
                  </a:lnTo>
                  <a:lnTo>
                    <a:pt x="101832" y="409066"/>
                  </a:lnTo>
                  <a:lnTo>
                    <a:pt x="104513" y="409066"/>
                  </a:lnTo>
                  <a:lnTo>
                    <a:pt x="104606" y="348223"/>
                  </a:lnTo>
                  <a:close/>
                </a:path>
                <a:path w="171450" h="456564">
                  <a:moveTo>
                    <a:pt x="105134" y="0"/>
                  </a:moveTo>
                  <a:lnTo>
                    <a:pt x="67034" y="0"/>
                  </a:lnTo>
                  <a:lnTo>
                    <a:pt x="66514" y="348223"/>
                  </a:lnTo>
                  <a:lnTo>
                    <a:pt x="85466" y="380873"/>
                  </a:lnTo>
                  <a:lnTo>
                    <a:pt x="104606" y="348223"/>
                  </a:lnTo>
                  <a:lnTo>
                    <a:pt x="105134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2611" y="3340620"/>
              <a:ext cx="414540" cy="70102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496839" y="3355085"/>
              <a:ext cx="171450" cy="456565"/>
            </a:xfrm>
            <a:custGeom>
              <a:avLst/>
              <a:gdLst/>
              <a:ahLst/>
              <a:cxnLst/>
              <a:rect l="l" t="t" r="r" b="b"/>
              <a:pathLst>
                <a:path w="171450" h="456564">
                  <a:moveTo>
                    <a:pt x="16498" y="285388"/>
                  </a:moveTo>
                  <a:lnTo>
                    <a:pt x="9376" y="287781"/>
                  </a:lnTo>
                  <a:lnTo>
                    <a:pt x="3694" y="292832"/>
                  </a:lnTo>
                  <a:lnTo>
                    <a:pt x="502" y="299418"/>
                  </a:lnTo>
                  <a:lnTo>
                    <a:pt x="0" y="306695"/>
                  </a:lnTo>
                  <a:lnTo>
                    <a:pt x="2391" y="313816"/>
                  </a:lnTo>
                  <a:lnTo>
                    <a:pt x="85322" y="456438"/>
                  </a:lnTo>
                  <a:lnTo>
                    <a:pt x="107428" y="418719"/>
                  </a:lnTo>
                  <a:lnTo>
                    <a:pt x="66399" y="418591"/>
                  </a:lnTo>
                  <a:lnTo>
                    <a:pt x="66505" y="348208"/>
                  </a:lnTo>
                  <a:lnTo>
                    <a:pt x="35411" y="294639"/>
                  </a:lnTo>
                  <a:lnTo>
                    <a:pt x="30360" y="289032"/>
                  </a:lnTo>
                  <a:lnTo>
                    <a:pt x="23774" y="285876"/>
                  </a:lnTo>
                  <a:lnTo>
                    <a:pt x="16498" y="285388"/>
                  </a:lnTo>
                  <a:close/>
                </a:path>
                <a:path w="171450" h="456564">
                  <a:moveTo>
                    <a:pt x="66505" y="348208"/>
                  </a:moveTo>
                  <a:lnTo>
                    <a:pt x="66399" y="418591"/>
                  </a:lnTo>
                  <a:lnTo>
                    <a:pt x="104499" y="418719"/>
                  </a:lnTo>
                  <a:lnTo>
                    <a:pt x="104513" y="409066"/>
                  </a:lnTo>
                  <a:lnTo>
                    <a:pt x="68939" y="409066"/>
                  </a:lnTo>
                  <a:lnTo>
                    <a:pt x="85466" y="380873"/>
                  </a:lnTo>
                  <a:lnTo>
                    <a:pt x="66505" y="348208"/>
                  </a:lnTo>
                  <a:close/>
                </a:path>
                <a:path w="171450" h="456564">
                  <a:moveTo>
                    <a:pt x="154727" y="285571"/>
                  </a:moveTo>
                  <a:lnTo>
                    <a:pt x="104614" y="348208"/>
                  </a:lnTo>
                  <a:lnTo>
                    <a:pt x="104499" y="418719"/>
                  </a:lnTo>
                  <a:lnTo>
                    <a:pt x="107428" y="418719"/>
                  </a:lnTo>
                  <a:lnTo>
                    <a:pt x="168761" y="314070"/>
                  </a:lnTo>
                  <a:lnTo>
                    <a:pt x="171154" y="306949"/>
                  </a:lnTo>
                  <a:lnTo>
                    <a:pt x="170666" y="299672"/>
                  </a:lnTo>
                  <a:lnTo>
                    <a:pt x="167511" y="293086"/>
                  </a:lnTo>
                  <a:lnTo>
                    <a:pt x="161903" y="288036"/>
                  </a:lnTo>
                  <a:lnTo>
                    <a:pt x="154727" y="285571"/>
                  </a:lnTo>
                  <a:close/>
                </a:path>
                <a:path w="171450" h="456564">
                  <a:moveTo>
                    <a:pt x="85466" y="380873"/>
                  </a:moveTo>
                  <a:lnTo>
                    <a:pt x="68939" y="409066"/>
                  </a:lnTo>
                  <a:lnTo>
                    <a:pt x="101832" y="409066"/>
                  </a:lnTo>
                  <a:lnTo>
                    <a:pt x="85466" y="380873"/>
                  </a:lnTo>
                  <a:close/>
                </a:path>
                <a:path w="171450" h="456564">
                  <a:moveTo>
                    <a:pt x="104606" y="348223"/>
                  </a:moveTo>
                  <a:lnTo>
                    <a:pt x="85466" y="380873"/>
                  </a:lnTo>
                  <a:lnTo>
                    <a:pt x="101832" y="409066"/>
                  </a:lnTo>
                  <a:lnTo>
                    <a:pt x="104513" y="409066"/>
                  </a:lnTo>
                  <a:lnTo>
                    <a:pt x="104606" y="348223"/>
                  </a:lnTo>
                  <a:close/>
                </a:path>
                <a:path w="171450" h="456564">
                  <a:moveTo>
                    <a:pt x="105134" y="0"/>
                  </a:moveTo>
                  <a:lnTo>
                    <a:pt x="67034" y="0"/>
                  </a:lnTo>
                  <a:lnTo>
                    <a:pt x="66514" y="348223"/>
                  </a:lnTo>
                  <a:lnTo>
                    <a:pt x="85466" y="380873"/>
                  </a:lnTo>
                  <a:lnTo>
                    <a:pt x="104606" y="348223"/>
                  </a:lnTo>
                  <a:lnTo>
                    <a:pt x="105134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75204" y="3867911"/>
              <a:ext cx="2598420" cy="137922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18816" y="3834383"/>
              <a:ext cx="2709672" cy="152247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19400" y="3886199"/>
              <a:ext cx="2514600" cy="1295400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2819400" y="3886200"/>
            <a:ext cx="2514600" cy="1295400"/>
          </a:xfrm>
          <a:prstGeom prst="rect">
            <a:avLst/>
          </a:prstGeom>
          <a:ln w="9144">
            <a:solidFill>
              <a:srgbClr val="801E11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91440" marR="83185" algn="just">
              <a:lnSpc>
                <a:spcPct val="100000"/>
              </a:lnSpc>
              <a:spcBef>
                <a:spcPts val="20"/>
              </a:spcBef>
            </a:pPr>
            <a:r>
              <a:rPr sz="2000" spc="-95" dirty="0">
                <a:latin typeface="Times New Roman"/>
                <a:cs typeface="Times New Roman"/>
              </a:rPr>
              <a:t>Transition</a:t>
            </a:r>
            <a:r>
              <a:rPr sz="2000" spc="-30" dirty="0">
                <a:latin typeface="Times New Roman"/>
                <a:cs typeface="Times New Roman"/>
              </a:rPr>
              <a:t> of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5" dirty="0">
                <a:latin typeface="Times New Roman"/>
                <a:cs typeface="Times New Roman"/>
              </a:rPr>
              <a:t>PST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thin </a:t>
            </a:r>
            <a:r>
              <a:rPr sz="2000" dirty="0">
                <a:latin typeface="Times New Roman"/>
                <a:cs typeface="Times New Roman"/>
              </a:rPr>
              <a:t>descending</a:t>
            </a:r>
            <a:r>
              <a:rPr sz="2000" spc="195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limb</a:t>
            </a:r>
            <a:r>
              <a:rPr sz="2000" spc="204" dirty="0">
                <a:latin typeface="Times New Roman"/>
                <a:cs typeface="Times New Roman"/>
              </a:rPr>
              <a:t>   </a:t>
            </a:r>
            <a:r>
              <a:rPr sz="2000" spc="-95" dirty="0">
                <a:latin typeface="Times New Roman"/>
                <a:cs typeface="Times New Roman"/>
              </a:rPr>
              <a:t>of </a:t>
            </a:r>
            <a:r>
              <a:rPr sz="2000" spc="-20" dirty="0">
                <a:latin typeface="Times New Roman"/>
                <a:cs typeface="Times New Roman"/>
              </a:rPr>
              <a:t>henle’s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loop,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Collecting </a:t>
            </a:r>
            <a:r>
              <a:rPr sz="2000" spc="-10" dirty="0">
                <a:latin typeface="Times New Roman"/>
                <a:cs typeface="Times New Roman"/>
              </a:rPr>
              <a:t>duct.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5843015" y="2121407"/>
            <a:ext cx="2710180" cy="3049905"/>
            <a:chOff x="5843015" y="2121407"/>
            <a:chExt cx="2710180" cy="3049905"/>
          </a:xfrm>
        </p:grpSpPr>
        <p:pic>
          <p:nvPicPr>
            <p:cNvPr id="61" name="object 6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95287" y="2121407"/>
              <a:ext cx="414540" cy="192176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6619388" y="2135885"/>
              <a:ext cx="171450" cy="1677035"/>
            </a:xfrm>
            <a:custGeom>
              <a:avLst/>
              <a:gdLst/>
              <a:ahLst/>
              <a:cxnLst/>
              <a:rect l="l" t="t" r="r" b="b"/>
              <a:pathLst>
                <a:path w="171450" h="1677035">
                  <a:moveTo>
                    <a:pt x="16498" y="1505406"/>
                  </a:moveTo>
                  <a:lnTo>
                    <a:pt x="9376" y="1507870"/>
                  </a:lnTo>
                  <a:lnTo>
                    <a:pt x="3694" y="1512903"/>
                  </a:lnTo>
                  <a:lnTo>
                    <a:pt x="502" y="1519459"/>
                  </a:lnTo>
                  <a:lnTo>
                    <a:pt x="0" y="1526730"/>
                  </a:lnTo>
                  <a:lnTo>
                    <a:pt x="2391" y="1533906"/>
                  </a:lnTo>
                  <a:lnTo>
                    <a:pt x="85449" y="1676527"/>
                  </a:lnTo>
                  <a:lnTo>
                    <a:pt x="107576" y="1638681"/>
                  </a:lnTo>
                  <a:lnTo>
                    <a:pt x="66399" y="1638681"/>
                  </a:lnTo>
                  <a:lnTo>
                    <a:pt x="66470" y="1568134"/>
                  </a:lnTo>
                  <a:lnTo>
                    <a:pt x="35411" y="1514728"/>
                  </a:lnTo>
                  <a:lnTo>
                    <a:pt x="30360" y="1509049"/>
                  </a:lnTo>
                  <a:lnTo>
                    <a:pt x="23774" y="1505870"/>
                  </a:lnTo>
                  <a:lnTo>
                    <a:pt x="16498" y="1505406"/>
                  </a:lnTo>
                  <a:close/>
                </a:path>
                <a:path w="171450" h="1677035">
                  <a:moveTo>
                    <a:pt x="66470" y="1568134"/>
                  </a:moveTo>
                  <a:lnTo>
                    <a:pt x="66399" y="1638681"/>
                  </a:lnTo>
                  <a:lnTo>
                    <a:pt x="104499" y="1638681"/>
                  </a:lnTo>
                  <a:lnTo>
                    <a:pt x="104508" y="1629156"/>
                  </a:lnTo>
                  <a:lnTo>
                    <a:pt x="69066" y="1629028"/>
                  </a:lnTo>
                  <a:lnTo>
                    <a:pt x="85525" y="1600898"/>
                  </a:lnTo>
                  <a:lnTo>
                    <a:pt x="66470" y="1568134"/>
                  </a:lnTo>
                  <a:close/>
                </a:path>
                <a:path w="171450" h="1677035">
                  <a:moveTo>
                    <a:pt x="154709" y="1505533"/>
                  </a:moveTo>
                  <a:lnTo>
                    <a:pt x="104570" y="1568348"/>
                  </a:lnTo>
                  <a:lnTo>
                    <a:pt x="104499" y="1638681"/>
                  </a:lnTo>
                  <a:lnTo>
                    <a:pt x="107576" y="1638681"/>
                  </a:lnTo>
                  <a:lnTo>
                    <a:pt x="168761" y="1534033"/>
                  </a:lnTo>
                  <a:lnTo>
                    <a:pt x="171154" y="1526911"/>
                  </a:lnTo>
                  <a:lnTo>
                    <a:pt x="170666" y="1519634"/>
                  </a:lnTo>
                  <a:lnTo>
                    <a:pt x="167511" y="1513048"/>
                  </a:lnTo>
                  <a:lnTo>
                    <a:pt x="161903" y="1507997"/>
                  </a:lnTo>
                  <a:lnTo>
                    <a:pt x="154709" y="1505533"/>
                  </a:lnTo>
                  <a:close/>
                </a:path>
                <a:path w="171450" h="1677035">
                  <a:moveTo>
                    <a:pt x="85525" y="1600898"/>
                  </a:moveTo>
                  <a:lnTo>
                    <a:pt x="69066" y="1629028"/>
                  </a:lnTo>
                  <a:lnTo>
                    <a:pt x="101959" y="1629156"/>
                  </a:lnTo>
                  <a:lnTo>
                    <a:pt x="85525" y="1600898"/>
                  </a:lnTo>
                  <a:close/>
                </a:path>
                <a:path w="171450" h="1677035">
                  <a:moveTo>
                    <a:pt x="104570" y="1568348"/>
                  </a:moveTo>
                  <a:lnTo>
                    <a:pt x="85525" y="1600898"/>
                  </a:lnTo>
                  <a:lnTo>
                    <a:pt x="101959" y="1629156"/>
                  </a:lnTo>
                  <a:lnTo>
                    <a:pt x="104508" y="1629156"/>
                  </a:lnTo>
                  <a:lnTo>
                    <a:pt x="104570" y="1568348"/>
                  </a:lnTo>
                  <a:close/>
                </a:path>
                <a:path w="171450" h="1677035">
                  <a:moveTo>
                    <a:pt x="106150" y="0"/>
                  </a:moveTo>
                  <a:lnTo>
                    <a:pt x="68050" y="0"/>
                  </a:lnTo>
                  <a:lnTo>
                    <a:pt x="66533" y="1505406"/>
                  </a:lnTo>
                  <a:lnTo>
                    <a:pt x="66594" y="1568348"/>
                  </a:lnTo>
                  <a:lnTo>
                    <a:pt x="85525" y="1600898"/>
                  </a:lnTo>
                  <a:lnTo>
                    <a:pt x="104570" y="1568348"/>
                  </a:lnTo>
                  <a:lnTo>
                    <a:pt x="10615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99403" y="3867911"/>
              <a:ext cx="2598420" cy="130302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843015" y="3948671"/>
              <a:ext cx="2709672" cy="121768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43599" y="3886200"/>
              <a:ext cx="2514600" cy="1219200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5943600" y="3886200"/>
            <a:ext cx="2514600" cy="1219200"/>
          </a:xfrm>
          <a:prstGeom prst="rect">
            <a:avLst/>
          </a:prstGeom>
          <a:ln w="9144">
            <a:solidFill>
              <a:srgbClr val="801E11"/>
            </a:solidFill>
          </a:ln>
        </p:spPr>
        <p:txBody>
          <a:bodyPr vert="horz" wrap="square" lIns="0" tIns="116839" rIns="0" bIns="0" rtlCol="0">
            <a:spAutoFit/>
          </a:bodyPr>
          <a:lstStyle/>
          <a:p>
            <a:pPr marL="92075" marR="83820" algn="just">
              <a:lnSpc>
                <a:spcPct val="100000"/>
              </a:lnSpc>
              <a:spcBef>
                <a:spcPts val="919"/>
              </a:spcBef>
            </a:pPr>
            <a:r>
              <a:rPr sz="2000" spc="-65" dirty="0">
                <a:latin typeface="Times New Roman"/>
                <a:cs typeface="Times New Roman"/>
              </a:rPr>
              <a:t>Collecting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duct,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Loop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of </a:t>
            </a:r>
            <a:r>
              <a:rPr sz="2000" spc="-30" dirty="0">
                <a:latin typeface="Times New Roman"/>
                <a:cs typeface="Times New Roman"/>
              </a:rPr>
              <a:t>Henle’s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thin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05" dirty="0">
                <a:latin typeface="Times New Roman"/>
                <a:cs typeface="Times New Roman"/>
              </a:rPr>
              <a:t>descending </a:t>
            </a:r>
            <a:r>
              <a:rPr sz="2000" spc="-125" dirty="0">
                <a:latin typeface="Times New Roman"/>
                <a:cs typeface="Times New Roman"/>
              </a:rPr>
              <a:t>and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ascending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limb.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247599"/>
            <a:ext cx="34353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Renal</a:t>
            </a:r>
            <a:r>
              <a:rPr sz="3600" spc="-185" dirty="0"/>
              <a:t> </a:t>
            </a:r>
            <a:r>
              <a:rPr sz="3600" spc="-10" dirty="0"/>
              <a:t>corpuscles: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527304" y="908303"/>
            <a:ext cx="4203700" cy="5575300"/>
            <a:chOff x="527304" y="908303"/>
            <a:chExt cx="4203700" cy="5575300"/>
          </a:xfrm>
        </p:grpSpPr>
        <p:sp>
          <p:nvSpPr>
            <p:cNvPr id="4" name="object 4"/>
            <p:cNvSpPr/>
            <p:nvPr/>
          </p:nvSpPr>
          <p:spPr>
            <a:xfrm>
              <a:off x="533400" y="914399"/>
              <a:ext cx="4191000" cy="5562600"/>
            </a:xfrm>
            <a:custGeom>
              <a:avLst/>
              <a:gdLst/>
              <a:ahLst/>
              <a:cxnLst/>
              <a:rect l="l" t="t" r="r" b="b"/>
              <a:pathLst>
                <a:path w="4191000" h="5562600">
                  <a:moveTo>
                    <a:pt x="4191000" y="0"/>
                  </a:moveTo>
                  <a:lnTo>
                    <a:pt x="0" y="0"/>
                  </a:lnTo>
                  <a:lnTo>
                    <a:pt x="0" y="5562600"/>
                  </a:lnTo>
                  <a:lnTo>
                    <a:pt x="4191000" y="5562600"/>
                  </a:lnTo>
                  <a:lnTo>
                    <a:pt x="4191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400" y="914399"/>
              <a:ext cx="4191000" cy="5562600"/>
            </a:xfrm>
            <a:custGeom>
              <a:avLst/>
              <a:gdLst/>
              <a:ahLst/>
              <a:cxnLst/>
              <a:rect l="l" t="t" r="r" b="b"/>
              <a:pathLst>
                <a:path w="4191000" h="5562600">
                  <a:moveTo>
                    <a:pt x="0" y="5562600"/>
                  </a:moveTo>
                  <a:lnTo>
                    <a:pt x="4191000" y="5562600"/>
                  </a:lnTo>
                  <a:lnTo>
                    <a:pt x="4191000" y="0"/>
                  </a:lnTo>
                  <a:lnTo>
                    <a:pt x="0" y="0"/>
                  </a:lnTo>
                  <a:lnTo>
                    <a:pt x="0" y="5562600"/>
                  </a:lnTo>
                  <a:close/>
                </a:path>
              </a:pathLst>
            </a:custGeom>
            <a:ln w="12192">
              <a:solidFill>
                <a:srgbClr val="9B2C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12140" y="877570"/>
            <a:ext cx="4035425" cy="52298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8890" indent="-274320" algn="just">
              <a:lnSpc>
                <a:spcPts val="2590"/>
              </a:lnSpc>
              <a:spcBef>
                <a:spcPts val="42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</a:tabLst>
            </a:pPr>
            <a:r>
              <a:rPr sz="2400" spc="-90" dirty="0">
                <a:latin typeface="Times New Roman"/>
                <a:cs typeface="Times New Roman"/>
              </a:rPr>
              <a:t>Spherical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structure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varies </a:t>
            </a:r>
            <a:r>
              <a:rPr sz="2400" spc="-35" dirty="0">
                <a:latin typeface="Times New Roman"/>
                <a:cs typeface="Times New Roman"/>
              </a:rPr>
              <a:t>in </a:t>
            </a:r>
            <a:r>
              <a:rPr sz="2400" spc="-155" dirty="0">
                <a:latin typeface="Times New Roman"/>
                <a:cs typeface="Times New Roman"/>
              </a:rPr>
              <a:t>size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Times New Roman"/>
                <a:cs typeface="Times New Roman"/>
              </a:rPr>
              <a:t>among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species.</a:t>
            </a:r>
            <a:endParaRPr sz="2400">
              <a:latin typeface="Times New Roman"/>
              <a:cs typeface="Times New Roman"/>
            </a:endParaRPr>
          </a:p>
          <a:p>
            <a:pPr marL="287020" indent="-274320" algn="just">
              <a:lnSpc>
                <a:spcPts val="2735"/>
              </a:lnSpc>
              <a:spcBef>
                <a:spcPts val="27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spc="-75" dirty="0">
                <a:latin typeface="Times New Roman"/>
                <a:cs typeface="Times New Roman"/>
              </a:rPr>
              <a:t>Comprises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Glomerulus</a:t>
            </a:r>
            <a:r>
              <a:rPr sz="2400" b="1" spc="24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286385" algn="just">
              <a:lnSpc>
                <a:spcPts val="2735"/>
              </a:lnSpc>
            </a:pPr>
            <a:r>
              <a:rPr sz="2400" b="1" spc="-90" dirty="0">
                <a:latin typeface="Times New Roman"/>
                <a:cs typeface="Times New Roman"/>
              </a:rPr>
              <a:t>Bowman’s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capsule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9000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</a:tabLst>
            </a:pPr>
            <a:r>
              <a:rPr sz="2400" spc="-125" dirty="0">
                <a:latin typeface="Times New Roman"/>
                <a:cs typeface="Times New Roman"/>
              </a:rPr>
              <a:t>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glomerulus</a:t>
            </a:r>
            <a:r>
              <a:rPr sz="2400" b="1" spc="49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Times New Roman"/>
                <a:cs typeface="Times New Roman"/>
              </a:rPr>
              <a:t>is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95" dirty="0">
                <a:latin typeface="Times New Roman"/>
                <a:cs typeface="Times New Roman"/>
              </a:rPr>
              <a:t>a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network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of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blood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capillaries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tucked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into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bowman’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capsule.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glomerular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blood</a:t>
            </a:r>
            <a:r>
              <a:rPr sz="2400" spc="1535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Times New Roman"/>
                <a:cs typeface="Times New Roman"/>
              </a:rPr>
              <a:t>vessels</a:t>
            </a:r>
            <a:r>
              <a:rPr sz="2400" spc="154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(</a:t>
            </a:r>
            <a:r>
              <a:rPr sz="2400" b="1" spc="-35" dirty="0">
                <a:latin typeface="Times New Roman"/>
                <a:cs typeface="Times New Roman"/>
              </a:rPr>
              <a:t>Afferent</a:t>
            </a:r>
            <a:r>
              <a:rPr sz="2400" b="1" spc="154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and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b="1" spc="-60" dirty="0">
                <a:latin typeface="Times New Roman"/>
                <a:cs typeface="Times New Roman"/>
              </a:rPr>
              <a:t>Efferent</a:t>
            </a:r>
            <a:r>
              <a:rPr sz="2400" spc="-60" dirty="0">
                <a:latin typeface="Times New Roman"/>
                <a:cs typeface="Times New Roman"/>
              </a:rPr>
              <a:t>)</a:t>
            </a:r>
            <a:r>
              <a:rPr sz="2400" spc="90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enters</a:t>
            </a:r>
            <a:r>
              <a:rPr sz="2400" spc="919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and</a:t>
            </a:r>
            <a:r>
              <a:rPr sz="2400" spc="90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exit</a:t>
            </a:r>
            <a:r>
              <a:rPr sz="2400" spc="91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glomerulus</a:t>
            </a:r>
            <a:r>
              <a:rPr sz="2400" spc="1689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at</a:t>
            </a:r>
            <a:r>
              <a:rPr sz="2400" spc="171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1714" dirty="0">
                <a:latin typeface="Times New Roman"/>
                <a:cs typeface="Times New Roman"/>
              </a:rPr>
              <a:t> </a:t>
            </a:r>
            <a:r>
              <a:rPr sz="2400" b="1" spc="-45" dirty="0">
                <a:latin typeface="Times New Roman"/>
                <a:cs typeface="Times New Roman"/>
              </a:rPr>
              <a:t>vascular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55" dirty="0">
                <a:latin typeface="Times New Roman"/>
                <a:cs typeface="Times New Roman"/>
              </a:rPr>
              <a:t>pole</a:t>
            </a:r>
            <a:r>
              <a:rPr sz="2400" spc="55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9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</a:tabLst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urinary</a:t>
            </a:r>
            <a:r>
              <a:rPr sz="2400" b="1" spc="5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pole</a:t>
            </a:r>
            <a:r>
              <a:rPr sz="2400" b="1" spc="5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51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opposite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vascular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pole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where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spc="-30" dirty="0">
                <a:latin typeface="Times New Roman"/>
                <a:cs typeface="Times New Roman"/>
              </a:rPr>
              <a:t>the </a:t>
            </a:r>
            <a:r>
              <a:rPr sz="2400" spc="-155" dirty="0">
                <a:latin typeface="Times New Roman"/>
                <a:cs typeface="Times New Roman"/>
              </a:rPr>
              <a:t>bowman’s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capsule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opens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spc="-20" dirty="0">
                <a:latin typeface="Times New Roman"/>
                <a:cs typeface="Times New Roman"/>
              </a:rPr>
              <a:t>PCT.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74325" y="1097263"/>
            <a:ext cx="3818254" cy="5180330"/>
            <a:chOff x="4974325" y="1097263"/>
            <a:chExt cx="3818254" cy="518033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4325" y="1097263"/>
              <a:ext cx="3817641" cy="51801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199" y="1142999"/>
              <a:ext cx="3657600" cy="50292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010149" y="1123949"/>
              <a:ext cx="3695700" cy="5067300"/>
            </a:xfrm>
            <a:custGeom>
              <a:avLst/>
              <a:gdLst/>
              <a:ahLst/>
              <a:cxnLst/>
              <a:rect l="l" t="t" r="r" b="b"/>
              <a:pathLst>
                <a:path w="3695700" h="5067300">
                  <a:moveTo>
                    <a:pt x="0" y="5067300"/>
                  </a:moveTo>
                  <a:lnTo>
                    <a:pt x="3695700" y="5067300"/>
                  </a:lnTo>
                  <a:lnTo>
                    <a:pt x="3695700" y="0"/>
                  </a:lnTo>
                  <a:lnTo>
                    <a:pt x="0" y="0"/>
                  </a:lnTo>
                  <a:lnTo>
                    <a:pt x="0" y="50673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7104" y="890942"/>
            <a:ext cx="2824106" cy="431430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2736" b="1" spc="-4" dirty="0">
                <a:solidFill>
                  <a:srgbClr val="898989"/>
                </a:solidFill>
                <a:latin typeface="Carlito"/>
                <a:cs typeface="Carlito"/>
              </a:rPr>
              <a:t>The Urinary</a:t>
            </a:r>
            <a:r>
              <a:rPr sz="2736" b="1" spc="-47" dirty="0">
                <a:solidFill>
                  <a:srgbClr val="898989"/>
                </a:solidFill>
                <a:latin typeface="Carlito"/>
                <a:cs typeface="Carlito"/>
              </a:rPr>
              <a:t> </a:t>
            </a:r>
            <a:r>
              <a:rPr sz="2736" b="1" spc="-26" dirty="0">
                <a:solidFill>
                  <a:srgbClr val="898989"/>
                </a:solidFill>
                <a:latin typeface="Carlito"/>
                <a:cs typeface="Carlito"/>
              </a:rPr>
              <a:t>System</a:t>
            </a:r>
            <a:endParaRPr sz="2736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8300" y="1406134"/>
            <a:ext cx="3115910" cy="4756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382" y="327723"/>
            <a:ext cx="4356100" cy="5880100"/>
            <a:chOff x="451104" y="374904"/>
            <a:chExt cx="4356100" cy="5880100"/>
          </a:xfrm>
        </p:grpSpPr>
        <p:sp>
          <p:nvSpPr>
            <p:cNvPr id="3" name="object 3"/>
            <p:cNvSpPr/>
            <p:nvPr/>
          </p:nvSpPr>
          <p:spPr>
            <a:xfrm>
              <a:off x="457200" y="381000"/>
              <a:ext cx="4343400" cy="5867400"/>
            </a:xfrm>
            <a:custGeom>
              <a:avLst/>
              <a:gdLst/>
              <a:ahLst/>
              <a:cxnLst/>
              <a:rect l="l" t="t" r="r" b="b"/>
              <a:pathLst>
                <a:path w="4343400" h="5867400">
                  <a:moveTo>
                    <a:pt x="4343400" y="0"/>
                  </a:moveTo>
                  <a:lnTo>
                    <a:pt x="0" y="0"/>
                  </a:lnTo>
                  <a:lnTo>
                    <a:pt x="0" y="5867400"/>
                  </a:lnTo>
                  <a:lnTo>
                    <a:pt x="4343400" y="5867400"/>
                  </a:lnTo>
                  <a:lnTo>
                    <a:pt x="4343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381000"/>
              <a:ext cx="4343400" cy="5867400"/>
            </a:xfrm>
            <a:custGeom>
              <a:avLst/>
              <a:gdLst/>
              <a:ahLst/>
              <a:cxnLst/>
              <a:rect l="l" t="t" r="r" b="b"/>
              <a:pathLst>
                <a:path w="4343400" h="5867400">
                  <a:moveTo>
                    <a:pt x="0" y="5867400"/>
                  </a:moveTo>
                  <a:lnTo>
                    <a:pt x="4343400" y="5867400"/>
                  </a:lnTo>
                  <a:lnTo>
                    <a:pt x="4343400" y="0"/>
                  </a:lnTo>
                  <a:lnTo>
                    <a:pt x="0" y="0"/>
                  </a:lnTo>
                  <a:lnTo>
                    <a:pt x="0" y="5867400"/>
                  </a:lnTo>
                  <a:close/>
                </a:path>
              </a:pathLst>
            </a:custGeom>
            <a:ln w="12192">
              <a:solidFill>
                <a:srgbClr val="9B2C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5940" y="369519"/>
            <a:ext cx="4185920" cy="2845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4000"/>
              <a:buFont typeface="Segoe UI Symbol"/>
              <a:buChar char="⚫"/>
              <a:tabLst>
                <a:tab pos="286385" algn="l"/>
              </a:tabLst>
            </a:pP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2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glomerular</a:t>
            </a:r>
            <a:r>
              <a:rPr sz="2500" spc="25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capillaries</a:t>
            </a:r>
            <a:r>
              <a:rPr sz="2500" spc="240" dirty="0">
                <a:latin typeface="Times New Roman"/>
                <a:cs typeface="Times New Roman"/>
              </a:rPr>
              <a:t> </a:t>
            </a:r>
            <a:r>
              <a:rPr sz="2500" spc="-40" dirty="0">
                <a:latin typeface="Times New Roman"/>
                <a:cs typeface="Times New Roman"/>
              </a:rPr>
              <a:t>are </a:t>
            </a:r>
            <a:r>
              <a:rPr sz="2500" spc="-25" dirty="0">
                <a:latin typeface="Times New Roman"/>
                <a:cs typeface="Times New Roman"/>
              </a:rPr>
              <a:t>lined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by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50" dirty="0">
                <a:latin typeface="Times New Roman"/>
                <a:cs typeface="Times New Roman"/>
              </a:rPr>
              <a:t>extremely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thin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105" dirty="0">
                <a:latin typeface="Times New Roman"/>
                <a:cs typeface="Times New Roman"/>
              </a:rPr>
              <a:t>layer </a:t>
            </a:r>
            <a:r>
              <a:rPr sz="2500" spc="-165" dirty="0">
                <a:latin typeface="Times New Roman"/>
                <a:cs typeface="Times New Roman"/>
              </a:rPr>
              <a:t>of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fenestrated</a:t>
            </a:r>
            <a:r>
              <a:rPr sz="2500" b="1" spc="-4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endothelium</a:t>
            </a:r>
            <a:r>
              <a:rPr sz="2500" spc="-10" dirty="0">
                <a:latin typeface="Times New Roman"/>
                <a:cs typeface="Times New Roman"/>
              </a:rPr>
              <a:t>.</a:t>
            </a:r>
            <a:endParaRPr sz="2500" dirty="0">
              <a:latin typeface="Times New Roman"/>
              <a:cs typeface="Times New Roman"/>
            </a:endParaRPr>
          </a:p>
          <a:p>
            <a:pPr marL="286385" marR="6350" indent="-274320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000"/>
              <a:buFont typeface="Segoe UI Symbol"/>
              <a:buChar char="⚫"/>
              <a:tabLst>
                <a:tab pos="286385" algn="l"/>
              </a:tabLst>
            </a:pPr>
            <a:r>
              <a:rPr sz="2500" spc="-50" dirty="0">
                <a:latin typeface="Times New Roman"/>
                <a:cs typeface="Times New Roman"/>
              </a:rPr>
              <a:t>Beneath</a:t>
            </a:r>
            <a:r>
              <a:rPr sz="2500" spc="1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114" dirty="0">
                <a:latin typeface="Times New Roman"/>
                <a:cs typeface="Times New Roman"/>
              </a:rPr>
              <a:t> </a:t>
            </a:r>
            <a:r>
              <a:rPr sz="2500" spc="-40" dirty="0">
                <a:latin typeface="Times New Roman"/>
                <a:cs typeface="Times New Roman"/>
              </a:rPr>
              <a:t>endothelium</a:t>
            </a:r>
            <a:r>
              <a:rPr sz="2500" spc="1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is</a:t>
            </a:r>
            <a:r>
              <a:rPr sz="2500" spc="105" dirty="0">
                <a:latin typeface="Times New Roman"/>
                <a:cs typeface="Times New Roman"/>
              </a:rPr>
              <a:t> </a:t>
            </a:r>
            <a:r>
              <a:rPr sz="2500" spc="-50" dirty="0">
                <a:latin typeface="Times New Roman"/>
                <a:cs typeface="Times New Roman"/>
              </a:rPr>
              <a:t>the </a:t>
            </a:r>
            <a:r>
              <a:rPr sz="2500" spc="-70" dirty="0">
                <a:latin typeface="Times New Roman"/>
                <a:cs typeface="Times New Roman"/>
              </a:rPr>
              <a:t>Glomerular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spc="-90" dirty="0">
                <a:latin typeface="Times New Roman"/>
                <a:cs typeface="Times New Roman"/>
              </a:rPr>
              <a:t>basement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105" dirty="0">
                <a:latin typeface="Times New Roman"/>
                <a:cs typeface="Times New Roman"/>
              </a:rPr>
              <a:t>membrane </a:t>
            </a:r>
            <a:r>
              <a:rPr sz="2500" spc="-10" dirty="0">
                <a:latin typeface="Times New Roman"/>
                <a:cs typeface="Times New Roman"/>
              </a:rPr>
              <a:t>(</a:t>
            </a:r>
            <a:r>
              <a:rPr sz="2500" b="1" spc="-10" dirty="0">
                <a:latin typeface="Times New Roman"/>
                <a:cs typeface="Times New Roman"/>
              </a:rPr>
              <a:t>GBM</a:t>
            </a:r>
            <a:r>
              <a:rPr sz="2500" spc="-10" dirty="0">
                <a:latin typeface="Times New Roman"/>
                <a:cs typeface="Times New Roman"/>
              </a:rPr>
              <a:t>).</a:t>
            </a:r>
            <a:endParaRPr sz="2500" dirty="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000"/>
              <a:buFont typeface="Segoe UI Symbol"/>
              <a:buChar char="⚫"/>
              <a:tabLst>
                <a:tab pos="286385" algn="l"/>
              </a:tabLst>
            </a:pPr>
            <a:r>
              <a:rPr sz="2500" spc="-55" dirty="0">
                <a:latin typeface="Times New Roman"/>
                <a:cs typeface="Times New Roman"/>
              </a:rPr>
              <a:t>The</a:t>
            </a:r>
            <a:r>
              <a:rPr sz="2500" spc="-105" dirty="0">
                <a:latin typeface="Times New Roman"/>
                <a:cs typeface="Times New Roman"/>
              </a:rPr>
              <a:t> </a:t>
            </a:r>
            <a:r>
              <a:rPr sz="2500" spc="-305" dirty="0">
                <a:latin typeface="Times New Roman"/>
                <a:cs typeface="Times New Roman"/>
              </a:rPr>
              <a:t>GBM</a:t>
            </a:r>
            <a:r>
              <a:rPr sz="2500" spc="120" dirty="0">
                <a:latin typeface="Times New Roman"/>
                <a:cs typeface="Times New Roman"/>
              </a:rPr>
              <a:t> </a:t>
            </a:r>
            <a:r>
              <a:rPr sz="2500" spc="-55" dirty="0">
                <a:latin typeface="Times New Roman"/>
                <a:cs typeface="Times New Roman"/>
              </a:rPr>
              <a:t>is</a:t>
            </a:r>
            <a:r>
              <a:rPr sz="2500" spc="-100" dirty="0">
                <a:latin typeface="Times New Roman"/>
                <a:cs typeface="Times New Roman"/>
              </a:rPr>
              <a:t> </a:t>
            </a:r>
            <a:r>
              <a:rPr sz="2500" spc="-114" dirty="0">
                <a:latin typeface="Times New Roman"/>
                <a:cs typeface="Times New Roman"/>
              </a:rPr>
              <a:t>made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up</a:t>
            </a:r>
            <a:r>
              <a:rPr sz="2500" spc="-95" dirty="0">
                <a:latin typeface="Times New Roman"/>
                <a:cs typeface="Times New Roman"/>
              </a:rPr>
              <a:t> </a:t>
            </a:r>
            <a:r>
              <a:rPr sz="2500" spc="-55" dirty="0">
                <a:latin typeface="Times New Roman"/>
                <a:cs typeface="Times New Roman"/>
              </a:rPr>
              <a:t>of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110" dirty="0">
                <a:latin typeface="Times New Roman"/>
                <a:cs typeface="Times New Roman"/>
              </a:rPr>
              <a:t>collagen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189858"/>
            <a:ext cx="4185285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>
              <a:lnSpc>
                <a:spcPct val="100000"/>
              </a:lnSpc>
              <a:spcBef>
                <a:spcPts val="95"/>
              </a:spcBef>
              <a:tabLst>
                <a:tab pos="1384300" algn="l"/>
                <a:tab pos="2654300" algn="l"/>
                <a:tab pos="3764915" algn="l"/>
              </a:tabLst>
            </a:pPr>
            <a:r>
              <a:rPr sz="2500" spc="-10" dirty="0">
                <a:latin typeface="Times New Roman"/>
                <a:cs typeface="Times New Roman"/>
              </a:rPr>
              <a:t>fibers,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0" dirty="0">
                <a:latin typeface="Times New Roman"/>
                <a:cs typeface="Times New Roman"/>
              </a:rPr>
              <a:t>heparan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0" dirty="0">
                <a:latin typeface="Times New Roman"/>
                <a:cs typeface="Times New Roman"/>
              </a:rPr>
              <a:t>sulfate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55" dirty="0">
                <a:latin typeface="Times New Roman"/>
                <a:cs typeface="Times New Roman"/>
              </a:rPr>
              <a:t>and </a:t>
            </a:r>
            <a:r>
              <a:rPr sz="2500" spc="-35" dirty="0">
                <a:latin typeface="Times New Roman"/>
                <a:cs typeface="Times New Roman"/>
              </a:rPr>
              <a:t>glycoproteins.</a:t>
            </a:r>
            <a:endParaRPr sz="2500">
              <a:latin typeface="Times New Roman"/>
              <a:cs typeface="Times New Roman"/>
            </a:endParaRPr>
          </a:p>
          <a:p>
            <a:pPr marL="286385" marR="76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000"/>
              <a:buFont typeface="Segoe UI Symbol"/>
              <a:buChar char="⚫"/>
              <a:tabLst>
                <a:tab pos="286385" algn="l"/>
              </a:tabLst>
            </a:pPr>
            <a:r>
              <a:rPr sz="2500" spc="-160" dirty="0">
                <a:latin typeface="Times New Roman"/>
                <a:cs typeface="Times New Roman"/>
              </a:rPr>
              <a:t>Beneath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60" dirty="0">
                <a:latin typeface="Times New Roman"/>
                <a:cs typeface="Times New Roman"/>
              </a:rPr>
              <a:t>the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305" dirty="0">
                <a:latin typeface="Times New Roman"/>
                <a:cs typeface="Times New Roman"/>
              </a:rPr>
              <a:t>GBM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55" dirty="0">
                <a:latin typeface="Times New Roman"/>
                <a:cs typeface="Times New Roman"/>
              </a:rPr>
              <a:t>there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spc="-170" dirty="0">
                <a:latin typeface="Times New Roman"/>
                <a:cs typeface="Times New Roman"/>
              </a:rPr>
              <a:t>is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spc="-125" dirty="0">
                <a:latin typeface="Times New Roman"/>
                <a:cs typeface="Times New Roman"/>
              </a:rPr>
              <a:t>visceral </a:t>
            </a:r>
            <a:r>
              <a:rPr sz="2500" spc="-130" dirty="0">
                <a:latin typeface="Times New Roman"/>
                <a:cs typeface="Times New Roman"/>
              </a:rPr>
              <a:t>layer</a:t>
            </a:r>
            <a:r>
              <a:rPr sz="2500" spc="-20" dirty="0">
                <a:latin typeface="Times New Roman"/>
                <a:cs typeface="Times New Roman"/>
              </a:rPr>
              <a:t> </a:t>
            </a:r>
            <a:r>
              <a:rPr sz="2500" spc="-165" dirty="0">
                <a:latin typeface="Times New Roman"/>
                <a:cs typeface="Times New Roman"/>
              </a:rPr>
              <a:t>of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spc="-155" dirty="0">
                <a:latin typeface="Times New Roman"/>
                <a:cs typeface="Times New Roman"/>
              </a:rPr>
              <a:t>bowman’s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capsule.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23103" y="390143"/>
            <a:ext cx="3822700" cy="5875020"/>
            <a:chOff x="5023103" y="390143"/>
            <a:chExt cx="3822700" cy="5875020"/>
          </a:xfrm>
        </p:grpSpPr>
        <p:sp>
          <p:nvSpPr>
            <p:cNvPr id="8" name="object 8"/>
            <p:cNvSpPr/>
            <p:nvPr/>
          </p:nvSpPr>
          <p:spPr>
            <a:xfrm>
              <a:off x="5029199" y="396239"/>
              <a:ext cx="3810000" cy="5862955"/>
            </a:xfrm>
            <a:custGeom>
              <a:avLst/>
              <a:gdLst/>
              <a:ahLst/>
              <a:cxnLst/>
              <a:rect l="l" t="t" r="r" b="b"/>
              <a:pathLst>
                <a:path w="3810000" h="5862955">
                  <a:moveTo>
                    <a:pt x="3810000" y="0"/>
                  </a:moveTo>
                  <a:lnTo>
                    <a:pt x="0" y="0"/>
                  </a:lnTo>
                  <a:lnTo>
                    <a:pt x="0" y="5862828"/>
                  </a:lnTo>
                  <a:lnTo>
                    <a:pt x="3810000" y="5862828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29199" y="396239"/>
              <a:ext cx="3810000" cy="5862955"/>
            </a:xfrm>
            <a:custGeom>
              <a:avLst/>
              <a:gdLst/>
              <a:ahLst/>
              <a:cxnLst/>
              <a:rect l="l" t="t" r="r" b="b"/>
              <a:pathLst>
                <a:path w="3810000" h="5862955">
                  <a:moveTo>
                    <a:pt x="0" y="5862828"/>
                  </a:moveTo>
                  <a:lnTo>
                    <a:pt x="3810000" y="5862828"/>
                  </a:lnTo>
                  <a:lnTo>
                    <a:pt x="3810000" y="0"/>
                  </a:lnTo>
                  <a:lnTo>
                    <a:pt x="0" y="0"/>
                  </a:lnTo>
                  <a:lnTo>
                    <a:pt x="0" y="5862828"/>
                  </a:lnTo>
                  <a:close/>
                </a:path>
              </a:pathLst>
            </a:custGeom>
            <a:ln w="12192">
              <a:solidFill>
                <a:srgbClr val="9B2C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108828" y="385317"/>
            <a:ext cx="3653790" cy="1930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8255" algn="just">
              <a:lnSpc>
                <a:spcPct val="100000"/>
              </a:lnSpc>
              <a:spcBef>
                <a:spcPts val="95"/>
              </a:spcBef>
              <a:buSzPct val="96000"/>
              <a:buFont typeface="Arial MT"/>
              <a:buChar char="•"/>
              <a:tabLst>
                <a:tab pos="123189" algn="l"/>
              </a:tabLst>
            </a:pPr>
            <a:r>
              <a:rPr sz="2500" u="sng" spc="-150" dirty="0">
                <a:latin typeface="Times New Roman"/>
                <a:cs typeface="Times New Roman"/>
              </a:rPr>
              <a:t>	Mesangiam</a:t>
            </a:r>
            <a:r>
              <a:rPr sz="2500" u="sng" spc="-10" dirty="0">
                <a:latin typeface="Times New Roman"/>
                <a:cs typeface="Times New Roman"/>
              </a:rPr>
              <a:t> </a:t>
            </a:r>
            <a:r>
              <a:rPr sz="2500" spc="-35" dirty="0">
                <a:latin typeface="Times New Roman"/>
                <a:cs typeface="Times New Roman"/>
              </a:rPr>
              <a:t>forms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core</a:t>
            </a:r>
            <a:r>
              <a:rPr sz="2500" spc="-35" dirty="0">
                <a:latin typeface="Times New Roman"/>
                <a:cs typeface="Times New Roman"/>
              </a:rPr>
              <a:t> </a:t>
            </a:r>
            <a:r>
              <a:rPr sz="2500" spc="-95" dirty="0">
                <a:latin typeface="Times New Roman"/>
                <a:cs typeface="Times New Roman"/>
              </a:rPr>
              <a:t>of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385" dirty="0">
                <a:latin typeface="Times New Roman"/>
                <a:cs typeface="Times New Roman"/>
              </a:rPr>
              <a:t>   </a:t>
            </a:r>
            <a:r>
              <a:rPr sz="2500" dirty="0">
                <a:latin typeface="Times New Roman"/>
                <a:cs typeface="Times New Roman"/>
              </a:rPr>
              <a:t>glomerulus</a:t>
            </a:r>
            <a:r>
              <a:rPr sz="2500" spc="390" dirty="0">
                <a:latin typeface="Times New Roman"/>
                <a:cs typeface="Times New Roman"/>
              </a:rPr>
              <a:t>  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395" dirty="0">
                <a:latin typeface="Times New Roman"/>
                <a:cs typeface="Times New Roman"/>
              </a:rPr>
              <a:t>   </a:t>
            </a:r>
            <a:r>
              <a:rPr sz="2500" spc="-130" dirty="0">
                <a:latin typeface="Times New Roman"/>
                <a:cs typeface="Times New Roman"/>
              </a:rPr>
              <a:t>is </a:t>
            </a:r>
            <a:r>
              <a:rPr sz="2500" dirty="0">
                <a:latin typeface="Times New Roman"/>
                <a:cs typeface="Times New Roman"/>
              </a:rPr>
              <a:t>composed</a:t>
            </a:r>
            <a:r>
              <a:rPr sz="2500" spc="475" dirty="0">
                <a:latin typeface="Times New Roman"/>
                <a:cs typeface="Times New Roman"/>
              </a:rPr>
              <a:t>  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465" dirty="0">
                <a:latin typeface="Times New Roman"/>
                <a:cs typeface="Times New Roman"/>
              </a:rPr>
              <a:t>   </a:t>
            </a:r>
            <a:r>
              <a:rPr sz="2500" spc="-135" dirty="0">
                <a:latin typeface="Times New Roman"/>
                <a:cs typeface="Times New Roman"/>
              </a:rPr>
              <a:t>specialized </a:t>
            </a:r>
            <a:r>
              <a:rPr sz="2500" spc="-75" dirty="0">
                <a:latin typeface="Times New Roman"/>
                <a:cs typeface="Times New Roman"/>
              </a:rPr>
              <a:t>contractile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spc="-110" dirty="0">
                <a:latin typeface="Times New Roman"/>
                <a:cs typeface="Times New Roman"/>
              </a:rPr>
              <a:t>cells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spc="-100" dirty="0">
                <a:latin typeface="Times New Roman"/>
                <a:cs typeface="Times New Roman"/>
              </a:rPr>
              <a:t>embedded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</a:t>
            </a:r>
            <a:r>
              <a:rPr sz="2500" spc="-105" dirty="0">
                <a:latin typeface="Times New Roman"/>
                <a:cs typeface="Times New Roman"/>
              </a:rPr>
              <a:t> </a:t>
            </a:r>
            <a:r>
              <a:rPr sz="2500" spc="-50" dirty="0">
                <a:latin typeface="Times New Roman"/>
                <a:cs typeface="Times New Roman"/>
              </a:rPr>
              <a:t>a </a:t>
            </a:r>
            <a:r>
              <a:rPr sz="2500" spc="-135" dirty="0">
                <a:latin typeface="Times New Roman"/>
                <a:cs typeface="Times New Roman"/>
              </a:rPr>
              <a:t>acellular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matrix.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08828" y="2290698"/>
            <a:ext cx="1628139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189" indent="-118745">
              <a:lnSpc>
                <a:spcPct val="100000"/>
              </a:lnSpc>
              <a:spcBef>
                <a:spcPts val="95"/>
              </a:spcBef>
              <a:buSzPct val="96000"/>
              <a:buFont typeface="Arial MT"/>
              <a:buChar char="•"/>
              <a:tabLst>
                <a:tab pos="123189" algn="l"/>
              </a:tabLst>
            </a:pPr>
            <a:r>
              <a:rPr sz="2500" b="1" spc="-25" dirty="0" err="1">
                <a:latin typeface="Times New Roman"/>
                <a:cs typeface="Times New Roman"/>
              </a:rPr>
              <a:t>Messangial</a:t>
            </a: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0" spc="-10" dirty="0">
                <a:latin typeface="Times New Roman"/>
                <a:cs typeface="Times New Roman"/>
              </a:rPr>
              <a:t>elongated,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12660" y="2290698"/>
            <a:ext cx="102743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6355" algn="r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latin typeface="Times New Roman"/>
                <a:cs typeface="Times New Roman"/>
              </a:rPr>
              <a:t>cells</a:t>
            </a:r>
            <a:endParaRPr sz="25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500" spc="-85" dirty="0">
                <a:latin typeface="Times New Roman"/>
                <a:cs typeface="Times New Roman"/>
              </a:rPr>
              <a:t>irregular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34933" y="2290698"/>
            <a:ext cx="52578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855" marR="5080" indent="-97790">
              <a:lnSpc>
                <a:spcPct val="100000"/>
              </a:lnSpc>
              <a:spcBef>
                <a:spcPts val="95"/>
              </a:spcBef>
            </a:pPr>
            <a:r>
              <a:rPr sz="2500" spc="-204" dirty="0">
                <a:latin typeface="Times New Roman"/>
                <a:cs typeface="Times New Roman"/>
              </a:rPr>
              <a:t>have </a:t>
            </a:r>
            <a:r>
              <a:rPr sz="2500" spc="-130" dirty="0">
                <a:latin typeface="Times New Roman"/>
                <a:cs typeface="Times New Roman"/>
              </a:rPr>
              <a:t>cell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08828" y="3052952"/>
            <a:ext cx="36512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88870" algn="l"/>
                <a:tab pos="3411220" algn="l"/>
              </a:tabLst>
            </a:pPr>
            <a:r>
              <a:rPr sz="2500" spc="-80" dirty="0">
                <a:latin typeface="Times New Roman"/>
                <a:cs typeface="Times New Roman"/>
              </a:rPr>
              <a:t>processes,</a:t>
            </a:r>
            <a:r>
              <a:rPr sz="2500" spc="8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contains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0" dirty="0">
                <a:latin typeface="Times New Roman"/>
                <a:cs typeface="Times New Roman"/>
              </a:rPr>
              <a:t>bundles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30" dirty="0">
                <a:latin typeface="Times New Roman"/>
                <a:cs typeface="Times New Roman"/>
              </a:rPr>
              <a:t>of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08828" y="3433953"/>
            <a:ext cx="364997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2145" algn="l"/>
                <a:tab pos="2828925" algn="l"/>
                <a:tab pos="3409950" algn="l"/>
              </a:tabLst>
            </a:pPr>
            <a:r>
              <a:rPr sz="2500" spc="-10" dirty="0">
                <a:latin typeface="Times New Roman"/>
                <a:cs typeface="Times New Roman"/>
              </a:rPr>
              <a:t>microfilament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20" dirty="0">
                <a:latin typeface="Times New Roman"/>
                <a:cs typeface="Times New Roman"/>
              </a:rPr>
              <a:t>made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25" dirty="0">
                <a:latin typeface="Times New Roman"/>
                <a:cs typeface="Times New Roman"/>
              </a:rPr>
              <a:t>up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30" dirty="0">
                <a:latin typeface="Times New Roman"/>
                <a:cs typeface="Times New Roman"/>
              </a:rPr>
              <a:t>of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08828" y="3814953"/>
            <a:ext cx="3649979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0" dirty="0">
                <a:latin typeface="Times New Roman"/>
                <a:cs typeface="Times New Roman"/>
              </a:rPr>
              <a:t>contractile</a:t>
            </a:r>
            <a:r>
              <a:rPr sz="2500" spc="4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proteins.</a:t>
            </a:r>
            <a:endParaRPr sz="2500">
              <a:latin typeface="Times New Roman"/>
              <a:cs typeface="Times New Roman"/>
            </a:endParaRPr>
          </a:p>
          <a:p>
            <a:pPr marL="12700" marR="5080" indent="182880">
              <a:lnSpc>
                <a:spcPct val="100000"/>
              </a:lnSpc>
              <a:buFont typeface="Arial MT"/>
              <a:buChar char="•"/>
              <a:tabLst>
                <a:tab pos="195580" algn="l"/>
                <a:tab pos="853440" algn="l"/>
                <a:tab pos="1518285" algn="l"/>
                <a:tab pos="1839595" algn="l"/>
                <a:tab pos="3300095" algn="l"/>
                <a:tab pos="3409950" algn="l"/>
              </a:tabLst>
            </a:pPr>
            <a:r>
              <a:rPr sz="2500" spc="-25" dirty="0">
                <a:latin typeface="Times New Roman"/>
                <a:cs typeface="Times New Roman"/>
              </a:rPr>
              <a:t>it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25" dirty="0">
                <a:latin typeface="Times New Roman"/>
                <a:cs typeface="Times New Roman"/>
              </a:rPr>
              <a:t>is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0" dirty="0">
                <a:latin typeface="Times New Roman"/>
                <a:cs typeface="Times New Roman"/>
              </a:rPr>
              <a:t>responsible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10" dirty="0">
                <a:latin typeface="Times New Roman"/>
                <a:cs typeface="Times New Roman"/>
              </a:rPr>
              <a:t>for </a:t>
            </a:r>
            <a:r>
              <a:rPr sz="2500" spc="-10" dirty="0">
                <a:latin typeface="Times New Roman"/>
                <a:cs typeface="Times New Roman"/>
              </a:rPr>
              <a:t>phagocytosis,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0" dirty="0">
                <a:latin typeface="Times New Roman"/>
                <a:cs typeface="Times New Roman"/>
              </a:rPr>
              <a:t>production</a:t>
            </a:r>
            <a:r>
              <a:rPr sz="2500" dirty="0">
                <a:latin typeface="Times New Roman"/>
                <a:cs typeface="Times New Roman"/>
              </a:rPr>
              <a:t>		</a:t>
            </a:r>
            <a:r>
              <a:rPr sz="2500" spc="-175" dirty="0">
                <a:latin typeface="Times New Roman"/>
                <a:cs typeface="Times New Roman"/>
              </a:rPr>
              <a:t>of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08828" y="4958333"/>
            <a:ext cx="3651885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500" spc="-135" dirty="0">
                <a:latin typeface="Times New Roman"/>
                <a:cs typeface="Times New Roman"/>
              </a:rPr>
              <a:t>mesangial</a:t>
            </a:r>
            <a:r>
              <a:rPr sz="2500" spc="-20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matrix,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spc="-114" dirty="0">
                <a:latin typeface="Times New Roman"/>
                <a:cs typeface="Times New Roman"/>
              </a:rPr>
              <a:t>maintenance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27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capillary</a:t>
            </a:r>
            <a:r>
              <a:rPr sz="2500" spc="2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loops</a:t>
            </a:r>
            <a:r>
              <a:rPr sz="2500" spc="2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275" dirty="0">
                <a:latin typeface="Times New Roman"/>
                <a:cs typeface="Times New Roman"/>
              </a:rPr>
              <a:t> </a:t>
            </a:r>
            <a:r>
              <a:rPr sz="2500" spc="-100" dirty="0">
                <a:latin typeface="Times New Roman"/>
                <a:cs typeface="Times New Roman"/>
              </a:rPr>
              <a:t>blood </a:t>
            </a:r>
            <a:r>
              <a:rPr sz="2500" spc="-10" dirty="0">
                <a:latin typeface="Times New Roman"/>
                <a:cs typeface="Times New Roman"/>
              </a:rPr>
              <a:t>flow.</a:t>
            </a:r>
            <a:endParaRPr sz="2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8534" y="563865"/>
            <a:ext cx="8237220" cy="5866130"/>
            <a:chOff x="478534" y="563865"/>
            <a:chExt cx="8237220" cy="5866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534" y="563865"/>
              <a:ext cx="8237223" cy="58658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399" y="609600"/>
              <a:ext cx="8077200" cy="5715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4349" y="590550"/>
              <a:ext cx="8115300" cy="5753100"/>
            </a:xfrm>
            <a:custGeom>
              <a:avLst/>
              <a:gdLst/>
              <a:ahLst/>
              <a:cxnLst/>
              <a:rect l="l" t="t" r="r" b="b"/>
              <a:pathLst>
                <a:path w="8115300" h="5753100">
                  <a:moveTo>
                    <a:pt x="0" y="5753100"/>
                  </a:moveTo>
                  <a:lnTo>
                    <a:pt x="8115300" y="5753100"/>
                  </a:lnTo>
                  <a:lnTo>
                    <a:pt x="8115300" y="0"/>
                  </a:lnTo>
                  <a:lnTo>
                    <a:pt x="0" y="0"/>
                  </a:lnTo>
                  <a:lnTo>
                    <a:pt x="0" y="57531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7304" y="374904"/>
            <a:ext cx="8166100" cy="5803900"/>
            <a:chOff x="527304" y="374904"/>
            <a:chExt cx="8166100" cy="5803900"/>
          </a:xfrm>
        </p:grpSpPr>
        <p:sp>
          <p:nvSpPr>
            <p:cNvPr id="3" name="object 3"/>
            <p:cNvSpPr/>
            <p:nvPr/>
          </p:nvSpPr>
          <p:spPr>
            <a:xfrm>
              <a:off x="533400" y="381000"/>
              <a:ext cx="8153400" cy="5791200"/>
            </a:xfrm>
            <a:custGeom>
              <a:avLst/>
              <a:gdLst/>
              <a:ahLst/>
              <a:cxnLst/>
              <a:rect l="l" t="t" r="r" b="b"/>
              <a:pathLst>
                <a:path w="8153400" h="5791200">
                  <a:moveTo>
                    <a:pt x="8153400" y="0"/>
                  </a:moveTo>
                  <a:lnTo>
                    <a:pt x="0" y="0"/>
                  </a:lnTo>
                  <a:lnTo>
                    <a:pt x="0" y="5791200"/>
                  </a:lnTo>
                  <a:lnTo>
                    <a:pt x="8153400" y="57912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400" y="381000"/>
              <a:ext cx="8153400" cy="5791200"/>
            </a:xfrm>
            <a:custGeom>
              <a:avLst/>
              <a:gdLst/>
              <a:ahLst/>
              <a:cxnLst/>
              <a:rect l="l" t="t" r="r" b="b"/>
              <a:pathLst>
                <a:path w="8153400" h="5791200">
                  <a:moveTo>
                    <a:pt x="0" y="5791200"/>
                  </a:moveTo>
                  <a:lnTo>
                    <a:pt x="8153400" y="57912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5791200"/>
                  </a:lnTo>
                  <a:close/>
                </a:path>
              </a:pathLst>
            </a:custGeom>
            <a:ln w="12192">
              <a:solidFill>
                <a:srgbClr val="9B2C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12140" y="294573"/>
            <a:ext cx="7997825" cy="5276444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87020" indent="-274320" algn="just">
              <a:lnSpc>
                <a:spcPct val="100000"/>
              </a:lnSpc>
              <a:spcBef>
                <a:spcPts val="70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spc="-204" dirty="0">
                <a:latin typeface="Times New Roman"/>
                <a:cs typeface="Times New Roman"/>
              </a:rPr>
              <a:t>Bowman’s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capsule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comprises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visceral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and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parietal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layer.</a:t>
            </a:r>
            <a:endParaRPr sz="2400" dirty="0">
              <a:latin typeface="Times New Roman"/>
              <a:cs typeface="Times New Roman"/>
            </a:endParaRPr>
          </a:p>
          <a:p>
            <a:pPr marL="286385" marR="635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</a:tabLst>
            </a:pP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between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two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layers,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Urinary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space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(US)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present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which </a:t>
            </a:r>
            <a:r>
              <a:rPr sz="2400" spc="-110" dirty="0">
                <a:latin typeface="Times New Roman"/>
                <a:cs typeface="Times New Roman"/>
              </a:rPr>
              <a:t>continues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with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the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lumen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of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PCT.</a:t>
            </a:r>
            <a:endParaRPr sz="2400" dirty="0">
              <a:latin typeface="Times New Roman"/>
              <a:cs typeface="Times New Roman"/>
            </a:endParaRPr>
          </a:p>
          <a:p>
            <a:pPr marL="286385" marR="5715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</a:tabLst>
            </a:pPr>
            <a:r>
              <a:rPr sz="2400" spc="-125" dirty="0">
                <a:latin typeface="Times New Roman"/>
                <a:cs typeface="Times New Roman"/>
              </a:rPr>
              <a:t>Visceral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layer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5" dirty="0">
                <a:latin typeface="Times New Roman"/>
                <a:cs typeface="Times New Roman"/>
              </a:rPr>
              <a:t>lined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by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Podocytes</a:t>
            </a:r>
            <a:r>
              <a:rPr sz="2400" dirty="0">
                <a:latin typeface="Times New Roman"/>
                <a:cs typeface="Times New Roman"/>
              </a:rPr>
              <a:t>.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They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Times New Roman"/>
                <a:cs typeface="Times New Roman"/>
              </a:rPr>
              <a:t>have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primary,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secondary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4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tertiary</a:t>
            </a:r>
            <a:r>
              <a:rPr sz="2400" spc="4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processes,</a:t>
            </a:r>
            <a:r>
              <a:rPr sz="2400" spc="4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4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smallest</a:t>
            </a:r>
            <a:r>
              <a:rPr sz="2400" spc="4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4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these</a:t>
            </a:r>
            <a:r>
              <a:rPr sz="2400" spc="4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4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called</a:t>
            </a:r>
            <a:r>
              <a:rPr sz="2400" spc="48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foot </a:t>
            </a:r>
            <a:r>
              <a:rPr sz="2400" b="1" dirty="0">
                <a:latin typeface="Times New Roman"/>
                <a:cs typeface="Times New Roman"/>
              </a:rPr>
              <a:t>processes</a:t>
            </a:r>
            <a:r>
              <a:rPr sz="2400" b="1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pedicels.</a:t>
            </a:r>
            <a:endParaRPr sz="2400" dirty="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spc="-40" dirty="0">
                <a:latin typeface="Times New Roman"/>
                <a:cs typeface="Times New Roman"/>
              </a:rPr>
              <a:t>Narrow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space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between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foot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processes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called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Filtration</a:t>
            </a:r>
            <a:r>
              <a:rPr sz="2400" b="1" spc="19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slits</a:t>
            </a:r>
            <a:endParaRPr sz="2400" dirty="0">
              <a:latin typeface="Times New Roman"/>
              <a:cs typeface="Times New Roman"/>
            </a:endParaRPr>
          </a:p>
          <a:p>
            <a:pPr marL="286385" algn="just">
              <a:lnSpc>
                <a:spcPct val="100000"/>
              </a:lnSpc>
            </a:pPr>
            <a:r>
              <a:rPr sz="2400" spc="-145" dirty="0">
                <a:latin typeface="Times New Roman"/>
                <a:cs typeface="Times New Roman"/>
              </a:rPr>
              <a:t>which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are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bridged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00" dirty="0">
                <a:latin typeface="Times New Roman"/>
                <a:cs typeface="Times New Roman"/>
              </a:rPr>
              <a:t>by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slit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diaphragm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</a:tabLst>
            </a:pPr>
            <a:r>
              <a:rPr sz="2400" dirty="0">
                <a:latin typeface="Times New Roman"/>
                <a:cs typeface="Times New Roman"/>
              </a:rPr>
              <a:t>Parietal</a:t>
            </a:r>
            <a:r>
              <a:rPr sz="2400" spc="4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layer</a:t>
            </a:r>
            <a:r>
              <a:rPr sz="2400" spc="4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4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lined</a:t>
            </a:r>
            <a:r>
              <a:rPr sz="2400" spc="4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4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simple</a:t>
            </a:r>
            <a:r>
              <a:rPr sz="2400" b="1" spc="4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squamous</a:t>
            </a:r>
            <a:r>
              <a:rPr sz="2400" b="1" spc="434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epithelium</a:t>
            </a:r>
            <a:r>
              <a:rPr sz="2400" b="1" spc="4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that </a:t>
            </a:r>
            <a:r>
              <a:rPr sz="2400" spc="-95" dirty="0">
                <a:latin typeface="Times New Roman"/>
                <a:cs typeface="Times New Roman"/>
              </a:rPr>
              <a:t>abruptly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changes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simple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cuboidal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at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urinary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pole.</a:t>
            </a:r>
            <a:endParaRPr sz="2400" dirty="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</a:tabLst>
            </a:pPr>
            <a:r>
              <a:rPr sz="2400" spc="-325" dirty="0">
                <a:latin typeface="Times New Roman"/>
                <a:cs typeface="Times New Roman"/>
              </a:rPr>
              <a:t>An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additional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epithelial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cell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in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bowman’s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capsule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00" dirty="0">
                <a:latin typeface="Times New Roman"/>
                <a:cs typeface="Times New Roman"/>
              </a:rPr>
              <a:t>is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the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Peripolar </a:t>
            </a:r>
            <a:r>
              <a:rPr sz="2400" b="1" spc="50" dirty="0">
                <a:latin typeface="Times New Roman"/>
                <a:cs typeface="Times New Roman"/>
              </a:rPr>
              <a:t>cell</a:t>
            </a:r>
            <a:r>
              <a:rPr sz="2400" spc="50" dirty="0">
                <a:latin typeface="Times New Roman"/>
                <a:cs typeface="Times New Roman"/>
              </a:rPr>
              <a:t>,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located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vascular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pole 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junction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between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parietal </a:t>
            </a:r>
            <a:r>
              <a:rPr sz="2400" spc="-140" dirty="0">
                <a:latin typeface="Times New Roman"/>
                <a:cs typeface="Times New Roman"/>
              </a:rPr>
              <a:t>and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visceral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layer.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3418" y="245359"/>
            <a:ext cx="7807959" cy="6426835"/>
            <a:chOff x="693418" y="245359"/>
            <a:chExt cx="7807959" cy="6426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418" y="245359"/>
              <a:ext cx="7807455" cy="64267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284" y="291084"/>
              <a:ext cx="7647432" cy="62758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29234" y="272034"/>
              <a:ext cx="7686040" cy="6314440"/>
            </a:xfrm>
            <a:custGeom>
              <a:avLst/>
              <a:gdLst/>
              <a:ahLst/>
              <a:cxnLst/>
              <a:rect l="l" t="t" r="r" b="b"/>
              <a:pathLst>
                <a:path w="7686040" h="6314440">
                  <a:moveTo>
                    <a:pt x="0" y="6313932"/>
                  </a:moveTo>
                  <a:lnTo>
                    <a:pt x="7685532" y="6313932"/>
                  </a:lnTo>
                  <a:lnTo>
                    <a:pt x="7685532" y="0"/>
                  </a:lnTo>
                  <a:lnTo>
                    <a:pt x="0" y="0"/>
                  </a:lnTo>
                  <a:lnTo>
                    <a:pt x="0" y="63139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971800" y="2438400"/>
            <a:ext cx="533400" cy="401320"/>
          </a:xfrm>
          <a:prstGeom prst="rect">
            <a:avLst/>
          </a:prstGeom>
          <a:ln w="12192">
            <a:solidFill>
              <a:srgbClr val="9B2C1F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80"/>
              </a:spcBef>
            </a:pPr>
            <a:r>
              <a:rPr sz="2000" b="1" spc="-25" dirty="0">
                <a:latin typeface="Times New Roman"/>
                <a:cs typeface="Times New Roman"/>
              </a:rPr>
              <a:t>US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4333" y="204210"/>
            <a:ext cx="6637020" cy="5989320"/>
            <a:chOff x="1164333" y="204210"/>
            <a:chExt cx="6637020" cy="5989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4333" y="204210"/>
              <a:ext cx="6637023" cy="53111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199" y="249935"/>
              <a:ext cx="6477000" cy="51602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00149" y="230885"/>
              <a:ext cx="6515100" cy="5198745"/>
            </a:xfrm>
            <a:custGeom>
              <a:avLst/>
              <a:gdLst/>
              <a:ahLst/>
              <a:cxnLst/>
              <a:rect l="l" t="t" r="r" b="b"/>
              <a:pathLst>
                <a:path w="6515100" h="5198745">
                  <a:moveTo>
                    <a:pt x="0" y="5198363"/>
                  </a:moveTo>
                  <a:lnTo>
                    <a:pt x="6515100" y="5198363"/>
                  </a:lnTo>
                  <a:lnTo>
                    <a:pt x="6515100" y="0"/>
                  </a:lnTo>
                  <a:lnTo>
                    <a:pt x="0" y="0"/>
                  </a:lnTo>
                  <a:lnTo>
                    <a:pt x="0" y="519836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9199" y="5486400"/>
              <a:ext cx="6553200" cy="707390"/>
            </a:xfrm>
            <a:custGeom>
              <a:avLst/>
              <a:gdLst/>
              <a:ahLst/>
              <a:cxnLst/>
              <a:rect l="l" t="t" r="r" b="b"/>
              <a:pathLst>
                <a:path w="6553200" h="707389">
                  <a:moveTo>
                    <a:pt x="6553200" y="0"/>
                  </a:moveTo>
                  <a:lnTo>
                    <a:pt x="0" y="0"/>
                  </a:lnTo>
                  <a:lnTo>
                    <a:pt x="0" y="707136"/>
                  </a:lnTo>
                  <a:lnTo>
                    <a:pt x="6553200" y="707136"/>
                  </a:lnTo>
                  <a:lnTo>
                    <a:pt x="655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19200" y="5486400"/>
            <a:ext cx="6553200" cy="707390"/>
          </a:xfrm>
          <a:prstGeom prst="rect">
            <a:avLst/>
          </a:prstGeom>
          <a:ln w="12192">
            <a:solidFill>
              <a:srgbClr val="9B2C1F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91440" marR="82550">
              <a:lnSpc>
                <a:spcPct val="100000"/>
              </a:lnSpc>
              <a:spcBef>
                <a:spcPts val="85"/>
              </a:spcBef>
              <a:tabLst>
                <a:tab pos="826135" algn="l"/>
                <a:tab pos="1750695" algn="l"/>
                <a:tab pos="2722245" algn="l"/>
                <a:tab pos="3173095" algn="l"/>
                <a:tab pos="3467100" algn="l"/>
                <a:tab pos="3886835" algn="l"/>
                <a:tab pos="4743450" algn="l"/>
                <a:tab pos="5269230" algn="l"/>
                <a:tab pos="6172835" algn="l"/>
              </a:tabLst>
            </a:pPr>
            <a:r>
              <a:rPr sz="2000" spc="-10" dirty="0">
                <a:latin typeface="Times New Roman"/>
                <a:cs typeface="Times New Roman"/>
              </a:rPr>
              <a:t>Arrow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indicates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peripolar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cell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at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the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vascular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pole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between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70" dirty="0">
                <a:latin typeface="Times New Roman"/>
                <a:cs typeface="Times New Roman"/>
              </a:rPr>
              <a:t>the </a:t>
            </a:r>
            <a:r>
              <a:rPr sz="2000" spc="-90" dirty="0">
                <a:latin typeface="Times New Roman"/>
                <a:cs typeface="Times New Roman"/>
              </a:rPr>
              <a:t>junction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Times New Roman"/>
                <a:cs typeface="Times New Roman"/>
              </a:rPr>
              <a:t>of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parietal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Times New Roman"/>
                <a:cs typeface="Times New Roman"/>
              </a:rPr>
              <a:t>and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Times New Roman"/>
                <a:cs typeface="Times New Roman"/>
              </a:rPr>
              <a:t>visceral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Times New Roman"/>
                <a:cs typeface="Times New Roman"/>
              </a:rPr>
              <a:t>layer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30" dirty="0">
                <a:latin typeface="Times New Roman"/>
                <a:cs typeface="Times New Roman"/>
              </a:rPr>
              <a:t>of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5" dirty="0">
                <a:latin typeface="Times New Roman"/>
                <a:cs typeface="Times New Roman"/>
              </a:rPr>
              <a:t>bowman’s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capsule.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055" y="411460"/>
            <a:ext cx="7975600" cy="6184900"/>
            <a:chOff x="512055" y="411460"/>
            <a:chExt cx="7975600" cy="6184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055" y="411460"/>
              <a:ext cx="7975109" cy="55992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927" y="457199"/>
              <a:ext cx="7815072" cy="54483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7877" y="438149"/>
              <a:ext cx="7853680" cy="5486400"/>
            </a:xfrm>
            <a:custGeom>
              <a:avLst/>
              <a:gdLst/>
              <a:ahLst/>
              <a:cxnLst/>
              <a:rect l="l" t="t" r="r" b="b"/>
              <a:pathLst>
                <a:path w="7853680" h="5486400">
                  <a:moveTo>
                    <a:pt x="0" y="5486400"/>
                  </a:moveTo>
                  <a:lnTo>
                    <a:pt x="7853172" y="5486400"/>
                  </a:lnTo>
                  <a:lnTo>
                    <a:pt x="7853172" y="0"/>
                  </a:lnTo>
                  <a:lnTo>
                    <a:pt x="0" y="0"/>
                  </a:lnTo>
                  <a:lnTo>
                    <a:pt x="0" y="548640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399" y="5943600"/>
              <a:ext cx="7848600" cy="646430"/>
            </a:xfrm>
            <a:custGeom>
              <a:avLst/>
              <a:gdLst/>
              <a:ahLst/>
              <a:cxnLst/>
              <a:rect l="l" t="t" r="r" b="b"/>
              <a:pathLst>
                <a:path w="7848600" h="646429">
                  <a:moveTo>
                    <a:pt x="7848600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7848600" y="646176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399" y="5943600"/>
              <a:ext cx="7848600" cy="646430"/>
            </a:xfrm>
            <a:custGeom>
              <a:avLst/>
              <a:gdLst/>
              <a:ahLst/>
              <a:cxnLst/>
              <a:rect l="l" t="t" r="r" b="b"/>
              <a:pathLst>
                <a:path w="7848600" h="646429">
                  <a:moveTo>
                    <a:pt x="0" y="646176"/>
                  </a:moveTo>
                  <a:lnTo>
                    <a:pt x="7848600" y="646176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12192">
              <a:solidFill>
                <a:srgbClr val="9B2C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2140" y="5945835"/>
            <a:ext cx="7643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Times New Roman"/>
                <a:cs typeface="Times New Roman"/>
              </a:rPr>
              <a:t>Ultra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Times New Roman"/>
                <a:cs typeface="Times New Roman"/>
              </a:rPr>
              <a:t>structural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80" dirty="0">
                <a:latin typeface="Times New Roman"/>
                <a:cs typeface="Times New Roman"/>
              </a:rPr>
              <a:t>photograph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14" dirty="0">
                <a:latin typeface="Times New Roman"/>
                <a:cs typeface="Times New Roman"/>
              </a:rPr>
              <a:t>showing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80" dirty="0">
                <a:latin typeface="Times New Roman"/>
                <a:cs typeface="Times New Roman"/>
              </a:rPr>
              <a:t>Filtration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slit,</a:t>
            </a:r>
            <a:r>
              <a:rPr sz="1800" spc="-95" dirty="0">
                <a:latin typeface="Times New Roman"/>
                <a:cs typeface="Times New Roman"/>
              </a:rPr>
              <a:t> Foot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80" dirty="0">
                <a:latin typeface="Times New Roman"/>
                <a:cs typeface="Times New Roman"/>
              </a:rPr>
              <a:t>processes,</a:t>
            </a:r>
            <a:r>
              <a:rPr sz="1800" spc="-130" dirty="0">
                <a:latin typeface="Times New Roman"/>
                <a:cs typeface="Times New Roman"/>
              </a:rPr>
              <a:t> </a:t>
            </a:r>
            <a:r>
              <a:rPr sz="1800" spc="-114" dirty="0">
                <a:latin typeface="Times New Roman"/>
                <a:cs typeface="Times New Roman"/>
              </a:rPr>
              <a:t>Basement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85" dirty="0">
                <a:latin typeface="Times New Roman"/>
                <a:cs typeface="Times New Roman"/>
              </a:rPr>
              <a:t>membrane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 </a:t>
            </a:r>
            <a:r>
              <a:rPr sz="1800" spc="-80" dirty="0">
                <a:latin typeface="Times New Roman"/>
                <a:cs typeface="Times New Roman"/>
              </a:rPr>
              <a:t>Fenestrated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70" dirty="0">
                <a:latin typeface="Times New Roman"/>
                <a:cs typeface="Times New Roman"/>
              </a:rPr>
              <a:t>(Pore) </a:t>
            </a:r>
            <a:r>
              <a:rPr sz="1800" spc="-75" dirty="0">
                <a:latin typeface="Times New Roman"/>
                <a:cs typeface="Times New Roman"/>
              </a:rPr>
              <a:t>epithelium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5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70" dirty="0">
                <a:latin typeface="Times New Roman"/>
                <a:cs typeface="Times New Roman"/>
              </a:rPr>
              <a:t>glomerular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capillary.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171399"/>
            <a:ext cx="33915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5" dirty="0"/>
              <a:t>Proximal </a:t>
            </a:r>
            <a:r>
              <a:rPr sz="3600" spc="-10" dirty="0"/>
              <a:t>Tubules: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527304" y="908303"/>
            <a:ext cx="8166100" cy="5118100"/>
            <a:chOff x="527304" y="908303"/>
            <a:chExt cx="8166100" cy="5118100"/>
          </a:xfrm>
        </p:grpSpPr>
        <p:sp>
          <p:nvSpPr>
            <p:cNvPr id="4" name="object 4"/>
            <p:cNvSpPr/>
            <p:nvPr/>
          </p:nvSpPr>
          <p:spPr>
            <a:xfrm>
              <a:off x="533400" y="914399"/>
              <a:ext cx="8153400" cy="5105400"/>
            </a:xfrm>
            <a:custGeom>
              <a:avLst/>
              <a:gdLst/>
              <a:ahLst/>
              <a:cxnLst/>
              <a:rect l="l" t="t" r="r" b="b"/>
              <a:pathLst>
                <a:path w="8153400" h="5105400">
                  <a:moveTo>
                    <a:pt x="8153400" y="0"/>
                  </a:moveTo>
                  <a:lnTo>
                    <a:pt x="0" y="0"/>
                  </a:lnTo>
                  <a:lnTo>
                    <a:pt x="0" y="5105400"/>
                  </a:lnTo>
                  <a:lnTo>
                    <a:pt x="8153400" y="51054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400" y="914399"/>
              <a:ext cx="8153400" cy="5105400"/>
            </a:xfrm>
            <a:custGeom>
              <a:avLst/>
              <a:gdLst/>
              <a:ahLst/>
              <a:cxnLst/>
              <a:rect l="l" t="t" r="r" b="b"/>
              <a:pathLst>
                <a:path w="8153400" h="5105400">
                  <a:moveTo>
                    <a:pt x="0" y="5105400"/>
                  </a:moveTo>
                  <a:lnTo>
                    <a:pt x="8153400" y="51054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5105400"/>
                  </a:lnTo>
                  <a:close/>
                </a:path>
              </a:pathLst>
            </a:custGeom>
            <a:ln w="12192">
              <a:solidFill>
                <a:srgbClr val="9B2C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12140" y="900430"/>
            <a:ext cx="7998459" cy="3122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5750" algn="l"/>
              </a:tabLst>
            </a:pPr>
            <a:r>
              <a:rPr sz="2600" spc="-170" dirty="0">
                <a:latin typeface="Times New Roman"/>
                <a:cs typeface="Times New Roman"/>
              </a:rPr>
              <a:t>Lining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epithelium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is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simple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cuboidal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with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brush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border.</a:t>
            </a:r>
            <a:endParaRPr sz="2600" dirty="0">
              <a:latin typeface="Times New Roman"/>
              <a:cs typeface="Times New Roman"/>
            </a:endParaRPr>
          </a:p>
          <a:p>
            <a:pPr marL="285115" marR="8890" indent="-27305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6385" algn="l"/>
              </a:tabLst>
            </a:pPr>
            <a:r>
              <a:rPr sz="2600" spc="-50" dirty="0">
                <a:latin typeface="Times New Roman"/>
                <a:cs typeface="Times New Roman"/>
              </a:rPr>
              <a:t>The </a:t>
            </a:r>
            <a:r>
              <a:rPr sz="2600" spc="-55" dirty="0">
                <a:latin typeface="Times New Roman"/>
                <a:cs typeface="Times New Roman"/>
              </a:rPr>
              <a:t>brush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border </a:t>
            </a:r>
            <a:r>
              <a:rPr sz="2600" spc="-125" dirty="0">
                <a:latin typeface="Times New Roman"/>
                <a:cs typeface="Times New Roman"/>
              </a:rPr>
              <a:t>appearance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is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due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numerous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microvilli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on 	</a:t>
            </a:r>
            <a:r>
              <a:rPr sz="2600" spc="-65" dirty="0">
                <a:latin typeface="Times New Roman"/>
                <a:cs typeface="Times New Roman"/>
              </a:rPr>
              <a:t>the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apical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cell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membrane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of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cuboidal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cells.</a:t>
            </a:r>
            <a:endParaRPr sz="2600" dirty="0">
              <a:latin typeface="Times New Roman"/>
              <a:cs typeface="Times New Roman"/>
            </a:endParaRPr>
          </a:p>
          <a:p>
            <a:pPr marL="285115" marR="6985" indent="-27305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6385" algn="l"/>
              </a:tabLst>
            </a:pPr>
            <a:r>
              <a:rPr sz="2600" spc="-95" dirty="0">
                <a:latin typeface="Times New Roman"/>
                <a:cs typeface="Times New Roman"/>
              </a:rPr>
              <a:t>Nucleus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is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single,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0" dirty="0">
                <a:highlight>
                  <a:srgbClr val="FFFF00"/>
                </a:highlight>
                <a:latin typeface="Times New Roman"/>
                <a:cs typeface="Times New Roman"/>
              </a:rPr>
              <a:t>spherical</a:t>
            </a:r>
            <a:r>
              <a:rPr sz="2600" spc="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and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situated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 </a:t>
            </a:r>
            <a:r>
              <a:rPr sz="2600" u="sng" dirty="0">
                <a:latin typeface="Times New Roman"/>
                <a:cs typeface="Times New Roman"/>
              </a:rPr>
              <a:t>the</a:t>
            </a:r>
            <a:r>
              <a:rPr sz="2600" u="sng" spc="-5" dirty="0">
                <a:latin typeface="Times New Roman"/>
                <a:cs typeface="Times New Roman"/>
              </a:rPr>
              <a:t> </a:t>
            </a:r>
            <a:r>
              <a:rPr sz="2600" u="sng" spc="-75" dirty="0">
                <a:latin typeface="Times New Roman"/>
                <a:cs typeface="Times New Roman"/>
              </a:rPr>
              <a:t>middle</a:t>
            </a:r>
            <a:r>
              <a:rPr sz="2600" u="sng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 </a:t>
            </a:r>
            <a:r>
              <a:rPr sz="2600" spc="-100" dirty="0">
                <a:latin typeface="Times New Roman"/>
                <a:cs typeface="Times New Roman"/>
              </a:rPr>
              <a:t>basal 	</a:t>
            </a:r>
            <a:r>
              <a:rPr sz="2600" spc="-40" dirty="0">
                <a:latin typeface="Times New Roman"/>
                <a:cs typeface="Times New Roman"/>
              </a:rPr>
              <a:t>part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of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cell.</a:t>
            </a:r>
            <a:endParaRPr sz="2600" dirty="0">
              <a:latin typeface="Times New Roman"/>
              <a:cs typeface="Times New Roman"/>
            </a:endParaRPr>
          </a:p>
          <a:p>
            <a:pPr marL="285750" indent="-27305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5750" algn="l"/>
              </a:tabLst>
            </a:pPr>
            <a:r>
              <a:rPr sz="2600" spc="-140" dirty="0">
                <a:latin typeface="Times New Roman"/>
                <a:cs typeface="Times New Roman"/>
              </a:rPr>
              <a:t>The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cuboidal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cells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215" dirty="0">
                <a:latin typeface="Times New Roman"/>
                <a:cs typeface="Times New Roman"/>
              </a:rPr>
              <a:t>have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b="1" spc="-140" dirty="0">
                <a:latin typeface="Times New Roman"/>
                <a:cs typeface="Times New Roman"/>
              </a:rPr>
              <a:t>eosinophilic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spc="-114" dirty="0">
                <a:latin typeface="Times New Roman"/>
                <a:cs typeface="Times New Roman"/>
              </a:rPr>
              <a:t>granular</a:t>
            </a:r>
            <a:r>
              <a:rPr sz="2600" b="1" spc="-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cytoplasm.</a:t>
            </a:r>
            <a:endParaRPr sz="2600" dirty="0">
              <a:latin typeface="Times New Roman"/>
              <a:cs typeface="Times New Roman"/>
            </a:endParaRPr>
          </a:p>
          <a:p>
            <a:pPr marL="285750" indent="-27305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5750" algn="l"/>
              </a:tabLst>
            </a:pPr>
            <a:r>
              <a:rPr sz="2600" spc="-140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lumen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is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small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and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uneven.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730" y="411452"/>
            <a:ext cx="7933055" cy="5980430"/>
            <a:chOff x="554730" y="411452"/>
            <a:chExt cx="7933055" cy="59804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730" y="411452"/>
              <a:ext cx="7932430" cy="59802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599" y="457200"/>
              <a:ext cx="7772400" cy="58293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0549" y="438150"/>
              <a:ext cx="7810500" cy="5867400"/>
            </a:xfrm>
            <a:custGeom>
              <a:avLst/>
              <a:gdLst/>
              <a:ahLst/>
              <a:cxnLst/>
              <a:rect l="l" t="t" r="r" b="b"/>
              <a:pathLst>
                <a:path w="7810500" h="5867400">
                  <a:moveTo>
                    <a:pt x="0" y="5867400"/>
                  </a:moveTo>
                  <a:lnTo>
                    <a:pt x="7810500" y="5867400"/>
                  </a:lnTo>
                  <a:lnTo>
                    <a:pt x="7810500" y="0"/>
                  </a:lnTo>
                  <a:lnTo>
                    <a:pt x="0" y="0"/>
                  </a:lnTo>
                  <a:lnTo>
                    <a:pt x="0" y="58674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Loop</a:t>
            </a:r>
            <a:r>
              <a:rPr spc="-155" dirty="0"/>
              <a:t> </a:t>
            </a:r>
            <a:r>
              <a:rPr dirty="0"/>
              <a:t>of</a:t>
            </a:r>
            <a:r>
              <a:rPr spc="-135" dirty="0"/>
              <a:t> </a:t>
            </a:r>
            <a:r>
              <a:rPr spc="-10" dirty="0"/>
              <a:t>Henle</a:t>
            </a:r>
            <a:r>
              <a:rPr u="none" spc="-10" dirty="0">
                <a:solidFill>
                  <a:srgbClr val="696363"/>
                </a:solidFill>
              </a:rPr>
              <a:t>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79704" y="1060703"/>
            <a:ext cx="8013700" cy="4965700"/>
            <a:chOff x="679704" y="1060703"/>
            <a:chExt cx="8013700" cy="4965700"/>
          </a:xfrm>
        </p:grpSpPr>
        <p:sp>
          <p:nvSpPr>
            <p:cNvPr id="4" name="object 4"/>
            <p:cNvSpPr/>
            <p:nvPr/>
          </p:nvSpPr>
          <p:spPr>
            <a:xfrm>
              <a:off x="685800" y="1066799"/>
              <a:ext cx="8001000" cy="4953000"/>
            </a:xfrm>
            <a:custGeom>
              <a:avLst/>
              <a:gdLst/>
              <a:ahLst/>
              <a:cxnLst/>
              <a:rect l="l" t="t" r="r" b="b"/>
              <a:pathLst>
                <a:path w="8001000" h="4953000">
                  <a:moveTo>
                    <a:pt x="8001000" y="0"/>
                  </a:moveTo>
                  <a:lnTo>
                    <a:pt x="0" y="0"/>
                  </a:lnTo>
                  <a:lnTo>
                    <a:pt x="0" y="4953000"/>
                  </a:lnTo>
                  <a:lnTo>
                    <a:pt x="8001000" y="4953000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5800" y="1066799"/>
              <a:ext cx="8001000" cy="4953000"/>
            </a:xfrm>
            <a:custGeom>
              <a:avLst/>
              <a:gdLst/>
              <a:ahLst/>
              <a:cxnLst/>
              <a:rect l="l" t="t" r="r" b="b"/>
              <a:pathLst>
                <a:path w="8001000" h="4953000">
                  <a:moveTo>
                    <a:pt x="0" y="4953000"/>
                  </a:moveTo>
                  <a:lnTo>
                    <a:pt x="8001000" y="4953000"/>
                  </a:lnTo>
                  <a:lnTo>
                    <a:pt x="8001000" y="0"/>
                  </a:lnTo>
                  <a:lnTo>
                    <a:pt x="0" y="0"/>
                  </a:lnTo>
                  <a:lnTo>
                    <a:pt x="0" y="4953000"/>
                  </a:lnTo>
                  <a:close/>
                </a:path>
              </a:pathLst>
            </a:custGeom>
            <a:ln w="12192">
              <a:solidFill>
                <a:srgbClr val="9B2C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64540" y="1052830"/>
            <a:ext cx="7845425" cy="17677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 algn="just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39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Thin</a:t>
            </a:r>
            <a:r>
              <a:rPr sz="2600" b="1" spc="39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limb</a:t>
            </a:r>
            <a:r>
              <a:rPr sz="2600" b="1" spc="4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has</a:t>
            </a:r>
            <a:r>
              <a:rPr sz="2600" spc="40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simple</a:t>
            </a:r>
            <a:r>
              <a:rPr sz="2600" b="1" spc="39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squamous</a:t>
            </a:r>
            <a:r>
              <a:rPr sz="2600" b="1" spc="40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epithelium</a:t>
            </a:r>
            <a:r>
              <a:rPr sz="2600" b="1" spc="4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t</a:t>
            </a:r>
            <a:endParaRPr sz="2600" dirty="0">
              <a:latin typeface="Times New Roman"/>
              <a:cs typeface="Times New Roman"/>
            </a:endParaRPr>
          </a:p>
          <a:p>
            <a:pPr marL="285115" marR="5080" indent="-27305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350" dirty="0">
                <a:latin typeface="Times New Roman"/>
                <a:cs typeface="Times New Roman"/>
              </a:rPr>
              <a:t>  </a:t>
            </a:r>
            <a:r>
              <a:rPr sz="2600" b="1" dirty="0">
                <a:latin typeface="Times New Roman"/>
                <a:cs typeface="Times New Roman"/>
              </a:rPr>
              <a:t>Thick</a:t>
            </a:r>
            <a:r>
              <a:rPr sz="2600" b="1" spc="350" dirty="0">
                <a:latin typeface="Times New Roman"/>
                <a:cs typeface="Times New Roman"/>
              </a:rPr>
              <a:t>  </a:t>
            </a:r>
            <a:r>
              <a:rPr sz="2600" b="1" dirty="0">
                <a:latin typeface="Times New Roman"/>
                <a:cs typeface="Times New Roman"/>
              </a:rPr>
              <a:t>ascending</a:t>
            </a:r>
            <a:r>
              <a:rPr sz="2600" b="1" spc="360" dirty="0">
                <a:latin typeface="Times New Roman"/>
                <a:cs typeface="Times New Roman"/>
              </a:rPr>
              <a:t>  </a:t>
            </a:r>
            <a:r>
              <a:rPr sz="2600" b="1" dirty="0">
                <a:latin typeface="Times New Roman"/>
                <a:cs typeface="Times New Roman"/>
              </a:rPr>
              <a:t>limb</a:t>
            </a:r>
            <a:r>
              <a:rPr sz="2600" b="1" spc="35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has</a:t>
            </a:r>
            <a:r>
              <a:rPr sz="2600" spc="355" dirty="0">
                <a:latin typeface="Times New Roman"/>
                <a:cs typeface="Times New Roman"/>
              </a:rPr>
              <a:t>  </a:t>
            </a:r>
            <a:r>
              <a:rPr sz="2600" b="1" dirty="0">
                <a:latin typeface="Times New Roman"/>
                <a:cs typeface="Times New Roman"/>
              </a:rPr>
              <a:t>simple</a:t>
            </a:r>
            <a:r>
              <a:rPr sz="2600" b="1" spc="360" dirty="0">
                <a:latin typeface="Times New Roman"/>
                <a:cs typeface="Times New Roman"/>
              </a:rPr>
              <a:t>  </a:t>
            </a:r>
            <a:r>
              <a:rPr sz="2600" b="1" spc="-10" dirty="0">
                <a:latin typeface="Times New Roman"/>
                <a:cs typeface="Times New Roman"/>
              </a:rPr>
              <a:t>cuboidal 	</a:t>
            </a:r>
            <a:r>
              <a:rPr sz="2600" b="1" dirty="0">
                <a:latin typeface="Times New Roman"/>
                <a:cs typeface="Times New Roman"/>
              </a:rPr>
              <a:t>epithelium</a:t>
            </a:r>
            <a:endParaRPr sz="2600" dirty="0">
              <a:latin typeface="Times New Roman"/>
              <a:cs typeface="Times New Roman"/>
            </a:endParaRPr>
          </a:p>
          <a:p>
            <a:pPr marL="285750" indent="-27305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5750" algn="l"/>
              </a:tabLst>
            </a:pPr>
            <a:r>
              <a:rPr sz="2600" spc="-130" dirty="0">
                <a:latin typeface="Times New Roman"/>
                <a:cs typeface="Times New Roman"/>
              </a:rPr>
              <a:t>No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brush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border.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27572" y="411469"/>
            <a:ext cx="4488180" cy="2741930"/>
            <a:chOff x="4227572" y="411469"/>
            <a:chExt cx="4488180" cy="2741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7572" y="411469"/>
              <a:ext cx="4488186" cy="27416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2440" y="457200"/>
              <a:ext cx="4328160" cy="2590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63390" y="438150"/>
              <a:ext cx="4366260" cy="2628900"/>
            </a:xfrm>
            <a:custGeom>
              <a:avLst/>
              <a:gdLst/>
              <a:ahLst/>
              <a:cxnLst/>
              <a:rect l="l" t="t" r="r" b="b"/>
              <a:pathLst>
                <a:path w="4366259" h="2628900">
                  <a:moveTo>
                    <a:pt x="0" y="2628900"/>
                  </a:moveTo>
                  <a:lnTo>
                    <a:pt x="4366260" y="2628900"/>
                  </a:lnTo>
                  <a:lnTo>
                    <a:pt x="4366260" y="0"/>
                  </a:lnTo>
                  <a:lnTo>
                    <a:pt x="0" y="0"/>
                  </a:lnTo>
                  <a:lnTo>
                    <a:pt x="0" y="26289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49932" y="792474"/>
            <a:ext cx="8542655" cy="5713730"/>
            <a:chOff x="249932" y="792474"/>
            <a:chExt cx="8542655" cy="57137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22998" y="3383253"/>
              <a:ext cx="4568964" cy="31227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7868" y="3429000"/>
              <a:ext cx="4408932" cy="2971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258818" y="3409950"/>
              <a:ext cx="4447540" cy="3009900"/>
            </a:xfrm>
            <a:custGeom>
              <a:avLst/>
              <a:gdLst/>
              <a:ahLst/>
              <a:cxnLst/>
              <a:rect l="l" t="t" r="r" b="b"/>
              <a:pathLst>
                <a:path w="4447540" h="3009900">
                  <a:moveTo>
                    <a:pt x="0" y="3009900"/>
                  </a:moveTo>
                  <a:lnTo>
                    <a:pt x="4447032" y="3009900"/>
                  </a:lnTo>
                  <a:lnTo>
                    <a:pt x="4447032" y="0"/>
                  </a:lnTo>
                  <a:lnTo>
                    <a:pt x="0" y="0"/>
                  </a:lnTo>
                  <a:lnTo>
                    <a:pt x="0" y="30099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9932" y="792474"/>
              <a:ext cx="3939547" cy="52562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800" y="838200"/>
              <a:ext cx="3779520" cy="51054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85750" y="819150"/>
              <a:ext cx="3817620" cy="5143500"/>
            </a:xfrm>
            <a:custGeom>
              <a:avLst/>
              <a:gdLst/>
              <a:ahLst/>
              <a:cxnLst/>
              <a:rect l="l" t="t" r="r" b="b"/>
              <a:pathLst>
                <a:path w="3817620" h="5143500">
                  <a:moveTo>
                    <a:pt x="0" y="5143500"/>
                  </a:moveTo>
                  <a:lnTo>
                    <a:pt x="3817620" y="5143500"/>
                  </a:lnTo>
                  <a:lnTo>
                    <a:pt x="3817620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888987"/>
            <a:ext cx="2373095" cy="625971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pc="-167" dirty="0">
                <a:latin typeface="Trebuchet MS"/>
                <a:cs typeface="Trebuchet MS"/>
              </a:rPr>
              <a:t>Gene</a:t>
            </a:r>
            <a:r>
              <a:rPr spc="-188" dirty="0">
                <a:latin typeface="Trebuchet MS"/>
                <a:cs typeface="Trebuchet MS"/>
              </a:rPr>
              <a:t>r</a:t>
            </a:r>
            <a:r>
              <a:rPr spc="-214" dirty="0">
                <a:latin typeface="Trebuchet MS"/>
                <a:cs typeface="Trebuchet MS"/>
              </a:rPr>
              <a:t>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0857" y="1799260"/>
            <a:ext cx="6850941" cy="138595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304074" indent="-293214">
              <a:spcBef>
                <a:spcPts val="86"/>
              </a:spcBef>
              <a:buFont typeface="Arial"/>
              <a:buChar char="•"/>
              <a:tabLst>
                <a:tab pos="303531" algn="l"/>
                <a:tab pos="304074" algn="l"/>
              </a:tabLst>
            </a:pPr>
            <a:r>
              <a:rPr sz="2565" spc="-94" dirty="0">
                <a:latin typeface="Trebuchet MS"/>
                <a:cs typeface="Trebuchet MS"/>
              </a:rPr>
              <a:t>Urinary</a:t>
            </a:r>
            <a:r>
              <a:rPr sz="2565" spc="-196" dirty="0">
                <a:latin typeface="Trebuchet MS"/>
                <a:cs typeface="Trebuchet MS"/>
              </a:rPr>
              <a:t> </a:t>
            </a:r>
            <a:r>
              <a:rPr sz="2565" spc="-115" dirty="0">
                <a:latin typeface="Trebuchet MS"/>
                <a:cs typeface="Trebuchet MS"/>
              </a:rPr>
              <a:t>system</a:t>
            </a:r>
            <a:endParaRPr sz="2565" dirty="0">
              <a:latin typeface="Trebuchet MS"/>
              <a:cs typeface="Trebuchet MS"/>
            </a:endParaRPr>
          </a:p>
          <a:p>
            <a:pPr marL="645613" lvl="1" indent="-244888">
              <a:spcBef>
                <a:spcPts val="13"/>
              </a:spcBef>
              <a:buFont typeface="Arial"/>
              <a:buChar char="–"/>
              <a:tabLst>
                <a:tab pos="646156" algn="l"/>
              </a:tabLst>
            </a:pPr>
            <a:r>
              <a:rPr sz="2223" spc="-56" dirty="0">
                <a:latin typeface="Trebuchet MS"/>
                <a:cs typeface="Trebuchet MS"/>
              </a:rPr>
              <a:t>Maintains </a:t>
            </a:r>
            <a:r>
              <a:rPr sz="2223" spc="-111" dirty="0">
                <a:latin typeface="Trebuchet MS"/>
                <a:cs typeface="Trebuchet MS"/>
              </a:rPr>
              <a:t>fluid </a:t>
            </a:r>
            <a:r>
              <a:rPr sz="2223" spc="-77" dirty="0">
                <a:latin typeface="Trebuchet MS"/>
                <a:cs typeface="Trebuchet MS"/>
              </a:rPr>
              <a:t>homeostasis</a:t>
            </a:r>
            <a:endParaRPr sz="2223" dirty="0">
              <a:latin typeface="Trebuchet MS"/>
              <a:cs typeface="Trebuchet MS"/>
            </a:endParaRPr>
          </a:p>
          <a:p>
            <a:pPr lvl="2">
              <a:spcBef>
                <a:spcPts val="13"/>
              </a:spcBef>
              <a:buFont typeface="Arial"/>
              <a:buChar char="•"/>
            </a:pPr>
            <a:endParaRPr sz="1924" dirty="0">
              <a:latin typeface="Trebuchet MS"/>
              <a:cs typeface="Trebuchet MS"/>
            </a:endParaRPr>
          </a:p>
          <a:p>
            <a:pPr marL="645613" lvl="1" indent="-244888">
              <a:buFont typeface="Arial"/>
              <a:buChar char="–"/>
              <a:tabLst>
                <a:tab pos="646156" algn="l"/>
              </a:tabLst>
            </a:pPr>
            <a:r>
              <a:rPr sz="2223" spc="-86" dirty="0">
                <a:latin typeface="Trebuchet MS"/>
                <a:cs typeface="Trebuchet MS"/>
              </a:rPr>
              <a:t>Contributions </a:t>
            </a:r>
            <a:r>
              <a:rPr sz="2223" spc="-94" dirty="0">
                <a:latin typeface="Trebuchet MS"/>
                <a:cs typeface="Trebuchet MS"/>
              </a:rPr>
              <a:t>to</a:t>
            </a:r>
            <a:r>
              <a:rPr sz="2223" spc="-235" dirty="0">
                <a:latin typeface="Trebuchet MS"/>
                <a:cs typeface="Trebuchet MS"/>
              </a:rPr>
              <a:t> </a:t>
            </a:r>
            <a:r>
              <a:rPr sz="2223" spc="-97" dirty="0">
                <a:latin typeface="Trebuchet MS"/>
                <a:cs typeface="Trebuchet MS"/>
              </a:rPr>
              <a:t>metabolism</a:t>
            </a:r>
            <a:endParaRPr sz="2223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414273"/>
            <a:ext cx="54413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Distal</a:t>
            </a:r>
            <a:r>
              <a:rPr spc="-170" dirty="0"/>
              <a:t> </a:t>
            </a:r>
            <a:r>
              <a:rPr spc="-25" dirty="0"/>
              <a:t>Convoluted</a:t>
            </a:r>
            <a:r>
              <a:rPr spc="-180" dirty="0"/>
              <a:t> </a:t>
            </a:r>
            <a:r>
              <a:rPr spc="-20" dirty="0"/>
              <a:t>Tubule: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55904" y="1136903"/>
            <a:ext cx="3746500" cy="5118100"/>
            <a:chOff x="755904" y="1136903"/>
            <a:chExt cx="3746500" cy="5118100"/>
          </a:xfrm>
        </p:grpSpPr>
        <p:sp>
          <p:nvSpPr>
            <p:cNvPr id="4" name="object 4"/>
            <p:cNvSpPr/>
            <p:nvPr/>
          </p:nvSpPr>
          <p:spPr>
            <a:xfrm>
              <a:off x="762000" y="1142999"/>
              <a:ext cx="3733800" cy="5105400"/>
            </a:xfrm>
            <a:custGeom>
              <a:avLst/>
              <a:gdLst/>
              <a:ahLst/>
              <a:cxnLst/>
              <a:rect l="l" t="t" r="r" b="b"/>
              <a:pathLst>
                <a:path w="3733800" h="5105400">
                  <a:moveTo>
                    <a:pt x="3733800" y="0"/>
                  </a:moveTo>
                  <a:lnTo>
                    <a:pt x="0" y="0"/>
                  </a:lnTo>
                  <a:lnTo>
                    <a:pt x="0" y="5105400"/>
                  </a:lnTo>
                  <a:lnTo>
                    <a:pt x="3733800" y="5105400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000" y="1142999"/>
              <a:ext cx="3733800" cy="5105400"/>
            </a:xfrm>
            <a:custGeom>
              <a:avLst/>
              <a:gdLst/>
              <a:ahLst/>
              <a:cxnLst/>
              <a:rect l="l" t="t" r="r" b="b"/>
              <a:pathLst>
                <a:path w="3733800" h="5105400">
                  <a:moveTo>
                    <a:pt x="0" y="5105400"/>
                  </a:moveTo>
                  <a:lnTo>
                    <a:pt x="3733800" y="5105400"/>
                  </a:lnTo>
                  <a:lnTo>
                    <a:pt x="3733800" y="0"/>
                  </a:lnTo>
                  <a:lnTo>
                    <a:pt x="0" y="0"/>
                  </a:lnTo>
                  <a:lnTo>
                    <a:pt x="0" y="5105400"/>
                  </a:lnTo>
                  <a:close/>
                </a:path>
              </a:pathLst>
            </a:custGeom>
            <a:ln w="12192">
              <a:solidFill>
                <a:srgbClr val="9B2C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40739" y="1129030"/>
            <a:ext cx="3575685" cy="12137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40" dirty="0">
                <a:latin typeface="Times New Roman"/>
                <a:cs typeface="Times New Roman"/>
              </a:rPr>
              <a:t>The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lining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epithelium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b="1" spc="-170" dirty="0">
                <a:latin typeface="Times New Roman"/>
                <a:cs typeface="Times New Roman"/>
              </a:rPr>
              <a:t>is</a:t>
            </a:r>
            <a:r>
              <a:rPr sz="2600" b="1" spc="-20" dirty="0">
                <a:latin typeface="Times New Roman"/>
                <a:cs typeface="Times New Roman"/>
              </a:rPr>
              <a:t> </a:t>
            </a:r>
            <a:r>
              <a:rPr sz="2600" b="1" spc="-65" dirty="0">
                <a:latin typeface="Times New Roman"/>
                <a:cs typeface="Times New Roman"/>
              </a:rPr>
              <a:t>tall 	</a:t>
            </a:r>
            <a:r>
              <a:rPr sz="2600" b="1" spc="-135" dirty="0">
                <a:latin typeface="Times New Roman"/>
                <a:cs typeface="Times New Roman"/>
              </a:rPr>
              <a:t>cuboidal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without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any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brush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54326" y="1921205"/>
            <a:ext cx="206375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84655" algn="l"/>
              </a:tabLst>
            </a:pPr>
            <a:r>
              <a:rPr sz="2600" spc="-10" dirty="0">
                <a:latin typeface="Times New Roman"/>
                <a:cs typeface="Times New Roman"/>
              </a:rPr>
              <a:t>(microvilli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85" dirty="0">
                <a:latin typeface="Times New Roman"/>
                <a:cs typeface="Times New Roman"/>
              </a:rPr>
              <a:t>are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0739" y="1921205"/>
            <a:ext cx="1253490" cy="1292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latin typeface="Times New Roman"/>
                <a:cs typeface="Times New Roman"/>
              </a:rPr>
              <a:t>border </a:t>
            </a:r>
            <a:r>
              <a:rPr sz="2600" spc="-95" dirty="0">
                <a:latin typeface="Times New Roman"/>
                <a:cs typeface="Times New Roman"/>
              </a:rPr>
              <a:t>absent).</a:t>
            </a:r>
            <a:endParaRPr sz="2600">
              <a:latin typeface="Times New Roman"/>
              <a:cs typeface="Times New Roman"/>
            </a:endParaRPr>
          </a:p>
          <a:p>
            <a:pPr marL="285750" indent="-27305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5750" algn="l"/>
              </a:tabLst>
            </a:pPr>
            <a:r>
              <a:rPr sz="2600" spc="-25" dirty="0">
                <a:latin typeface="Times New Roman"/>
                <a:cs typeface="Times New Roman"/>
              </a:rPr>
              <a:t>Apical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7917" y="2790570"/>
            <a:ext cx="228028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05485" algn="l"/>
                <a:tab pos="1901189" algn="l"/>
              </a:tabLst>
            </a:pPr>
            <a:r>
              <a:rPr sz="2600" spc="-20" dirty="0">
                <a:latin typeface="Times New Roman"/>
                <a:cs typeface="Times New Roman"/>
              </a:rPr>
              <a:t>cell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borders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85" dirty="0">
                <a:latin typeface="Times New Roman"/>
                <a:cs typeface="Times New Roman"/>
              </a:rPr>
              <a:t>are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0739" y="3110966"/>
            <a:ext cx="3578225" cy="30289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algn="just">
              <a:lnSpc>
                <a:spcPct val="100000"/>
              </a:lnSpc>
              <a:spcBef>
                <a:spcPts val="700"/>
              </a:spcBef>
            </a:pPr>
            <a:r>
              <a:rPr sz="2600" spc="-145" dirty="0">
                <a:latin typeface="Times New Roman"/>
                <a:cs typeface="Times New Roman"/>
              </a:rPr>
              <a:t>simple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without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undulation.</a:t>
            </a:r>
            <a:endParaRPr sz="2600" dirty="0">
              <a:latin typeface="Times New Roman"/>
              <a:cs typeface="Times New Roman"/>
            </a:endParaRPr>
          </a:p>
          <a:p>
            <a:pPr marL="285115" marR="5080" indent="-27305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05" dirty="0">
                <a:latin typeface="Times New Roman"/>
                <a:cs typeface="Times New Roman"/>
              </a:rPr>
              <a:t>Nucleus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located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u="sng" spc="-90" dirty="0">
                <a:latin typeface="Times New Roman"/>
                <a:cs typeface="Times New Roman"/>
              </a:rPr>
              <a:t>close</a:t>
            </a:r>
            <a:r>
              <a:rPr sz="2600" u="sng" spc="-55" dirty="0">
                <a:latin typeface="Times New Roman"/>
                <a:cs typeface="Times New Roman"/>
              </a:rPr>
              <a:t> </a:t>
            </a:r>
            <a:r>
              <a:rPr sz="2600" u="sng" spc="-25" dirty="0">
                <a:latin typeface="Times New Roman"/>
                <a:cs typeface="Times New Roman"/>
              </a:rPr>
              <a:t>to 	</a:t>
            </a:r>
            <a:r>
              <a:rPr sz="2600" u="sng" dirty="0">
                <a:latin typeface="Times New Roman"/>
                <a:cs typeface="Times New Roman"/>
              </a:rPr>
              <a:t>the</a:t>
            </a:r>
            <a:r>
              <a:rPr sz="2600" u="sng" spc="459" dirty="0">
                <a:latin typeface="Times New Roman"/>
                <a:cs typeface="Times New Roman"/>
              </a:rPr>
              <a:t> </a:t>
            </a:r>
            <a:r>
              <a:rPr sz="2600" u="sng" dirty="0">
                <a:highlight>
                  <a:srgbClr val="FFFF00"/>
                </a:highlight>
                <a:latin typeface="Times New Roman"/>
                <a:cs typeface="Times New Roman"/>
              </a:rPr>
              <a:t>apical</a:t>
            </a:r>
            <a:r>
              <a:rPr sz="2600" u="sng" spc="46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600" u="sng" dirty="0">
                <a:highlight>
                  <a:srgbClr val="FFFF00"/>
                </a:highlight>
                <a:latin typeface="Times New Roman"/>
                <a:cs typeface="Times New Roman"/>
              </a:rPr>
              <a:t>border</a:t>
            </a:r>
            <a:r>
              <a:rPr sz="2600" u="sng" spc="47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46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the 	</a:t>
            </a:r>
            <a:r>
              <a:rPr sz="2600" spc="-10" dirty="0">
                <a:latin typeface="Times New Roman"/>
                <a:cs typeface="Times New Roman"/>
              </a:rPr>
              <a:t>cell.</a:t>
            </a:r>
            <a:endParaRPr sz="2600" dirty="0">
              <a:latin typeface="Times New Roman"/>
              <a:cs typeface="Times New Roman"/>
            </a:endParaRPr>
          </a:p>
          <a:p>
            <a:pPr marL="285750" marR="6350" indent="-273685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lumen</a:t>
            </a:r>
            <a:r>
              <a:rPr sz="2600" b="1" spc="-15" dirty="0">
                <a:latin typeface="Times New Roman"/>
                <a:cs typeface="Times New Roman"/>
              </a:rPr>
              <a:t> </a:t>
            </a:r>
            <a:r>
              <a:rPr sz="2600" b="1" spc="-35" dirty="0">
                <a:latin typeface="Times New Roman"/>
                <a:cs typeface="Times New Roman"/>
              </a:rPr>
              <a:t>appears</a:t>
            </a:r>
            <a:r>
              <a:rPr sz="2600" b="1" spc="-15" dirty="0">
                <a:latin typeface="Times New Roman"/>
                <a:cs typeface="Times New Roman"/>
              </a:rPr>
              <a:t> </a:t>
            </a:r>
            <a:r>
              <a:rPr sz="2600" b="1" spc="-75" dirty="0">
                <a:latin typeface="Times New Roman"/>
                <a:cs typeface="Times New Roman"/>
              </a:rPr>
              <a:t>larger </a:t>
            </a:r>
            <a:r>
              <a:rPr sz="2600" spc="-75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3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DCT</a:t>
            </a:r>
            <a:r>
              <a:rPr sz="2600" spc="3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as</a:t>
            </a:r>
            <a:r>
              <a:rPr sz="2600" spc="3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compared</a:t>
            </a:r>
            <a:r>
              <a:rPr sz="2600" spc="38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to 	</a:t>
            </a:r>
            <a:r>
              <a:rPr sz="2600" spc="-20" dirty="0">
                <a:latin typeface="Times New Roman"/>
                <a:cs typeface="Times New Roman"/>
              </a:rPr>
              <a:t>PCT.</a:t>
            </a:r>
            <a:endParaRPr sz="26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745717" y="2011671"/>
            <a:ext cx="3742054" cy="3427729"/>
            <a:chOff x="4745717" y="2011671"/>
            <a:chExt cx="3742054" cy="3427729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5717" y="2011671"/>
              <a:ext cx="3741456" cy="34274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0600" y="2057400"/>
              <a:ext cx="3581400" cy="32766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781550" y="2038350"/>
              <a:ext cx="3619500" cy="3314700"/>
            </a:xfrm>
            <a:custGeom>
              <a:avLst/>
              <a:gdLst/>
              <a:ahLst/>
              <a:cxnLst/>
              <a:rect l="l" t="t" r="r" b="b"/>
              <a:pathLst>
                <a:path w="3619500" h="3314700">
                  <a:moveTo>
                    <a:pt x="0" y="3314700"/>
                  </a:moveTo>
                  <a:lnTo>
                    <a:pt x="3619500" y="3314700"/>
                  </a:lnTo>
                  <a:lnTo>
                    <a:pt x="3619500" y="0"/>
                  </a:lnTo>
                  <a:lnTo>
                    <a:pt x="0" y="0"/>
                  </a:lnTo>
                  <a:lnTo>
                    <a:pt x="0" y="3314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61873"/>
            <a:ext cx="35515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Collecting</a:t>
            </a:r>
            <a:r>
              <a:rPr spc="-155" dirty="0"/>
              <a:t> </a:t>
            </a:r>
            <a:r>
              <a:rPr spc="-10" dirty="0"/>
              <a:t>ducts: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1104" y="1136903"/>
            <a:ext cx="8242300" cy="4813300"/>
            <a:chOff x="451104" y="1136903"/>
            <a:chExt cx="8242300" cy="4813300"/>
          </a:xfrm>
        </p:grpSpPr>
        <p:sp>
          <p:nvSpPr>
            <p:cNvPr id="4" name="object 4"/>
            <p:cNvSpPr/>
            <p:nvPr/>
          </p:nvSpPr>
          <p:spPr>
            <a:xfrm>
              <a:off x="457200" y="1142999"/>
              <a:ext cx="8229600" cy="4800600"/>
            </a:xfrm>
            <a:custGeom>
              <a:avLst/>
              <a:gdLst/>
              <a:ahLst/>
              <a:cxnLst/>
              <a:rect l="l" t="t" r="r" b="b"/>
              <a:pathLst>
                <a:path w="8229600" h="4800600">
                  <a:moveTo>
                    <a:pt x="8229600" y="0"/>
                  </a:moveTo>
                  <a:lnTo>
                    <a:pt x="0" y="0"/>
                  </a:lnTo>
                  <a:lnTo>
                    <a:pt x="0" y="4800600"/>
                  </a:lnTo>
                  <a:lnTo>
                    <a:pt x="8229600" y="48006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1142999"/>
              <a:ext cx="8229600" cy="4800600"/>
            </a:xfrm>
            <a:custGeom>
              <a:avLst/>
              <a:gdLst/>
              <a:ahLst/>
              <a:cxnLst/>
              <a:rect l="l" t="t" r="r" b="b"/>
              <a:pathLst>
                <a:path w="8229600" h="4800600">
                  <a:moveTo>
                    <a:pt x="0" y="4800600"/>
                  </a:moveTo>
                  <a:lnTo>
                    <a:pt x="8229600" y="48006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800600"/>
                  </a:lnTo>
                  <a:close/>
                </a:path>
              </a:pathLst>
            </a:custGeom>
            <a:ln w="12192">
              <a:solidFill>
                <a:srgbClr val="9B2C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5940" y="1129030"/>
            <a:ext cx="8073390" cy="21679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indent="-27305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5750" algn="l"/>
              </a:tabLst>
            </a:pPr>
            <a:r>
              <a:rPr sz="2600" spc="-140" dirty="0">
                <a:latin typeface="Times New Roman"/>
                <a:cs typeface="Times New Roman"/>
              </a:rPr>
              <a:t>The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lining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epithelium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is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simple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cuboidal</a:t>
            </a:r>
            <a:r>
              <a:rPr sz="2600" spc="-10" dirty="0">
                <a:latin typeface="Times New Roman"/>
                <a:cs typeface="Times New Roman"/>
              </a:rPr>
              <a:t>.</a:t>
            </a:r>
            <a:endParaRPr sz="2600" dirty="0">
              <a:latin typeface="Times New Roman"/>
              <a:cs typeface="Times New Roman"/>
            </a:endParaRPr>
          </a:p>
          <a:p>
            <a:pPr marL="285115" marR="6350" indent="-27305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6385" algn="l"/>
              </a:tabLst>
            </a:pPr>
            <a:r>
              <a:rPr sz="2600" spc="-120" dirty="0">
                <a:latin typeface="Times New Roman"/>
                <a:cs typeface="Times New Roman"/>
              </a:rPr>
              <a:t>These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collecting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ducts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extend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towards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renal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papillae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and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the 	</a:t>
            </a:r>
            <a:r>
              <a:rPr sz="2600" spc="-114" dirty="0">
                <a:latin typeface="Times New Roman"/>
                <a:cs typeface="Times New Roman"/>
              </a:rPr>
              <a:t>renal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calyx.</a:t>
            </a:r>
            <a:endParaRPr sz="2600" dirty="0">
              <a:latin typeface="Times New Roman"/>
              <a:cs typeface="Times New Roman"/>
            </a:endParaRPr>
          </a:p>
          <a:p>
            <a:pPr marL="285115" marR="5715" indent="-273050">
              <a:lnSpc>
                <a:spcPct val="10000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6385" algn="l"/>
                <a:tab pos="885825" algn="l"/>
                <a:tab pos="2176780" algn="l"/>
                <a:tab pos="2938780" algn="l"/>
                <a:tab pos="3288029" algn="l"/>
                <a:tab pos="3797300" algn="l"/>
                <a:tab pos="4254500" algn="l"/>
                <a:tab pos="4624705" algn="l"/>
                <a:tab pos="5133975" algn="l"/>
                <a:tab pos="6473190" algn="l"/>
                <a:tab pos="7693025" algn="l"/>
              </a:tabLst>
            </a:pPr>
            <a:r>
              <a:rPr sz="2600" spc="-25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0" dirty="0">
                <a:latin typeface="Times New Roman"/>
                <a:cs typeface="Times New Roman"/>
              </a:rPr>
              <a:t>collecting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0" dirty="0">
                <a:latin typeface="Times New Roman"/>
                <a:cs typeface="Times New Roman"/>
              </a:rPr>
              <a:t>ducts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5" dirty="0">
                <a:latin typeface="Times New Roman"/>
                <a:cs typeface="Times New Roman"/>
              </a:rPr>
              <a:t>at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5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5" dirty="0">
                <a:latin typeface="Times New Roman"/>
                <a:cs typeface="Times New Roman"/>
              </a:rPr>
              <a:t>tip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5" dirty="0">
                <a:latin typeface="Times New Roman"/>
                <a:cs typeface="Times New Roman"/>
              </a:rPr>
              <a:t>of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5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medullary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5" dirty="0">
                <a:latin typeface="Times New Roman"/>
                <a:cs typeface="Times New Roman"/>
              </a:rPr>
              <a:t>pyramids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10" dirty="0">
                <a:latin typeface="Times New Roman"/>
                <a:cs typeface="Times New Roman"/>
              </a:rPr>
              <a:t>are 	</a:t>
            </a:r>
            <a:r>
              <a:rPr sz="2600" spc="-145" dirty="0">
                <a:latin typeface="Times New Roman"/>
                <a:cs typeface="Times New Roman"/>
              </a:rPr>
              <a:t>called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ducts</a:t>
            </a:r>
            <a:r>
              <a:rPr sz="2600" b="1" spc="-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of </a:t>
            </a:r>
            <a:r>
              <a:rPr sz="2600" b="1" spc="-10" dirty="0">
                <a:latin typeface="Times New Roman"/>
                <a:cs typeface="Times New Roman"/>
              </a:rPr>
              <a:t>Bellini</a:t>
            </a:r>
            <a:r>
              <a:rPr sz="2600" spc="-10" dirty="0">
                <a:latin typeface="Times New Roman"/>
                <a:cs typeface="Times New Roman"/>
              </a:rPr>
              <a:t>.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3332" y="563875"/>
            <a:ext cx="7577455" cy="5713730"/>
            <a:chOff x="783332" y="563875"/>
            <a:chExt cx="7577455" cy="5713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3332" y="563875"/>
              <a:ext cx="7577335" cy="57134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9" y="609599"/>
              <a:ext cx="7417308" cy="5562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9149" y="590549"/>
              <a:ext cx="7455534" cy="5600700"/>
            </a:xfrm>
            <a:custGeom>
              <a:avLst/>
              <a:gdLst/>
              <a:ahLst/>
              <a:cxnLst/>
              <a:rect l="l" t="t" r="r" b="b"/>
              <a:pathLst>
                <a:path w="7455534" h="5600700">
                  <a:moveTo>
                    <a:pt x="0" y="5600700"/>
                  </a:moveTo>
                  <a:lnTo>
                    <a:pt x="7455408" y="5600700"/>
                  </a:lnTo>
                  <a:lnTo>
                    <a:pt x="7455408" y="0"/>
                  </a:lnTo>
                  <a:lnTo>
                    <a:pt x="0" y="0"/>
                  </a:lnTo>
                  <a:lnTo>
                    <a:pt x="0" y="5600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Juxtaglomerular</a:t>
            </a:r>
            <a:r>
              <a:rPr spc="-114" dirty="0"/>
              <a:t> </a:t>
            </a:r>
            <a:r>
              <a:rPr spc="-20" dirty="0"/>
              <a:t>Apparatus: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03504" y="1136903"/>
            <a:ext cx="8089900" cy="5270500"/>
            <a:chOff x="603504" y="1136903"/>
            <a:chExt cx="8089900" cy="5270500"/>
          </a:xfrm>
        </p:grpSpPr>
        <p:sp>
          <p:nvSpPr>
            <p:cNvPr id="4" name="object 4"/>
            <p:cNvSpPr/>
            <p:nvPr/>
          </p:nvSpPr>
          <p:spPr>
            <a:xfrm>
              <a:off x="609600" y="1142999"/>
              <a:ext cx="8077200" cy="5257800"/>
            </a:xfrm>
            <a:custGeom>
              <a:avLst/>
              <a:gdLst/>
              <a:ahLst/>
              <a:cxnLst/>
              <a:rect l="l" t="t" r="r" b="b"/>
              <a:pathLst>
                <a:path w="8077200" h="5257800">
                  <a:moveTo>
                    <a:pt x="8077200" y="0"/>
                  </a:moveTo>
                  <a:lnTo>
                    <a:pt x="0" y="0"/>
                  </a:lnTo>
                  <a:lnTo>
                    <a:pt x="0" y="5257800"/>
                  </a:lnTo>
                  <a:lnTo>
                    <a:pt x="8077200" y="5257800"/>
                  </a:lnTo>
                  <a:lnTo>
                    <a:pt x="807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" y="1142999"/>
              <a:ext cx="8077200" cy="5257800"/>
            </a:xfrm>
            <a:custGeom>
              <a:avLst/>
              <a:gdLst/>
              <a:ahLst/>
              <a:cxnLst/>
              <a:rect l="l" t="t" r="r" b="b"/>
              <a:pathLst>
                <a:path w="8077200" h="5257800">
                  <a:moveTo>
                    <a:pt x="0" y="5257800"/>
                  </a:moveTo>
                  <a:lnTo>
                    <a:pt x="8077200" y="5257800"/>
                  </a:lnTo>
                  <a:lnTo>
                    <a:pt x="8077200" y="0"/>
                  </a:lnTo>
                  <a:lnTo>
                    <a:pt x="0" y="0"/>
                  </a:lnTo>
                  <a:lnTo>
                    <a:pt x="0" y="5257800"/>
                  </a:lnTo>
                  <a:close/>
                </a:path>
              </a:pathLst>
            </a:custGeom>
            <a:ln w="12192">
              <a:solidFill>
                <a:srgbClr val="9B2C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8340" y="1066546"/>
            <a:ext cx="7920990" cy="508635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09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spc="-140" dirty="0">
                <a:latin typeface="Times New Roman"/>
                <a:cs typeface="Times New Roman"/>
              </a:rPr>
              <a:t>Located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the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vascular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pole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of</a:t>
            </a:r>
            <a:r>
              <a:rPr sz="2400" spc="-60" dirty="0">
                <a:latin typeface="Times New Roman"/>
                <a:cs typeface="Times New Roman"/>
              </a:rPr>
              <a:t> the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glomerulus.</a:t>
            </a:r>
            <a:endParaRPr sz="24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spc="-10" dirty="0">
                <a:latin typeface="Times New Roman"/>
                <a:cs typeface="Times New Roman"/>
              </a:rPr>
              <a:t>Includes</a:t>
            </a:r>
            <a:endParaRPr sz="2400" dirty="0">
              <a:latin typeface="Times New Roman"/>
              <a:cs typeface="Times New Roman"/>
            </a:endParaRPr>
          </a:p>
          <a:p>
            <a:pPr marL="561975" lvl="1" indent="-229235">
              <a:lnSpc>
                <a:spcPct val="100000"/>
              </a:lnSpc>
              <a:spcBef>
                <a:spcPts val="155"/>
              </a:spcBef>
              <a:buClr>
                <a:srgbClr val="9B2C1F"/>
              </a:buClr>
              <a:buSzPct val="84090"/>
              <a:buFont typeface="Segoe UI Symbol"/>
              <a:buChar char="⚫"/>
              <a:tabLst>
                <a:tab pos="561975" algn="l"/>
              </a:tabLst>
            </a:pPr>
            <a:r>
              <a:rPr sz="2200" spc="-170" dirty="0">
                <a:latin typeface="Times New Roman"/>
                <a:cs typeface="Times New Roman"/>
              </a:rPr>
              <a:t>Macula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densa</a:t>
            </a:r>
            <a:endParaRPr sz="2200" dirty="0">
              <a:latin typeface="Times New Roman"/>
              <a:cs typeface="Times New Roman"/>
            </a:endParaRPr>
          </a:p>
          <a:p>
            <a:pPr marL="561975" lvl="1" indent="-229235">
              <a:lnSpc>
                <a:spcPct val="100000"/>
              </a:lnSpc>
              <a:spcBef>
                <a:spcPts val="145"/>
              </a:spcBef>
              <a:buClr>
                <a:srgbClr val="9B2C1F"/>
              </a:buClr>
              <a:buSzPct val="84090"/>
              <a:buFont typeface="Segoe UI Symbol"/>
              <a:buChar char="⚫"/>
              <a:tabLst>
                <a:tab pos="561975" algn="l"/>
              </a:tabLst>
            </a:pPr>
            <a:r>
              <a:rPr sz="2200" spc="-95" dirty="0">
                <a:latin typeface="Times New Roman"/>
                <a:cs typeface="Times New Roman"/>
              </a:rPr>
              <a:t>Extraglomerular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35" dirty="0">
                <a:latin typeface="Times New Roman"/>
                <a:cs typeface="Times New Roman"/>
              </a:rPr>
              <a:t>mesangial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cells/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80" dirty="0">
                <a:latin typeface="Times New Roman"/>
                <a:cs typeface="Times New Roman"/>
              </a:rPr>
              <a:t>Lacis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cells</a:t>
            </a:r>
            <a:endParaRPr sz="2200" dirty="0">
              <a:latin typeface="Times New Roman"/>
              <a:cs typeface="Times New Roman"/>
            </a:endParaRPr>
          </a:p>
          <a:p>
            <a:pPr marL="561975" lvl="1" indent="-229235">
              <a:lnSpc>
                <a:spcPct val="100000"/>
              </a:lnSpc>
              <a:spcBef>
                <a:spcPts val="135"/>
              </a:spcBef>
              <a:buClr>
                <a:srgbClr val="9B2C1F"/>
              </a:buClr>
              <a:buSzPct val="84090"/>
              <a:buFont typeface="Segoe UI Symbol"/>
              <a:buChar char="⚫"/>
              <a:tabLst>
                <a:tab pos="561975" algn="l"/>
              </a:tabLst>
            </a:pPr>
            <a:r>
              <a:rPr sz="2200" spc="-95" dirty="0">
                <a:latin typeface="Times New Roman"/>
                <a:cs typeface="Times New Roman"/>
              </a:rPr>
              <a:t>Juxtaglomerular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20" dirty="0">
                <a:latin typeface="Times New Roman"/>
                <a:cs typeface="Times New Roman"/>
              </a:rPr>
              <a:t>cells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25" dirty="0">
                <a:latin typeface="Times New Roman"/>
                <a:cs typeface="Times New Roman"/>
              </a:rPr>
              <a:t>(JG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cells)</a:t>
            </a:r>
            <a:endParaRPr sz="2200" dirty="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ct val="90000"/>
              </a:lnSpc>
              <a:spcBef>
                <a:spcPts val="58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b="1" dirty="0">
                <a:latin typeface="Times New Roman"/>
                <a:cs typeface="Times New Roman"/>
              </a:rPr>
              <a:t>Macula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densa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patch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specialized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epithelial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cells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thick </a:t>
            </a:r>
            <a:r>
              <a:rPr sz="2400" spc="-90" dirty="0">
                <a:latin typeface="Times New Roman"/>
                <a:cs typeface="Times New Roman"/>
              </a:rPr>
              <a:t>ascending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limb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where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passes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between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afferent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efferent </a:t>
            </a:r>
            <a:r>
              <a:rPr sz="2400" spc="-25" dirty="0">
                <a:latin typeface="Times New Roman"/>
                <a:cs typeface="Times New Roman"/>
              </a:rPr>
              <a:t>arterioles.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Cells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tall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narrow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intercellular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space</a:t>
            </a:r>
            <a:r>
              <a:rPr sz="2400" spc="-25" dirty="0">
                <a:latin typeface="Times New Roman"/>
                <a:cs typeface="Times New Roman"/>
              </a:rPr>
              <a:t> is </a:t>
            </a:r>
            <a:r>
              <a:rPr sz="2400" dirty="0">
                <a:latin typeface="Times New Roman"/>
                <a:cs typeface="Times New Roman"/>
              </a:rPr>
              <a:t>dilated.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regulates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glomerular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pressure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renin- </a:t>
            </a:r>
            <a:r>
              <a:rPr sz="2400" spc="-125" dirty="0">
                <a:latin typeface="Times New Roman"/>
                <a:cs typeface="Times New Roman"/>
              </a:rPr>
              <a:t>angiotensin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system.</a:t>
            </a:r>
            <a:endParaRPr sz="2400" dirty="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ts val="2590"/>
              </a:lnSpc>
              <a:spcBef>
                <a:spcPts val="64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b="1" dirty="0">
                <a:latin typeface="Times New Roman"/>
                <a:cs typeface="Times New Roman"/>
              </a:rPr>
              <a:t>Lacis</a:t>
            </a:r>
            <a:r>
              <a:rPr sz="2400" b="1" spc="2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cells</a:t>
            </a:r>
            <a:r>
              <a:rPr sz="2400" b="1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found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between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macula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densa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two </a:t>
            </a:r>
            <a:r>
              <a:rPr sz="2400" spc="-10" dirty="0">
                <a:latin typeface="Times New Roman"/>
                <a:cs typeface="Times New Roman"/>
              </a:rPr>
              <a:t>arterioles.</a:t>
            </a:r>
            <a:endParaRPr sz="2400" dirty="0">
              <a:latin typeface="Times New Roman"/>
              <a:cs typeface="Times New Roman"/>
            </a:endParaRPr>
          </a:p>
          <a:p>
            <a:pPr marL="287020" marR="5715" indent="-274955" algn="just">
              <a:lnSpc>
                <a:spcPts val="259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b="1" spc="-265" dirty="0">
                <a:latin typeface="Times New Roman"/>
                <a:cs typeface="Times New Roman"/>
              </a:rPr>
              <a:t>JG</a:t>
            </a:r>
            <a:r>
              <a:rPr sz="2400" b="1" spc="1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cells</a:t>
            </a:r>
            <a:r>
              <a:rPr sz="2400" b="1" spc="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found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afferent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arterioles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specialized </a:t>
            </a:r>
            <a:r>
              <a:rPr sz="2400" spc="-120" dirty="0">
                <a:latin typeface="Times New Roman"/>
                <a:cs typeface="Times New Roman"/>
              </a:rPr>
              <a:t>smooth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muscle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cells.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97724" y="563851"/>
            <a:ext cx="5799455" cy="5852795"/>
            <a:chOff x="1697724" y="563851"/>
            <a:chExt cx="5799455" cy="5852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7724" y="563851"/>
              <a:ext cx="5798843" cy="58522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600" y="609599"/>
              <a:ext cx="5638800" cy="57012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33550" y="590549"/>
              <a:ext cx="5676900" cy="5739765"/>
            </a:xfrm>
            <a:custGeom>
              <a:avLst/>
              <a:gdLst/>
              <a:ahLst/>
              <a:cxnLst/>
              <a:rect l="l" t="t" r="r" b="b"/>
              <a:pathLst>
                <a:path w="5676900" h="5739765">
                  <a:moveTo>
                    <a:pt x="0" y="5739384"/>
                  </a:moveTo>
                  <a:lnTo>
                    <a:pt x="5676900" y="5739384"/>
                  </a:lnTo>
                  <a:lnTo>
                    <a:pt x="5676900" y="0"/>
                  </a:lnTo>
                  <a:lnTo>
                    <a:pt x="0" y="0"/>
                  </a:lnTo>
                  <a:lnTo>
                    <a:pt x="0" y="573938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338073"/>
            <a:ext cx="1472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Ureter: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03504" y="1060703"/>
            <a:ext cx="8089900" cy="5270500"/>
            <a:chOff x="603504" y="1060703"/>
            <a:chExt cx="8089900" cy="5270500"/>
          </a:xfrm>
        </p:grpSpPr>
        <p:sp>
          <p:nvSpPr>
            <p:cNvPr id="4" name="object 4"/>
            <p:cNvSpPr/>
            <p:nvPr/>
          </p:nvSpPr>
          <p:spPr>
            <a:xfrm>
              <a:off x="609600" y="1066799"/>
              <a:ext cx="8077200" cy="5257800"/>
            </a:xfrm>
            <a:custGeom>
              <a:avLst/>
              <a:gdLst/>
              <a:ahLst/>
              <a:cxnLst/>
              <a:rect l="l" t="t" r="r" b="b"/>
              <a:pathLst>
                <a:path w="8077200" h="5257800">
                  <a:moveTo>
                    <a:pt x="8077200" y="0"/>
                  </a:moveTo>
                  <a:lnTo>
                    <a:pt x="0" y="0"/>
                  </a:lnTo>
                  <a:lnTo>
                    <a:pt x="0" y="5257800"/>
                  </a:lnTo>
                  <a:lnTo>
                    <a:pt x="8077200" y="5257800"/>
                  </a:lnTo>
                  <a:lnTo>
                    <a:pt x="807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" y="1066799"/>
              <a:ext cx="8077200" cy="5257800"/>
            </a:xfrm>
            <a:custGeom>
              <a:avLst/>
              <a:gdLst/>
              <a:ahLst/>
              <a:cxnLst/>
              <a:rect l="l" t="t" r="r" b="b"/>
              <a:pathLst>
                <a:path w="8077200" h="5257800">
                  <a:moveTo>
                    <a:pt x="0" y="5257800"/>
                  </a:moveTo>
                  <a:lnTo>
                    <a:pt x="8077200" y="5257800"/>
                  </a:lnTo>
                  <a:lnTo>
                    <a:pt x="8077200" y="0"/>
                  </a:lnTo>
                  <a:lnTo>
                    <a:pt x="0" y="0"/>
                  </a:lnTo>
                  <a:lnTo>
                    <a:pt x="0" y="5257800"/>
                  </a:lnTo>
                  <a:close/>
                </a:path>
              </a:pathLst>
            </a:custGeom>
            <a:ln w="12192">
              <a:solidFill>
                <a:srgbClr val="9B2C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50240" y="1029970"/>
            <a:ext cx="8008620" cy="49993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25120" marR="53340" indent="-274955" algn="just">
              <a:lnSpc>
                <a:spcPts val="2590"/>
              </a:lnSpc>
              <a:spcBef>
                <a:spcPts val="42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325120" algn="l"/>
              </a:tabLst>
            </a:pPr>
            <a:r>
              <a:rPr sz="2400" spc="-110" dirty="0">
                <a:latin typeface="Times New Roman"/>
                <a:cs typeface="Times New Roman"/>
              </a:rPr>
              <a:t>The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lumen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ureter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stellate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shaped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wall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comprises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of </a:t>
            </a:r>
            <a:r>
              <a:rPr sz="2400" spc="-145" dirty="0">
                <a:latin typeface="Times New Roman"/>
                <a:cs typeface="Times New Roman"/>
              </a:rPr>
              <a:t>following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layers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from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inside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outwards:</a:t>
            </a:r>
            <a:endParaRPr sz="2400">
              <a:latin typeface="Times New Roman"/>
              <a:cs typeface="Times New Roman"/>
            </a:endParaRPr>
          </a:p>
          <a:p>
            <a:pPr marL="325120" marR="43180" indent="-274955" algn="just">
              <a:lnSpc>
                <a:spcPct val="90000"/>
              </a:lnSpc>
              <a:spcBef>
                <a:spcPts val="56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325120" algn="l"/>
              </a:tabLst>
            </a:pPr>
            <a:r>
              <a:rPr sz="2400" b="1" dirty="0">
                <a:latin typeface="Times New Roman"/>
                <a:cs typeface="Times New Roman"/>
              </a:rPr>
              <a:t>Tunica</a:t>
            </a:r>
            <a:r>
              <a:rPr sz="2400" b="1" spc="385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mucosa-</a:t>
            </a:r>
            <a:r>
              <a:rPr sz="2400" b="1" spc="3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3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lining</a:t>
            </a:r>
            <a:r>
              <a:rPr sz="2400" spc="3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epithelium</a:t>
            </a:r>
            <a:r>
              <a:rPr sz="2400" spc="3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385" dirty="0">
                <a:latin typeface="Times New Roman"/>
                <a:cs typeface="Times New Roman"/>
              </a:rPr>
              <a:t>  </a:t>
            </a:r>
            <a:r>
              <a:rPr sz="2400" b="1" spc="-10" dirty="0">
                <a:latin typeface="Times New Roman"/>
                <a:cs typeface="Times New Roman"/>
              </a:rPr>
              <a:t>transitional </a:t>
            </a:r>
            <a:r>
              <a:rPr sz="2400" b="1" dirty="0">
                <a:latin typeface="Times New Roman"/>
                <a:cs typeface="Times New Roman"/>
              </a:rPr>
              <a:t>epithelium</a:t>
            </a:r>
            <a:r>
              <a:rPr sz="2400" dirty="0">
                <a:latin typeface="Times New Roman"/>
                <a:cs typeface="Times New Roman"/>
              </a:rPr>
              <a:t>.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epithelium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3-</a:t>
            </a:r>
            <a:r>
              <a:rPr sz="2400" dirty="0">
                <a:latin typeface="Times New Roman"/>
                <a:cs typeface="Times New Roman"/>
              </a:rPr>
              <a:t>5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layers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thick.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Beneath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spc="-75" dirty="0">
                <a:latin typeface="Times New Roman"/>
                <a:cs typeface="Times New Roman"/>
              </a:rPr>
              <a:t>epithelium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lamina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propria.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lamina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muscularis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is</a:t>
            </a:r>
            <a:r>
              <a:rPr sz="2400" b="1" spc="-10" dirty="0">
                <a:latin typeface="Times New Roman"/>
                <a:cs typeface="Times New Roman"/>
              </a:rPr>
              <a:t> absent</a:t>
            </a:r>
            <a:r>
              <a:rPr sz="2400" spc="-10" dirty="0">
                <a:latin typeface="Times New Roman"/>
                <a:cs typeface="Times New Roman"/>
              </a:rPr>
              <a:t>, </a:t>
            </a:r>
            <a:r>
              <a:rPr sz="2400" spc="-20" dirty="0">
                <a:latin typeface="Times New Roman"/>
                <a:cs typeface="Times New Roman"/>
              </a:rPr>
              <a:t>hence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lamina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propria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intermingles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underlying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tunica </a:t>
            </a:r>
            <a:r>
              <a:rPr sz="2400" spc="-65" dirty="0">
                <a:latin typeface="Times New Roman"/>
                <a:cs typeface="Times New Roman"/>
              </a:rPr>
              <a:t>submucosa</a:t>
            </a:r>
            <a:r>
              <a:rPr sz="2400" spc="4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4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form</a:t>
            </a:r>
            <a:r>
              <a:rPr sz="2400" spc="4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propria-</a:t>
            </a:r>
            <a:r>
              <a:rPr sz="2400" b="1" dirty="0">
                <a:latin typeface="Times New Roman"/>
                <a:cs typeface="Times New Roman"/>
              </a:rPr>
              <a:t>submucosa</a:t>
            </a:r>
            <a:r>
              <a:rPr sz="2400" dirty="0">
                <a:latin typeface="Times New Roman"/>
                <a:cs typeface="Times New Roman"/>
              </a:rPr>
              <a:t>.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4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consists</a:t>
            </a:r>
            <a:r>
              <a:rPr sz="2400" spc="4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41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loose </a:t>
            </a:r>
            <a:r>
              <a:rPr sz="2400" spc="-120" dirty="0">
                <a:latin typeface="Times New Roman"/>
                <a:cs typeface="Times New Roman"/>
              </a:rPr>
              <a:t>connective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tissue.</a:t>
            </a:r>
            <a:endParaRPr sz="2400">
              <a:latin typeface="Times New Roman"/>
              <a:cs typeface="Times New Roman"/>
            </a:endParaRPr>
          </a:p>
          <a:p>
            <a:pPr marL="325120" marR="54610" indent="-274955" algn="just">
              <a:lnSpc>
                <a:spcPts val="2590"/>
              </a:lnSpc>
              <a:spcBef>
                <a:spcPts val="64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325120" algn="l"/>
              </a:tabLst>
            </a:pPr>
            <a:r>
              <a:rPr sz="2400" b="1" dirty="0">
                <a:latin typeface="Times New Roman"/>
                <a:cs typeface="Times New Roman"/>
              </a:rPr>
              <a:t>Tunica</a:t>
            </a:r>
            <a:r>
              <a:rPr sz="2400" b="1" spc="1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muscularis-</a:t>
            </a:r>
            <a:r>
              <a:rPr sz="2400" b="1" spc="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upper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2/3</a:t>
            </a:r>
            <a:r>
              <a:rPr sz="2400" spc="75" baseline="24305" dirty="0">
                <a:latin typeface="Times New Roman"/>
                <a:cs typeface="Times New Roman"/>
              </a:rPr>
              <a:t>rd</a:t>
            </a:r>
            <a:r>
              <a:rPr sz="2400" spc="562" baseline="24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ureter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made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two </a:t>
            </a:r>
            <a:r>
              <a:rPr sz="2400" spc="-145" dirty="0">
                <a:latin typeface="Times New Roman"/>
                <a:cs typeface="Times New Roman"/>
              </a:rPr>
              <a:t>layers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of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smooth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muscle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cells.</a:t>
            </a:r>
            <a:endParaRPr sz="2400">
              <a:latin typeface="Times New Roman"/>
              <a:cs typeface="Times New Roman"/>
            </a:endParaRPr>
          </a:p>
          <a:p>
            <a:pPr marL="600075" lvl="1" indent="-229235" algn="just">
              <a:lnSpc>
                <a:spcPct val="100000"/>
              </a:lnSpc>
              <a:spcBef>
                <a:spcPts val="120"/>
              </a:spcBef>
              <a:buClr>
                <a:srgbClr val="9B2C1F"/>
              </a:buClr>
              <a:buSzPct val="84090"/>
              <a:buFont typeface="Segoe UI Symbol"/>
              <a:buChar char="⚫"/>
              <a:tabLst>
                <a:tab pos="600075" algn="l"/>
              </a:tabLst>
            </a:pPr>
            <a:r>
              <a:rPr sz="2200" spc="-90" dirty="0">
                <a:latin typeface="Times New Roman"/>
                <a:cs typeface="Times New Roman"/>
              </a:rPr>
              <a:t>Inner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0" dirty="0">
                <a:latin typeface="Times New Roman"/>
                <a:cs typeface="Times New Roman"/>
              </a:rPr>
              <a:t>longitudinal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35" dirty="0">
                <a:latin typeface="Times New Roman"/>
                <a:cs typeface="Times New Roman"/>
              </a:rPr>
              <a:t>and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Times New Roman"/>
                <a:cs typeface="Times New Roman"/>
              </a:rPr>
              <a:t>outer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95" dirty="0">
                <a:latin typeface="Times New Roman"/>
                <a:cs typeface="Times New Roman"/>
              </a:rPr>
              <a:t>circular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layer</a:t>
            </a:r>
            <a:endParaRPr sz="2200">
              <a:latin typeface="Times New Roman"/>
              <a:cs typeface="Times New Roman"/>
            </a:endParaRPr>
          </a:p>
          <a:p>
            <a:pPr marL="325120" indent="-274320" algn="just">
              <a:lnSpc>
                <a:spcPts val="2735"/>
              </a:lnSpc>
              <a:spcBef>
                <a:spcPts val="29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325120" algn="l"/>
              </a:tabLst>
            </a:pPr>
            <a:r>
              <a:rPr sz="2400" spc="-130" dirty="0">
                <a:latin typeface="Times New Roman"/>
                <a:cs typeface="Times New Roman"/>
              </a:rPr>
              <a:t>Lower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1/3</a:t>
            </a:r>
            <a:r>
              <a:rPr sz="2400" baseline="24305" dirty="0">
                <a:latin typeface="Times New Roman"/>
                <a:cs typeface="Times New Roman"/>
              </a:rPr>
              <a:t>rd</a:t>
            </a:r>
            <a:r>
              <a:rPr sz="2400" spc="209" baseline="2430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of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ureter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has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third </a:t>
            </a:r>
            <a:r>
              <a:rPr sz="2400" spc="-10" dirty="0">
                <a:latin typeface="Times New Roman"/>
                <a:cs typeface="Times New Roman"/>
              </a:rPr>
              <a:t>outer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longitudinal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layer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(inner</a:t>
            </a:r>
            <a:endParaRPr sz="2400">
              <a:latin typeface="Times New Roman"/>
              <a:cs typeface="Times New Roman"/>
            </a:endParaRPr>
          </a:p>
          <a:p>
            <a:pPr marL="325120" algn="just">
              <a:lnSpc>
                <a:spcPts val="2735"/>
              </a:lnSpc>
            </a:pPr>
            <a:r>
              <a:rPr sz="2400" spc="-100" dirty="0">
                <a:latin typeface="Times New Roman"/>
                <a:cs typeface="Times New Roman"/>
              </a:rPr>
              <a:t>longitudinal,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middle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circular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and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outer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longitudinal).</a:t>
            </a:r>
            <a:endParaRPr sz="2400">
              <a:latin typeface="Times New Roman"/>
              <a:cs typeface="Times New Roman"/>
            </a:endParaRPr>
          </a:p>
          <a:p>
            <a:pPr marL="325120" indent="-274320" algn="just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325120" algn="l"/>
              </a:tabLst>
            </a:pPr>
            <a:r>
              <a:rPr sz="2400" b="1" spc="-80" dirty="0">
                <a:latin typeface="Times New Roman"/>
                <a:cs typeface="Times New Roman"/>
              </a:rPr>
              <a:t>Tunica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60" dirty="0">
                <a:latin typeface="Times New Roman"/>
                <a:cs typeface="Times New Roman"/>
              </a:rPr>
              <a:t>serosa/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adventitia-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made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of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fibrous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connective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tissue.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3316" y="518107"/>
            <a:ext cx="3531235" cy="2078989"/>
            <a:chOff x="783316" y="518107"/>
            <a:chExt cx="3531235" cy="20789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3316" y="518107"/>
              <a:ext cx="3531147" cy="20788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563880"/>
              <a:ext cx="3371088" cy="19278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9150" y="544830"/>
              <a:ext cx="3409315" cy="1965960"/>
            </a:xfrm>
            <a:custGeom>
              <a:avLst/>
              <a:gdLst/>
              <a:ahLst/>
              <a:cxnLst/>
              <a:rect l="l" t="t" r="r" b="b"/>
              <a:pathLst>
                <a:path w="3409315" h="1965960">
                  <a:moveTo>
                    <a:pt x="0" y="1965960"/>
                  </a:moveTo>
                  <a:lnTo>
                    <a:pt x="3409188" y="1965960"/>
                  </a:lnTo>
                  <a:lnTo>
                    <a:pt x="3409188" y="0"/>
                  </a:lnTo>
                  <a:lnTo>
                    <a:pt x="0" y="0"/>
                  </a:lnTo>
                  <a:lnTo>
                    <a:pt x="0" y="196596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050532" y="640064"/>
            <a:ext cx="3665854" cy="5408930"/>
            <a:chOff x="5050532" y="640064"/>
            <a:chExt cx="3665854" cy="54089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50532" y="640064"/>
              <a:ext cx="3665227" cy="54086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5399" y="685799"/>
              <a:ext cx="3505200" cy="5257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086349" y="666749"/>
              <a:ext cx="3543300" cy="5295900"/>
            </a:xfrm>
            <a:custGeom>
              <a:avLst/>
              <a:gdLst/>
              <a:ahLst/>
              <a:cxnLst/>
              <a:rect l="l" t="t" r="r" b="b"/>
              <a:pathLst>
                <a:path w="3543300" h="5295900">
                  <a:moveTo>
                    <a:pt x="0" y="5295900"/>
                  </a:moveTo>
                  <a:lnTo>
                    <a:pt x="3543300" y="5295900"/>
                  </a:lnTo>
                  <a:lnTo>
                    <a:pt x="3543300" y="0"/>
                  </a:lnTo>
                  <a:lnTo>
                    <a:pt x="0" y="0"/>
                  </a:lnTo>
                  <a:lnTo>
                    <a:pt x="0" y="52959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3324" y="2773643"/>
            <a:ext cx="3589043" cy="3732331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838200" y="2273795"/>
            <a:ext cx="3429000" cy="4127500"/>
            <a:chOff x="838200" y="2273795"/>
            <a:chExt cx="3429000" cy="412750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8200" y="2819400"/>
              <a:ext cx="3429000" cy="35814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66087" y="2273795"/>
              <a:ext cx="414540" cy="12359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590315" y="2288286"/>
              <a:ext cx="171450" cy="991235"/>
            </a:xfrm>
            <a:custGeom>
              <a:avLst/>
              <a:gdLst/>
              <a:ahLst/>
              <a:cxnLst/>
              <a:rect l="l" t="t" r="r" b="b"/>
              <a:pathLst>
                <a:path w="171450" h="991235">
                  <a:moveTo>
                    <a:pt x="16498" y="819552"/>
                  </a:moveTo>
                  <a:lnTo>
                    <a:pt x="9376" y="821943"/>
                  </a:lnTo>
                  <a:lnTo>
                    <a:pt x="3694" y="826996"/>
                  </a:lnTo>
                  <a:lnTo>
                    <a:pt x="502" y="833596"/>
                  </a:lnTo>
                  <a:lnTo>
                    <a:pt x="0" y="840910"/>
                  </a:lnTo>
                  <a:lnTo>
                    <a:pt x="2391" y="848105"/>
                  </a:lnTo>
                  <a:lnTo>
                    <a:pt x="85322" y="990726"/>
                  </a:lnTo>
                  <a:lnTo>
                    <a:pt x="107469" y="952880"/>
                  </a:lnTo>
                  <a:lnTo>
                    <a:pt x="66272" y="952880"/>
                  </a:lnTo>
                  <a:lnTo>
                    <a:pt x="66394" y="882305"/>
                  </a:lnTo>
                  <a:lnTo>
                    <a:pt x="35411" y="828928"/>
                  </a:lnTo>
                  <a:lnTo>
                    <a:pt x="30360" y="823247"/>
                  </a:lnTo>
                  <a:lnTo>
                    <a:pt x="23774" y="820054"/>
                  </a:lnTo>
                  <a:lnTo>
                    <a:pt x="16498" y="819552"/>
                  </a:lnTo>
                  <a:close/>
                </a:path>
                <a:path w="171450" h="991235">
                  <a:moveTo>
                    <a:pt x="66394" y="882305"/>
                  </a:moveTo>
                  <a:lnTo>
                    <a:pt x="66272" y="952880"/>
                  </a:lnTo>
                  <a:lnTo>
                    <a:pt x="104372" y="952880"/>
                  </a:lnTo>
                  <a:lnTo>
                    <a:pt x="104388" y="943355"/>
                  </a:lnTo>
                  <a:lnTo>
                    <a:pt x="68939" y="943228"/>
                  </a:lnTo>
                  <a:lnTo>
                    <a:pt x="85413" y="915071"/>
                  </a:lnTo>
                  <a:lnTo>
                    <a:pt x="66394" y="882305"/>
                  </a:lnTo>
                  <a:close/>
                </a:path>
                <a:path w="171450" h="991235">
                  <a:moveTo>
                    <a:pt x="154707" y="819804"/>
                  </a:moveTo>
                  <a:lnTo>
                    <a:pt x="104494" y="882461"/>
                  </a:lnTo>
                  <a:lnTo>
                    <a:pt x="104372" y="952880"/>
                  </a:lnTo>
                  <a:lnTo>
                    <a:pt x="107469" y="952880"/>
                  </a:lnTo>
                  <a:lnTo>
                    <a:pt x="168634" y="848360"/>
                  </a:lnTo>
                  <a:lnTo>
                    <a:pt x="171100" y="841164"/>
                  </a:lnTo>
                  <a:lnTo>
                    <a:pt x="170650" y="833850"/>
                  </a:lnTo>
                  <a:lnTo>
                    <a:pt x="167509" y="827250"/>
                  </a:lnTo>
                  <a:lnTo>
                    <a:pt x="161903" y="822198"/>
                  </a:lnTo>
                  <a:lnTo>
                    <a:pt x="154707" y="819804"/>
                  </a:lnTo>
                  <a:close/>
                </a:path>
                <a:path w="171450" h="991235">
                  <a:moveTo>
                    <a:pt x="85413" y="915071"/>
                  </a:moveTo>
                  <a:lnTo>
                    <a:pt x="68939" y="943228"/>
                  </a:lnTo>
                  <a:lnTo>
                    <a:pt x="101832" y="943355"/>
                  </a:lnTo>
                  <a:lnTo>
                    <a:pt x="85413" y="915071"/>
                  </a:lnTo>
                  <a:close/>
                </a:path>
                <a:path w="171450" h="991235">
                  <a:moveTo>
                    <a:pt x="104494" y="882461"/>
                  </a:moveTo>
                  <a:lnTo>
                    <a:pt x="85413" y="915071"/>
                  </a:lnTo>
                  <a:lnTo>
                    <a:pt x="101832" y="943355"/>
                  </a:lnTo>
                  <a:lnTo>
                    <a:pt x="104388" y="943355"/>
                  </a:lnTo>
                  <a:lnTo>
                    <a:pt x="104494" y="882461"/>
                  </a:lnTo>
                  <a:close/>
                </a:path>
                <a:path w="171450" h="991235">
                  <a:moveTo>
                    <a:pt x="106023" y="0"/>
                  </a:moveTo>
                  <a:lnTo>
                    <a:pt x="67923" y="0"/>
                  </a:lnTo>
                  <a:lnTo>
                    <a:pt x="66503" y="819552"/>
                  </a:lnTo>
                  <a:lnTo>
                    <a:pt x="66484" y="882461"/>
                  </a:lnTo>
                  <a:lnTo>
                    <a:pt x="85413" y="915071"/>
                  </a:lnTo>
                  <a:lnTo>
                    <a:pt x="104494" y="882461"/>
                  </a:lnTo>
                  <a:lnTo>
                    <a:pt x="1060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800100" y="2781300"/>
          <a:ext cx="3467735" cy="3619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2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94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9B2C1F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Transitional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epithelium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9B2C1F"/>
                      </a:solidFill>
                      <a:prstDash val="solid"/>
                    </a:lnL>
                    <a:lnR w="12700">
                      <a:solidFill>
                        <a:srgbClr val="9B2C1F"/>
                      </a:solidFill>
                      <a:prstDash val="solid"/>
                    </a:lnR>
                    <a:lnT w="12700">
                      <a:solidFill>
                        <a:srgbClr val="9B2C1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B2C1F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2288794" y="1525270"/>
            <a:ext cx="54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Times New Roman"/>
                <a:cs typeface="Times New Roman"/>
              </a:rPr>
              <a:t>lumen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261873"/>
            <a:ext cx="34842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Urinary</a:t>
            </a:r>
            <a:r>
              <a:rPr spc="-155" dirty="0"/>
              <a:t> </a:t>
            </a:r>
            <a:r>
              <a:rPr spc="-10" dirty="0"/>
              <a:t>Bladder: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1104" y="1289303"/>
            <a:ext cx="8242300" cy="4737100"/>
            <a:chOff x="451104" y="1289303"/>
            <a:chExt cx="8242300" cy="4737100"/>
          </a:xfrm>
        </p:grpSpPr>
        <p:sp>
          <p:nvSpPr>
            <p:cNvPr id="4" name="object 4"/>
            <p:cNvSpPr/>
            <p:nvPr/>
          </p:nvSpPr>
          <p:spPr>
            <a:xfrm>
              <a:off x="457200" y="1295399"/>
              <a:ext cx="8229600" cy="4724400"/>
            </a:xfrm>
            <a:custGeom>
              <a:avLst/>
              <a:gdLst/>
              <a:ahLst/>
              <a:cxnLst/>
              <a:rect l="l" t="t" r="r" b="b"/>
              <a:pathLst>
                <a:path w="8229600" h="4724400">
                  <a:moveTo>
                    <a:pt x="8229600" y="0"/>
                  </a:moveTo>
                  <a:lnTo>
                    <a:pt x="0" y="0"/>
                  </a:lnTo>
                  <a:lnTo>
                    <a:pt x="0" y="4724400"/>
                  </a:lnTo>
                  <a:lnTo>
                    <a:pt x="8229600" y="47244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1295399"/>
              <a:ext cx="8229600" cy="4724400"/>
            </a:xfrm>
            <a:custGeom>
              <a:avLst/>
              <a:gdLst/>
              <a:ahLst/>
              <a:cxnLst/>
              <a:rect l="l" t="t" r="r" b="b"/>
              <a:pathLst>
                <a:path w="8229600" h="4724400">
                  <a:moveTo>
                    <a:pt x="0" y="4724400"/>
                  </a:moveTo>
                  <a:lnTo>
                    <a:pt x="8229600" y="47244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724400"/>
                  </a:lnTo>
                  <a:close/>
                </a:path>
              </a:pathLst>
            </a:custGeom>
            <a:ln w="12192">
              <a:solidFill>
                <a:srgbClr val="9B2C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marR="6350" indent="-27305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pc="-50" dirty="0"/>
              <a:t>The</a:t>
            </a:r>
            <a:r>
              <a:rPr spc="-114" dirty="0"/>
              <a:t> </a:t>
            </a:r>
            <a:r>
              <a:rPr spc="-125" dirty="0"/>
              <a:t>histological</a:t>
            </a:r>
            <a:r>
              <a:rPr spc="-35" dirty="0"/>
              <a:t> </a:t>
            </a:r>
            <a:r>
              <a:rPr spc="-90" dirty="0"/>
              <a:t>details</a:t>
            </a:r>
            <a:r>
              <a:rPr spc="-75" dirty="0"/>
              <a:t> </a:t>
            </a:r>
            <a:r>
              <a:rPr spc="-10" dirty="0"/>
              <a:t>of</a:t>
            </a:r>
            <a:r>
              <a:rPr spc="-125" dirty="0"/>
              <a:t> </a:t>
            </a:r>
            <a:r>
              <a:rPr spc="-60" dirty="0"/>
              <a:t>urinary</a:t>
            </a:r>
            <a:r>
              <a:rPr spc="-65" dirty="0"/>
              <a:t> </a:t>
            </a:r>
            <a:r>
              <a:rPr spc="-80" dirty="0"/>
              <a:t>bladder</a:t>
            </a:r>
            <a:r>
              <a:rPr spc="-75" dirty="0"/>
              <a:t> </a:t>
            </a:r>
            <a:r>
              <a:rPr spc="-35" dirty="0"/>
              <a:t>is</a:t>
            </a:r>
            <a:r>
              <a:rPr spc="-70" dirty="0"/>
              <a:t> </a:t>
            </a:r>
            <a:r>
              <a:rPr spc="-140" dirty="0"/>
              <a:t>same</a:t>
            </a:r>
            <a:r>
              <a:rPr spc="-25" dirty="0"/>
              <a:t> </a:t>
            </a:r>
            <a:r>
              <a:rPr spc="-100" dirty="0"/>
              <a:t>as</a:t>
            </a:r>
            <a:r>
              <a:rPr spc="-60" dirty="0"/>
              <a:t> </a:t>
            </a:r>
            <a:r>
              <a:rPr spc="-30" dirty="0"/>
              <a:t>that</a:t>
            </a:r>
            <a:r>
              <a:rPr spc="-65" dirty="0"/>
              <a:t> </a:t>
            </a:r>
            <a:r>
              <a:rPr spc="-20" dirty="0"/>
              <a:t>of</a:t>
            </a:r>
            <a:r>
              <a:rPr spc="-65" dirty="0"/>
              <a:t> </a:t>
            </a:r>
            <a:r>
              <a:rPr spc="-25" dirty="0"/>
              <a:t>the 	</a:t>
            </a:r>
            <a:r>
              <a:rPr spc="-35" dirty="0"/>
              <a:t>ureter</a:t>
            </a:r>
            <a:r>
              <a:rPr spc="-85" dirty="0"/>
              <a:t> </a:t>
            </a:r>
            <a:r>
              <a:rPr spc="-100" dirty="0"/>
              <a:t>except</a:t>
            </a:r>
            <a:r>
              <a:rPr spc="-75" dirty="0"/>
              <a:t> </a:t>
            </a:r>
            <a:r>
              <a:rPr spc="-20" dirty="0"/>
              <a:t>that:</a:t>
            </a:r>
          </a:p>
          <a:p>
            <a:pPr marL="285750" marR="6985" indent="-27305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  <a:tab pos="895350" algn="l"/>
                <a:tab pos="1823720" algn="l"/>
                <a:tab pos="3234055" algn="l"/>
                <a:tab pos="3558540" algn="l"/>
                <a:tab pos="4582795" algn="l"/>
                <a:tab pos="4948555" algn="l"/>
                <a:tab pos="5711825" algn="l"/>
                <a:tab pos="6765290" algn="l"/>
                <a:tab pos="7821930" algn="l"/>
              </a:tabLst>
            </a:pPr>
            <a:r>
              <a:rPr spc="-25" dirty="0"/>
              <a:t>The</a:t>
            </a:r>
            <a:r>
              <a:rPr dirty="0"/>
              <a:t>	</a:t>
            </a:r>
            <a:r>
              <a:rPr spc="-10" dirty="0"/>
              <a:t>lamina</a:t>
            </a:r>
            <a:r>
              <a:rPr dirty="0"/>
              <a:t>	</a:t>
            </a:r>
            <a:r>
              <a:rPr spc="-30" dirty="0"/>
              <a:t>muscularis</a:t>
            </a:r>
            <a:r>
              <a:rPr dirty="0"/>
              <a:t>	</a:t>
            </a:r>
            <a:r>
              <a:rPr spc="-25" dirty="0"/>
              <a:t>is</a:t>
            </a:r>
            <a:r>
              <a:rPr dirty="0"/>
              <a:t>	</a:t>
            </a:r>
            <a:r>
              <a:rPr spc="-10" dirty="0"/>
              <a:t>present</a:t>
            </a:r>
            <a:r>
              <a:rPr dirty="0"/>
              <a:t>	</a:t>
            </a:r>
            <a:r>
              <a:rPr spc="-25" dirty="0"/>
              <a:t>as</a:t>
            </a:r>
            <a:r>
              <a:rPr dirty="0"/>
              <a:t>	</a:t>
            </a:r>
            <a:r>
              <a:rPr spc="-10" dirty="0"/>
              <a:t>small</a:t>
            </a:r>
            <a:r>
              <a:rPr dirty="0"/>
              <a:t>	</a:t>
            </a:r>
            <a:r>
              <a:rPr spc="-10" dirty="0"/>
              <a:t>isolated</a:t>
            </a:r>
            <a:r>
              <a:rPr dirty="0"/>
              <a:t>	</a:t>
            </a:r>
            <a:r>
              <a:rPr spc="-10" dirty="0"/>
              <a:t>bundles</a:t>
            </a:r>
            <a:r>
              <a:rPr dirty="0"/>
              <a:t>	</a:t>
            </a:r>
            <a:r>
              <a:rPr spc="-175" dirty="0"/>
              <a:t>of 	</a:t>
            </a:r>
            <a:r>
              <a:rPr spc="-135" dirty="0"/>
              <a:t>smooth</a:t>
            </a:r>
            <a:r>
              <a:rPr spc="-15" dirty="0"/>
              <a:t> </a:t>
            </a:r>
            <a:r>
              <a:rPr spc="-10" dirty="0"/>
              <a:t>muscles.</a:t>
            </a:r>
          </a:p>
          <a:p>
            <a:pPr marL="285750" marR="5080" indent="-27305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pc="-30" dirty="0"/>
              <a:t>The</a:t>
            </a:r>
            <a:r>
              <a:rPr dirty="0"/>
              <a:t> </a:t>
            </a:r>
            <a:r>
              <a:rPr spc="-70" dirty="0"/>
              <a:t>tunica</a:t>
            </a:r>
            <a:r>
              <a:rPr spc="20" dirty="0"/>
              <a:t> </a:t>
            </a:r>
            <a:r>
              <a:rPr spc="-110" dirty="0"/>
              <a:t>muscularis</a:t>
            </a:r>
            <a:r>
              <a:rPr spc="20" dirty="0"/>
              <a:t> </a:t>
            </a:r>
            <a:r>
              <a:rPr dirty="0"/>
              <a:t>is</a:t>
            </a:r>
            <a:r>
              <a:rPr spc="15" dirty="0"/>
              <a:t> </a:t>
            </a:r>
            <a:r>
              <a:rPr spc="-50" dirty="0"/>
              <a:t>thick</a:t>
            </a:r>
            <a:r>
              <a:rPr spc="25" dirty="0"/>
              <a:t> </a:t>
            </a:r>
            <a:r>
              <a:rPr spc="-45" dirty="0"/>
              <a:t>and</a:t>
            </a:r>
            <a:r>
              <a:rPr spc="15" dirty="0"/>
              <a:t> </a:t>
            </a:r>
            <a:r>
              <a:rPr dirty="0"/>
              <a:t>the</a:t>
            </a:r>
            <a:r>
              <a:rPr spc="20" dirty="0"/>
              <a:t> </a:t>
            </a:r>
            <a:r>
              <a:rPr spc="-114" dirty="0"/>
              <a:t>muscles</a:t>
            </a:r>
            <a:r>
              <a:rPr spc="5" dirty="0"/>
              <a:t> </a:t>
            </a:r>
            <a:r>
              <a:rPr dirty="0"/>
              <a:t>are</a:t>
            </a:r>
            <a:r>
              <a:rPr spc="30" dirty="0"/>
              <a:t> </a:t>
            </a:r>
            <a:r>
              <a:rPr spc="-110" dirty="0"/>
              <a:t>collectively 	</a:t>
            </a:r>
            <a:r>
              <a:rPr spc="-145" dirty="0"/>
              <a:t>called</a:t>
            </a:r>
            <a:r>
              <a:rPr spc="-55" dirty="0"/>
              <a:t> </a:t>
            </a:r>
            <a:r>
              <a:rPr spc="-215" dirty="0"/>
              <a:t>as</a:t>
            </a:r>
            <a:r>
              <a:rPr spc="-40" dirty="0"/>
              <a:t> </a:t>
            </a:r>
            <a:r>
              <a:rPr b="1" dirty="0">
                <a:latin typeface="Times New Roman"/>
                <a:cs typeface="Times New Roman"/>
              </a:rPr>
              <a:t>Detrusor</a:t>
            </a:r>
            <a:r>
              <a:rPr b="1" spc="-5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muscle</a:t>
            </a:r>
            <a:r>
              <a:rPr spc="-10" dirty="0"/>
              <a:t>.</a:t>
            </a:r>
          </a:p>
          <a:p>
            <a:pPr marL="286385" indent="-27305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6385" algn="l"/>
              </a:tabLst>
            </a:pPr>
            <a:r>
              <a:rPr spc="-120" dirty="0"/>
              <a:t>Rest</a:t>
            </a:r>
            <a:r>
              <a:rPr spc="-55" dirty="0"/>
              <a:t> </a:t>
            </a:r>
            <a:r>
              <a:rPr spc="-160" dirty="0"/>
              <a:t>of</a:t>
            </a:r>
            <a:r>
              <a:rPr spc="-60" dirty="0"/>
              <a:t> </a:t>
            </a:r>
            <a:r>
              <a:rPr spc="-65" dirty="0"/>
              <a:t>the</a:t>
            </a:r>
            <a:r>
              <a:rPr spc="-55" dirty="0"/>
              <a:t> </a:t>
            </a:r>
            <a:r>
              <a:rPr spc="-125" dirty="0"/>
              <a:t>features</a:t>
            </a:r>
            <a:r>
              <a:rPr spc="-60" dirty="0"/>
              <a:t> </a:t>
            </a:r>
            <a:r>
              <a:rPr spc="-105" dirty="0"/>
              <a:t>are</a:t>
            </a:r>
            <a:r>
              <a:rPr spc="-55" dirty="0"/>
              <a:t> </a:t>
            </a:r>
            <a:r>
              <a:rPr spc="-10" dirty="0"/>
              <a:t>same.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2331" y="792454"/>
            <a:ext cx="8390255" cy="5332730"/>
            <a:chOff x="402331" y="792454"/>
            <a:chExt cx="8390255" cy="5332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331" y="792454"/>
              <a:ext cx="8389629" cy="53325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838200"/>
              <a:ext cx="8229600" cy="5181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8150" y="819150"/>
              <a:ext cx="8267700" cy="5219700"/>
            </a:xfrm>
            <a:custGeom>
              <a:avLst/>
              <a:gdLst/>
              <a:ahLst/>
              <a:cxnLst/>
              <a:rect l="l" t="t" r="r" b="b"/>
              <a:pathLst>
                <a:path w="8267700" h="5219700">
                  <a:moveTo>
                    <a:pt x="0" y="5219700"/>
                  </a:moveTo>
                  <a:lnTo>
                    <a:pt x="8267700" y="5219700"/>
                  </a:lnTo>
                  <a:lnTo>
                    <a:pt x="8267700" y="0"/>
                  </a:lnTo>
                  <a:lnTo>
                    <a:pt x="0" y="0"/>
                  </a:lnTo>
                  <a:lnTo>
                    <a:pt x="0" y="5219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351789"/>
            <a:ext cx="19367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Urethra: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603504" y="1060703"/>
            <a:ext cx="8089900" cy="5194300"/>
            <a:chOff x="603504" y="1060703"/>
            <a:chExt cx="8089900" cy="5194300"/>
          </a:xfrm>
        </p:grpSpPr>
        <p:sp>
          <p:nvSpPr>
            <p:cNvPr id="4" name="object 4"/>
            <p:cNvSpPr/>
            <p:nvPr/>
          </p:nvSpPr>
          <p:spPr>
            <a:xfrm>
              <a:off x="609600" y="1066799"/>
              <a:ext cx="8077200" cy="5181600"/>
            </a:xfrm>
            <a:custGeom>
              <a:avLst/>
              <a:gdLst/>
              <a:ahLst/>
              <a:cxnLst/>
              <a:rect l="l" t="t" r="r" b="b"/>
              <a:pathLst>
                <a:path w="8077200" h="5181600">
                  <a:moveTo>
                    <a:pt x="8077200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8077200" y="5181600"/>
                  </a:lnTo>
                  <a:lnTo>
                    <a:pt x="807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" y="1066799"/>
              <a:ext cx="8077200" cy="5181600"/>
            </a:xfrm>
            <a:custGeom>
              <a:avLst/>
              <a:gdLst/>
              <a:ahLst/>
              <a:cxnLst/>
              <a:rect l="l" t="t" r="r" b="b"/>
              <a:pathLst>
                <a:path w="8077200" h="5181600">
                  <a:moveTo>
                    <a:pt x="0" y="5181600"/>
                  </a:moveTo>
                  <a:lnTo>
                    <a:pt x="8077200" y="5181600"/>
                  </a:lnTo>
                  <a:lnTo>
                    <a:pt x="8077200" y="0"/>
                  </a:lnTo>
                  <a:lnTo>
                    <a:pt x="0" y="0"/>
                  </a:lnTo>
                  <a:lnTo>
                    <a:pt x="0" y="5181600"/>
                  </a:lnTo>
                  <a:close/>
                </a:path>
              </a:pathLst>
            </a:custGeom>
            <a:ln w="12192">
              <a:solidFill>
                <a:srgbClr val="9B2C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8340" y="983640"/>
            <a:ext cx="7921625" cy="501650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85750" indent="-273050" algn="just">
              <a:lnSpc>
                <a:spcPct val="100000"/>
              </a:lnSpc>
              <a:spcBef>
                <a:spcPts val="365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5750" algn="l"/>
              </a:tabLst>
            </a:pPr>
            <a:r>
              <a:rPr sz="2800" spc="-145" dirty="0">
                <a:latin typeface="Times New Roman"/>
                <a:cs typeface="Times New Roman"/>
              </a:rPr>
              <a:t>The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Times New Roman"/>
                <a:cs typeface="Times New Roman"/>
              </a:rPr>
              <a:t>histological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Times New Roman"/>
                <a:cs typeface="Times New Roman"/>
              </a:rPr>
              <a:t>details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Times New Roman"/>
                <a:cs typeface="Times New Roman"/>
              </a:rPr>
              <a:t>include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the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Times New Roman"/>
                <a:cs typeface="Times New Roman"/>
              </a:rPr>
              <a:t>basic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20" dirty="0">
                <a:latin typeface="Times New Roman"/>
                <a:cs typeface="Times New Roman"/>
              </a:rPr>
              <a:t>four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layers:</a:t>
            </a:r>
            <a:endParaRPr sz="2800">
              <a:latin typeface="Times New Roman"/>
              <a:cs typeface="Times New Roman"/>
            </a:endParaRPr>
          </a:p>
          <a:p>
            <a:pPr marL="285115" marR="6985" indent="-273050" algn="just">
              <a:lnSpc>
                <a:spcPct val="9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sz="2800" b="1" dirty="0">
                <a:latin typeface="Times New Roman"/>
                <a:cs typeface="Times New Roman"/>
              </a:rPr>
              <a:t>Tunica</a:t>
            </a:r>
            <a:r>
              <a:rPr sz="2800" b="1" spc="3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mucosa</a:t>
            </a:r>
            <a:r>
              <a:rPr sz="2800" dirty="0">
                <a:latin typeface="Times New Roman"/>
                <a:cs typeface="Times New Roman"/>
              </a:rPr>
              <a:t>: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38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epithelium</a:t>
            </a:r>
            <a:r>
              <a:rPr sz="2800" spc="3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3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transitional</a:t>
            </a:r>
            <a:r>
              <a:rPr sz="2800" b="1" spc="3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but 	</a:t>
            </a:r>
            <a:r>
              <a:rPr sz="2800" spc="-60" dirty="0">
                <a:latin typeface="Times New Roman"/>
                <a:cs typeface="Times New Roman"/>
              </a:rPr>
              <a:t>changes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stratified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squamous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at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external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urethral 	</a:t>
            </a:r>
            <a:r>
              <a:rPr sz="2800" spc="-10" dirty="0">
                <a:latin typeface="Times New Roman"/>
                <a:cs typeface="Times New Roman"/>
              </a:rPr>
              <a:t>orifice.</a:t>
            </a:r>
            <a:endParaRPr sz="2800">
              <a:latin typeface="Times New Roman"/>
              <a:cs typeface="Times New Roman"/>
            </a:endParaRPr>
          </a:p>
          <a:p>
            <a:pPr marL="285115" marR="5080" indent="-273050" algn="just">
              <a:lnSpc>
                <a:spcPts val="3020"/>
              </a:lnSpc>
              <a:spcBef>
                <a:spcPts val="645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sz="2800" b="1" spc="-95" dirty="0">
                <a:latin typeface="Times New Roman"/>
                <a:cs typeface="Times New Roman"/>
              </a:rPr>
              <a:t>Tunica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submucosa</a:t>
            </a:r>
            <a:r>
              <a:rPr sz="2800" spc="-25" dirty="0">
                <a:latin typeface="Times New Roman"/>
                <a:cs typeface="Times New Roman"/>
              </a:rPr>
              <a:t>: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It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Times New Roman"/>
                <a:cs typeface="Times New Roman"/>
              </a:rPr>
              <a:t>is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Times New Roman"/>
                <a:cs typeface="Times New Roman"/>
              </a:rPr>
              <a:t>connective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Times New Roman"/>
                <a:cs typeface="Times New Roman"/>
              </a:rPr>
              <a:t>tissue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65" dirty="0">
                <a:latin typeface="Times New Roman"/>
                <a:cs typeface="Times New Roman"/>
              </a:rPr>
              <a:t>layer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6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Times New Roman"/>
                <a:cs typeface="Times New Roman"/>
              </a:rPr>
              <a:t>has</a:t>
            </a:r>
            <a:r>
              <a:rPr sz="2800" spc="-110" dirty="0">
                <a:latin typeface="Times New Roman"/>
                <a:cs typeface="Times New Roman"/>
              </a:rPr>
              <a:t> 	</a:t>
            </a:r>
            <a:r>
              <a:rPr sz="2800" spc="-155" dirty="0">
                <a:latin typeface="Times New Roman"/>
                <a:cs typeface="Times New Roman"/>
              </a:rPr>
              <a:t>cavernous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Times New Roman"/>
                <a:cs typeface="Times New Roman"/>
              </a:rPr>
              <a:t>spaces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that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14" dirty="0">
                <a:latin typeface="Times New Roman"/>
                <a:cs typeface="Times New Roman"/>
              </a:rPr>
              <a:t>are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Times New Roman"/>
                <a:cs typeface="Times New Roman"/>
              </a:rPr>
              <a:t>typical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Times New Roman"/>
                <a:cs typeface="Times New Roman"/>
              </a:rPr>
              <a:t>of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erectile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tissue.</a:t>
            </a:r>
            <a:endParaRPr sz="2800">
              <a:latin typeface="Times New Roman"/>
              <a:cs typeface="Times New Roman"/>
            </a:endParaRPr>
          </a:p>
          <a:p>
            <a:pPr marL="285115" marR="5080" indent="-273050" algn="just">
              <a:lnSpc>
                <a:spcPct val="90000"/>
              </a:lnSpc>
              <a:spcBef>
                <a:spcPts val="565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sz="2800" b="1" spc="-95" dirty="0">
                <a:latin typeface="Times New Roman"/>
                <a:cs typeface="Times New Roman"/>
              </a:rPr>
              <a:t>Tunica</a:t>
            </a:r>
            <a:r>
              <a:rPr sz="2800" b="1" spc="360" dirty="0">
                <a:latin typeface="Times New Roman"/>
                <a:cs typeface="Times New Roman"/>
              </a:rPr>
              <a:t> </a:t>
            </a:r>
            <a:r>
              <a:rPr sz="2800" b="1" spc="-50" dirty="0">
                <a:latin typeface="Times New Roman"/>
                <a:cs typeface="Times New Roman"/>
              </a:rPr>
              <a:t>muscularis:</a:t>
            </a:r>
            <a:r>
              <a:rPr sz="2800" b="1" spc="26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It</a:t>
            </a:r>
            <a:r>
              <a:rPr sz="2800" spc="365" dirty="0">
                <a:latin typeface="Times New Roman"/>
                <a:cs typeface="Times New Roman"/>
              </a:rPr>
              <a:t> </a:t>
            </a:r>
            <a:r>
              <a:rPr sz="2800" spc="-215" dirty="0">
                <a:latin typeface="Times New Roman"/>
                <a:cs typeface="Times New Roman"/>
              </a:rPr>
              <a:t>has</a:t>
            </a:r>
            <a:r>
              <a:rPr sz="2800" spc="365" dirty="0">
                <a:latin typeface="Times New Roman"/>
                <a:cs typeface="Times New Roman"/>
              </a:rPr>
              <a:t> </a:t>
            </a:r>
            <a:r>
              <a:rPr sz="2800" spc="-100" dirty="0">
                <a:latin typeface="Times New Roman"/>
                <a:cs typeface="Times New Roman"/>
              </a:rPr>
              <a:t>inner</a:t>
            </a:r>
            <a:r>
              <a:rPr sz="2800" spc="375" dirty="0">
                <a:latin typeface="Times New Roman"/>
                <a:cs typeface="Times New Roman"/>
              </a:rPr>
              <a:t> </a:t>
            </a:r>
            <a:r>
              <a:rPr sz="2800" spc="-165" dirty="0">
                <a:latin typeface="Times New Roman"/>
                <a:cs typeface="Times New Roman"/>
              </a:rPr>
              <a:t>and</a:t>
            </a:r>
            <a:r>
              <a:rPr sz="2800" spc="37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outer</a:t>
            </a:r>
            <a:r>
              <a:rPr sz="2800" spc="375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Times New Roman"/>
                <a:cs typeface="Times New Roman"/>
              </a:rPr>
              <a:t>longitudinal</a:t>
            </a:r>
            <a:r>
              <a:rPr sz="2800" spc="-120" dirty="0">
                <a:latin typeface="Times New Roman"/>
                <a:cs typeface="Times New Roman"/>
              </a:rPr>
              <a:t> 	</a:t>
            </a:r>
            <a:r>
              <a:rPr sz="2800" spc="-165" dirty="0">
                <a:latin typeface="Times New Roman"/>
                <a:cs typeface="Times New Roman"/>
              </a:rPr>
              <a:t>and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Times New Roman"/>
                <a:cs typeface="Times New Roman"/>
              </a:rPr>
              <a:t>middle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14" dirty="0">
                <a:latin typeface="Times New Roman"/>
                <a:cs typeface="Times New Roman"/>
              </a:rPr>
              <a:t>circular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60" dirty="0">
                <a:latin typeface="Times New Roman"/>
                <a:cs typeface="Times New Roman"/>
              </a:rPr>
              <a:t>layer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Times New Roman"/>
                <a:cs typeface="Times New Roman"/>
              </a:rPr>
              <a:t>smooth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Times New Roman"/>
                <a:cs typeface="Times New Roman"/>
              </a:rPr>
              <a:t>muscles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25" dirty="0">
                <a:latin typeface="Times New Roman"/>
                <a:cs typeface="Times New Roman"/>
              </a:rPr>
              <a:t>as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Times New Roman"/>
                <a:cs typeface="Times New Roman"/>
              </a:rPr>
              <a:t>in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Times New Roman"/>
                <a:cs typeface="Times New Roman"/>
              </a:rPr>
              <a:t>bladder</a:t>
            </a:r>
            <a:r>
              <a:rPr sz="2800" spc="10" dirty="0">
                <a:latin typeface="Times New Roman"/>
                <a:cs typeface="Times New Roman"/>
              </a:rPr>
              <a:t> 	</a:t>
            </a:r>
            <a:r>
              <a:rPr sz="2800" spc="-95" dirty="0">
                <a:latin typeface="Times New Roman"/>
                <a:cs typeface="Times New Roman"/>
              </a:rPr>
              <a:t>but</a:t>
            </a:r>
            <a:r>
              <a:rPr sz="2800" spc="535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Times New Roman"/>
                <a:cs typeface="Times New Roman"/>
              </a:rPr>
              <a:t>towards</a:t>
            </a:r>
            <a:r>
              <a:rPr sz="2800" spc="53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the</a:t>
            </a:r>
            <a:r>
              <a:rPr sz="2800" spc="54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external</a:t>
            </a:r>
            <a:r>
              <a:rPr sz="2800" spc="540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urethral</a:t>
            </a:r>
            <a:r>
              <a:rPr sz="2800" spc="555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orifice,</a:t>
            </a:r>
            <a:r>
              <a:rPr sz="2800" spc="43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it</a:t>
            </a:r>
            <a:r>
              <a:rPr sz="2800" spc="520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Times New Roman"/>
                <a:cs typeface="Times New Roman"/>
              </a:rPr>
              <a:t>acquires</a:t>
            </a:r>
            <a:r>
              <a:rPr sz="2800" spc="535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Times New Roman"/>
                <a:cs typeface="Times New Roman"/>
              </a:rPr>
              <a:t>an</a:t>
            </a:r>
            <a:r>
              <a:rPr sz="2800" spc="-100" dirty="0">
                <a:latin typeface="Times New Roman"/>
                <a:cs typeface="Times New Roman"/>
              </a:rPr>
              <a:t> 	</a:t>
            </a:r>
            <a:r>
              <a:rPr sz="2800" spc="-85" dirty="0">
                <a:latin typeface="Times New Roman"/>
                <a:cs typeface="Times New Roman"/>
              </a:rPr>
              <a:t>external</a:t>
            </a:r>
            <a:r>
              <a:rPr sz="2800" spc="1345" dirty="0">
                <a:latin typeface="Times New Roman"/>
                <a:cs typeface="Times New Roman"/>
              </a:rPr>
              <a:t> </a:t>
            </a:r>
            <a:r>
              <a:rPr sz="2800" spc="-160" dirty="0">
                <a:latin typeface="Times New Roman"/>
                <a:cs typeface="Times New Roman"/>
              </a:rPr>
              <a:t>layer</a:t>
            </a:r>
            <a:r>
              <a:rPr sz="2800" spc="1340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Times New Roman"/>
                <a:cs typeface="Times New Roman"/>
              </a:rPr>
              <a:t>of</a:t>
            </a:r>
            <a:r>
              <a:rPr sz="2800" spc="1340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Times New Roman"/>
                <a:cs typeface="Times New Roman"/>
              </a:rPr>
              <a:t>skeletal</a:t>
            </a:r>
            <a:r>
              <a:rPr sz="2800" spc="1345" dirty="0">
                <a:latin typeface="Times New Roman"/>
                <a:cs typeface="Times New Roman"/>
              </a:rPr>
              <a:t> </a:t>
            </a:r>
            <a:r>
              <a:rPr sz="2800" spc="-160" dirty="0">
                <a:latin typeface="Times New Roman"/>
                <a:cs typeface="Times New Roman"/>
              </a:rPr>
              <a:t>muscle</a:t>
            </a:r>
            <a:r>
              <a:rPr sz="2800" spc="1345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Times New Roman"/>
                <a:cs typeface="Times New Roman"/>
              </a:rPr>
              <a:t>called</a:t>
            </a:r>
            <a:r>
              <a:rPr sz="2800" spc="134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Urethralis</a:t>
            </a:r>
            <a:r>
              <a:rPr sz="2800" b="1" spc="-20" dirty="0">
                <a:latin typeface="Times New Roman"/>
                <a:cs typeface="Times New Roman"/>
              </a:rPr>
              <a:t> 	</a:t>
            </a:r>
            <a:r>
              <a:rPr sz="2800" b="1" spc="5" dirty="0">
                <a:latin typeface="Times New Roman"/>
                <a:cs typeface="Times New Roman"/>
              </a:rPr>
              <a:t>muscle</a:t>
            </a:r>
            <a:r>
              <a:rPr sz="2800" spc="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285750" indent="-273050" algn="just">
              <a:lnSpc>
                <a:spcPct val="100000"/>
              </a:lnSpc>
              <a:spcBef>
                <a:spcPts val="26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5750" algn="l"/>
              </a:tabLst>
            </a:pPr>
            <a:r>
              <a:rPr sz="2800" b="1" spc="-95" dirty="0">
                <a:latin typeface="Times New Roman"/>
                <a:cs typeface="Times New Roman"/>
              </a:rPr>
              <a:t>Tunica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70" dirty="0">
                <a:latin typeface="Times New Roman"/>
                <a:cs typeface="Times New Roman"/>
              </a:rPr>
              <a:t>serosa/</a:t>
            </a:r>
            <a:r>
              <a:rPr sz="2800" b="1" spc="-20" dirty="0">
                <a:latin typeface="Times New Roman"/>
                <a:cs typeface="Times New Roman"/>
              </a:rPr>
              <a:t> adventitia</a:t>
            </a:r>
            <a:r>
              <a:rPr sz="2800" spc="-20" dirty="0">
                <a:latin typeface="Times New Roman"/>
                <a:cs typeface="Times New Roman"/>
              </a:rPr>
              <a:t>: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Times New Roman"/>
                <a:cs typeface="Times New Roman"/>
              </a:rPr>
              <a:t>is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29" dirty="0">
                <a:latin typeface="Times New Roman"/>
                <a:cs typeface="Times New Roman"/>
              </a:rPr>
              <a:t>a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Times New Roman"/>
                <a:cs typeface="Times New Roman"/>
              </a:rPr>
              <a:t>fibrous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layer.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1815" y="1343908"/>
            <a:ext cx="8666166" cy="2579039"/>
          </a:xfrm>
        </p:spPr>
        <p:txBody>
          <a:bodyPr/>
          <a:lstStyle/>
          <a:p>
            <a:pPr algn="ctr"/>
            <a:r>
              <a:rPr lang="en-US" sz="2394" dirty="0"/>
              <a:t>Where is the kidney located in a cow ?</a:t>
            </a:r>
          </a:p>
          <a:p>
            <a:pPr algn="ctr"/>
            <a:endParaRPr lang="en-US" sz="2394" dirty="0"/>
          </a:p>
          <a:p>
            <a:r>
              <a:rPr lang="en-US" sz="2394" dirty="0"/>
              <a:t>The cow’s right kidney commonly lies ventral to the last rib ( first 2 or 3 lumbar transverse processes ) . </a:t>
            </a:r>
          </a:p>
          <a:p>
            <a:r>
              <a:rPr lang="en-US" sz="2394" dirty="0"/>
              <a:t>The left kidney of a cow occupies a unique position and locates just caudal to the right kidney. </a:t>
            </a:r>
          </a:p>
          <a:p>
            <a:r>
              <a:rPr lang="en-US" sz="2394" dirty="0"/>
              <a:t>Floating        (located against the dorsal rumen sac)</a:t>
            </a:r>
          </a:p>
        </p:txBody>
      </p:sp>
    </p:spTree>
    <p:extLst>
      <p:ext uri="{BB962C8B-B14F-4D97-AF65-F5344CB8AC3E}">
        <p14:creationId xmlns:p14="http://schemas.microsoft.com/office/powerpoint/2010/main" val="27834713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1924" y="487665"/>
            <a:ext cx="7397750" cy="5637530"/>
            <a:chOff x="1011924" y="487665"/>
            <a:chExt cx="7397750" cy="5637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1924" y="487665"/>
              <a:ext cx="7397518" cy="56372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533399"/>
              <a:ext cx="7237476" cy="5486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47750" y="514349"/>
              <a:ext cx="7275830" cy="5524500"/>
            </a:xfrm>
            <a:custGeom>
              <a:avLst/>
              <a:gdLst/>
              <a:ahLst/>
              <a:cxnLst/>
              <a:rect l="l" t="t" r="r" b="b"/>
              <a:pathLst>
                <a:path w="7275830" h="5524500">
                  <a:moveTo>
                    <a:pt x="0" y="5524500"/>
                  </a:moveTo>
                  <a:lnTo>
                    <a:pt x="7275576" y="5524500"/>
                  </a:lnTo>
                  <a:lnTo>
                    <a:pt x="7275576" y="0"/>
                  </a:lnTo>
                  <a:lnTo>
                    <a:pt x="0" y="0"/>
                  </a:lnTo>
                  <a:lnTo>
                    <a:pt x="0" y="55245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2894" y="626490"/>
            <a:ext cx="29146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Assignment: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908303" y="1441703"/>
            <a:ext cx="7785100" cy="4584700"/>
            <a:chOff x="908303" y="1441703"/>
            <a:chExt cx="7785100" cy="4584700"/>
          </a:xfrm>
        </p:grpSpPr>
        <p:sp>
          <p:nvSpPr>
            <p:cNvPr id="4" name="object 4"/>
            <p:cNvSpPr/>
            <p:nvPr/>
          </p:nvSpPr>
          <p:spPr>
            <a:xfrm>
              <a:off x="914399" y="1447799"/>
              <a:ext cx="7772400" cy="4572000"/>
            </a:xfrm>
            <a:custGeom>
              <a:avLst/>
              <a:gdLst/>
              <a:ahLst/>
              <a:cxnLst/>
              <a:rect l="l" t="t" r="r" b="b"/>
              <a:pathLst>
                <a:path w="7772400" h="4572000">
                  <a:moveTo>
                    <a:pt x="7772400" y="0"/>
                  </a:moveTo>
                  <a:lnTo>
                    <a:pt x="0" y="0"/>
                  </a:lnTo>
                  <a:lnTo>
                    <a:pt x="0" y="4572000"/>
                  </a:lnTo>
                  <a:lnTo>
                    <a:pt x="7772400" y="4572000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4399" y="1447799"/>
              <a:ext cx="7772400" cy="4572000"/>
            </a:xfrm>
            <a:custGeom>
              <a:avLst/>
              <a:gdLst/>
              <a:ahLst/>
              <a:cxnLst/>
              <a:rect l="l" t="t" r="r" b="b"/>
              <a:pathLst>
                <a:path w="7772400" h="4572000">
                  <a:moveTo>
                    <a:pt x="0" y="4572000"/>
                  </a:moveTo>
                  <a:lnTo>
                    <a:pt x="7772400" y="4572000"/>
                  </a:lnTo>
                  <a:lnTo>
                    <a:pt x="7772400" y="0"/>
                  </a:lnTo>
                  <a:lnTo>
                    <a:pt x="0" y="0"/>
                  </a:lnTo>
                  <a:lnTo>
                    <a:pt x="0" y="4572000"/>
                  </a:lnTo>
                  <a:close/>
                </a:path>
              </a:pathLst>
            </a:custGeom>
            <a:ln w="12192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93444" y="1423162"/>
            <a:ext cx="761492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86385" algn="just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79687"/>
              <a:buFont typeface="Segoe UI Symbol"/>
              <a:buChar char="⚫"/>
              <a:tabLst>
                <a:tab pos="286385" algn="l"/>
              </a:tabLst>
            </a:pPr>
            <a:r>
              <a:rPr sz="3200" spc="-420" dirty="0">
                <a:latin typeface="Times New Roman"/>
                <a:cs typeface="Times New Roman"/>
              </a:rPr>
              <a:t>A</a:t>
            </a:r>
            <a:r>
              <a:rPr sz="3200" spc="5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well</a:t>
            </a:r>
            <a:r>
              <a:rPr sz="3200" spc="5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labelled</a:t>
            </a:r>
            <a:r>
              <a:rPr sz="3200" spc="6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pictorial</a:t>
            </a:r>
            <a:r>
              <a:rPr sz="3200" spc="6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representation</a:t>
            </a:r>
            <a:r>
              <a:rPr sz="3200" spc="55" dirty="0">
                <a:latin typeface="Times New Roman"/>
                <a:cs typeface="Times New Roman"/>
              </a:rPr>
              <a:t>  </a:t>
            </a:r>
            <a:r>
              <a:rPr sz="3200" spc="-25" dirty="0">
                <a:latin typeface="Times New Roman"/>
                <a:cs typeface="Times New Roman"/>
              </a:rPr>
              <a:t>of </a:t>
            </a:r>
            <a:r>
              <a:rPr sz="3200" spc="-75" dirty="0">
                <a:latin typeface="Times New Roman"/>
                <a:cs typeface="Times New Roman"/>
              </a:rPr>
              <a:t>Histology</a:t>
            </a:r>
            <a:r>
              <a:rPr sz="3200" spc="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11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different</a:t>
            </a:r>
            <a:r>
              <a:rPr sz="3200" spc="10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organs</a:t>
            </a:r>
            <a:r>
              <a:rPr sz="3200" spc="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parts</a:t>
            </a:r>
            <a:r>
              <a:rPr sz="3200" spc="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1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the </a:t>
            </a:r>
            <a:r>
              <a:rPr sz="3200" spc="-135" dirty="0">
                <a:latin typeface="Times New Roman"/>
                <a:cs typeface="Times New Roman"/>
              </a:rPr>
              <a:t>Urinary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190" dirty="0">
                <a:latin typeface="Times New Roman"/>
                <a:cs typeface="Times New Roman"/>
              </a:rPr>
              <a:t>system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160" dirty="0">
                <a:latin typeface="Times New Roman"/>
                <a:cs typeface="Times New Roman"/>
              </a:rPr>
              <a:t>in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145" dirty="0">
                <a:latin typeface="Times New Roman"/>
                <a:cs typeface="Times New Roman"/>
              </a:rPr>
              <a:t>practical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100" dirty="0">
                <a:latin typeface="Times New Roman"/>
                <a:cs typeface="Times New Roman"/>
              </a:rPr>
              <a:t>note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book.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636520"/>
            <a:ext cx="8229600" cy="1478280"/>
          </a:xfrm>
          <a:custGeom>
            <a:avLst/>
            <a:gdLst/>
            <a:ahLst/>
            <a:cxnLst/>
            <a:rect l="l" t="t" r="r" b="b"/>
            <a:pathLst>
              <a:path w="8229600" h="1478279">
                <a:moveTo>
                  <a:pt x="8229600" y="0"/>
                </a:moveTo>
                <a:lnTo>
                  <a:pt x="0" y="0"/>
                </a:lnTo>
                <a:lnTo>
                  <a:pt x="0" y="1478279"/>
                </a:lnTo>
                <a:lnTo>
                  <a:pt x="8229600" y="1478279"/>
                </a:lnTo>
                <a:lnTo>
                  <a:pt x="8229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76200" y="2636520"/>
            <a:ext cx="8839200" cy="2984150"/>
          </a:xfrm>
          <a:prstGeom prst="rect">
            <a:avLst/>
          </a:prstGeom>
          <a:ln w="12192">
            <a:solidFill>
              <a:srgbClr val="D24717"/>
            </a:solidFill>
          </a:ln>
        </p:spPr>
        <p:txBody>
          <a:bodyPr vert="horz" wrap="square" lIns="0" tIns="36449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870"/>
              </a:spcBef>
            </a:pPr>
            <a:r>
              <a:rPr sz="6000" u="none" spc="-380" dirty="0">
                <a:solidFill>
                  <a:srgbClr val="000000"/>
                </a:solidFill>
                <a:latin typeface="Times New Roman"/>
                <a:cs typeface="Times New Roman"/>
              </a:rPr>
              <a:t>Thanks!</a:t>
            </a:r>
            <a:br>
              <a:rPr lang="fr-FR" sz="6000" u="none" spc="-38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fr-FR" sz="3600" u="none" spc="-380" dirty="0" err="1">
                <a:solidFill>
                  <a:srgbClr val="000000"/>
                </a:solidFill>
                <a:latin typeface="Times New Roman"/>
                <a:cs typeface="Times New Roman"/>
              </a:rPr>
              <a:t>References</a:t>
            </a:r>
            <a:br>
              <a:rPr lang="fr-FR" sz="3600" u="none" spc="-38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fr-FR" sz="2800" u="none" spc="-380" dirty="0">
                <a:solidFill>
                  <a:srgbClr val="000000"/>
                </a:solidFill>
                <a:latin typeface="Times New Roman"/>
                <a:cs typeface="Times New Roman"/>
              </a:rPr>
              <a:t>https://gmch.gov.in/sites/default/files/documents/histo%20urinary%20system.pdf</a:t>
            </a:r>
            <a:br>
              <a:rPr lang="fr-FR" sz="2800" u="none" spc="-38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fr-FR" sz="2800" u="none" spc="-380" dirty="0">
                <a:solidFill>
                  <a:srgbClr val="000000"/>
                </a:solidFill>
                <a:latin typeface="Times New Roman"/>
                <a:cs typeface="Times New Roman"/>
              </a:rPr>
              <a:t>          </a:t>
            </a:r>
            <a:r>
              <a:rPr lang="fr-FR" sz="1800" u="none" dirty="0"/>
              <a:t>Dr. Rajesh </a:t>
            </a:r>
            <a:r>
              <a:rPr lang="fr-FR" sz="1800" u="none" dirty="0" err="1"/>
              <a:t>Ranjan</a:t>
            </a:r>
            <a:r>
              <a:rPr lang="fr-FR" sz="1800" u="none" dirty="0"/>
              <a:t> Assistant Professor </a:t>
            </a:r>
            <a:r>
              <a:rPr lang="fr-FR" sz="1800" u="none" dirty="0" err="1"/>
              <a:t>Deptt</a:t>
            </a:r>
            <a:r>
              <a:rPr lang="fr-FR" sz="1800" u="none" dirty="0"/>
              <a:t>. of </a:t>
            </a:r>
            <a:r>
              <a:rPr lang="fr-FR" sz="1800" u="none" dirty="0" err="1"/>
              <a:t>Veterinary</a:t>
            </a:r>
            <a:r>
              <a:rPr lang="fr-FR" sz="1800" u="none" dirty="0"/>
              <a:t> </a:t>
            </a:r>
            <a:r>
              <a:rPr lang="fr-FR" sz="1800" u="none" dirty="0" err="1"/>
              <a:t>Anatomy</a:t>
            </a:r>
            <a:r>
              <a:rPr lang="fr-FR" sz="1800" u="none" dirty="0"/>
              <a:t> </a:t>
            </a:r>
            <a:r>
              <a:rPr lang="fr-FR" sz="1800" u="none" dirty="0" err="1"/>
              <a:t>C.V.Sc</a:t>
            </a:r>
            <a:r>
              <a:rPr lang="fr-FR" sz="1800" u="none" dirty="0"/>
              <a:t>. &amp; A.H., Rewa</a:t>
            </a:r>
            <a:endParaRPr sz="6000" u="none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 KHENENOU\Desktop\th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93" y="1278748"/>
            <a:ext cx="7767785" cy="483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PC KHENENOU\Desktop\kideny.jpg">
            <a:extLst>
              <a:ext uri="{FF2B5EF4-FFF2-40B4-BE49-F238E27FC236}">
                <a16:creationId xmlns:a16="http://schemas.microsoft.com/office/drawing/2014/main" id="{D5DBDCDE-D743-471B-90D8-01D0DB0A6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90" y="518772"/>
            <a:ext cx="7623620" cy="60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30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5692" y="2137437"/>
            <a:ext cx="3080942" cy="3351974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303531" indent="-293214">
              <a:spcBef>
                <a:spcPts val="81"/>
              </a:spcBef>
              <a:buFont typeface="Arial"/>
              <a:buChar char="•"/>
              <a:tabLst>
                <a:tab pos="303531" algn="l"/>
                <a:tab pos="304074" algn="l"/>
              </a:tabLst>
            </a:pPr>
            <a:r>
              <a:rPr sz="2223" spc="-111" dirty="0">
                <a:latin typeface="Trebuchet MS"/>
                <a:cs typeface="Trebuchet MS"/>
              </a:rPr>
              <a:t>Renal</a:t>
            </a:r>
            <a:r>
              <a:rPr sz="2223" spc="-162" dirty="0">
                <a:latin typeface="Trebuchet MS"/>
                <a:cs typeface="Trebuchet MS"/>
              </a:rPr>
              <a:t> </a:t>
            </a:r>
            <a:r>
              <a:rPr sz="2223" spc="-90" dirty="0">
                <a:latin typeface="Trebuchet MS"/>
                <a:cs typeface="Trebuchet MS"/>
              </a:rPr>
              <a:t>Pyramids</a:t>
            </a:r>
            <a:endParaRPr sz="2223">
              <a:latin typeface="Trebuchet MS"/>
              <a:cs typeface="Trebuchet MS"/>
            </a:endParaRPr>
          </a:p>
          <a:p>
            <a:pPr marL="303531" indent="-293214">
              <a:buFont typeface="Arial"/>
              <a:buChar char="•"/>
              <a:tabLst>
                <a:tab pos="303531" algn="l"/>
                <a:tab pos="304074" algn="l"/>
              </a:tabLst>
            </a:pPr>
            <a:r>
              <a:rPr sz="2223" spc="-111" dirty="0">
                <a:latin typeface="Trebuchet MS"/>
                <a:cs typeface="Trebuchet MS"/>
              </a:rPr>
              <a:t>Renal</a:t>
            </a:r>
            <a:r>
              <a:rPr sz="2223" spc="-162" dirty="0">
                <a:latin typeface="Trebuchet MS"/>
                <a:cs typeface="Trebuchet MS"/>
              </a:rPr>
              <a:t> </a:t>
            </a:r>
            <a:r>
              <a:rPr sz="2223" spc="-77" dirty="0">
                <a:latin typeface="Trebuchet MS"/>
                <a:cs typeface="Trebuchet MS"/>
              </a:rPr>
              <a:t>Columns</a:t>
            </a:r>
            <a:endParaRPr sz="2223">
              <a:latin typeface="Trebuchet MS"/>
              <a:cs typeface="Trebuchet MS"/>
            </a:endParaRPr>
          </a:p>
          <a:p>
            <a:pPr marL="646156" marR="4344" lvl="1" indent="-244888">
              <a:lnSpc>
                <a:spcPct val="80000"/>
              </a:lnSpc>
              <a:spcBef>
                <a:spcPts val="466"/>
              </a:spcBef>
              <a:buFont typeface="Arial"/>
              <a:buChar char="–"/>
              <a:tabLst>
                <a:tab pos="645613" algn="l"/>
                <a:tab pos="646699" algn="l"/>
              </a:tabLst>
            </a:pPr>
            <a:r>
              <a:rPr sz="1881" spc="-86" dirty="0">
                <a:latin typeface="Trebuchet MS"/>
                <a:cs typeface="Trebuchet MS"/>
              </a:rPr>
              <a:t>Space </a:t>
            </a:r>
            <a:r>
              <a:rPr sz="1881" spc="-81" dirty="0">
                <a:latin typeface="Trebuchet MS"/>
                <a:cs typeface="Trebuchet MS"/>
              </a:rPr>
              <a:t>between</a:t>
            </a:r>
            <a:r>
              <a:rPr sz="1881" spc="-282" dirty="0">
                <a:latin typeface="Trebuchet MS"/>
                <a:cs typeface="Trebuchet MS"/>
              </a:rPr>
              <a:t> </a:t>
            </a:r>
            <a:r>
              <a:rPr sz="1881" spc="-77" dirty="0">
                <a:latin typeface="Trebuchet MS"/>
                <a:cs typeface="Trebuchet MS"/>
              </a:rPr>
              <a:t>pyramids  </a:t>
            </a:r>
            <a:r>
              <a:rPr sz="1881" spc="-81" dirty="0">
                <a:latin typeface="Trebuchet MS"/>
                <a:cs typeface="Trebuchet MS"/>
              </a:rPr>
              <a:t>within </a:t>
            </a:r>
            <a:r>
              <a:rPr sz="1881" spc="-86" dirty="0">
                <a:latin typeface="Trebuchet MS"/>
                <a:cs typeface="Trebuchet MS"/>
              </a:rPr>
              <a:t>the</a:t>
            </a:r>
            <a:r>
              <a:rPr sz="1881" spc="-227" dirty="0">
                <a:latin typeface="Trebuchet MS"/>
                <a:cs typeface="Trebuchet MS"/>
              </a:rPr>
              <a:t> </a:t>
            </a:r>
            <a:r>
              <a:rPr sz="1881" spc="-77" dirty="0">
                <a:latin typeface="Trebuchet MS"/>
                <a:cs typeface="Trebuchet MS"/>
              </a:rPr>
              <a:t>medula</a:t>
            </a:r>
            <a:endParaRPr sz="1881">
              <a:latin typeface="Trebuchet MS"/>
              <a:cs typeface="Trebuchet MS"/>
            </a:endParaRPr>
          </a:p>
          <a:p>
            <a:pPr marL="303531" indent="-293214">
              <a:lnSpc>
                <a:spcPts val="2655"/>
              </a:lnSpc>
              <a:buFont typeface="Arial"/>
              <a:buChar char="•"/>
              <a:tabLst>
                <a:tab pos="303531" algn="l"/>
                <a:tab pos="304074" algn="l"/>
              </a:tabLst>
            </a:pPr>
            <a:r>
              <a:rPr sz="2223" spc="-111" dirty="0">
                <a:latin typeface="Trebuchet MS"/>
                <a:cs typeface="Trebuchet MS"/>
              </a:rPr>
              <a:t>Renal</a:t>
            </a:r>
            <a:r>
              <a:rPr sz="2223" spc="-162" dirty="0">
                <a:latin typeface="Trebuchet MS"/>
                <a:cs typeface="Trebuchet MS"/>
              </a:rPr>
              <a:t> </a:t>
            </a:r>
            <a:r>
              <a:rPr sz="2223" spc="-124" dirty="0">
                <a:latin typeface="Trebuchet MS"/>
                <a:cs typeface="Trebuchet MS"/>
              </a:rPr>
              <a:t>Papilla</a:t>
            </a:r>
            <a:endParaRPr sz="2223">
              <a:latin typeface="Trebuchet MS"/>
              <a:cs typeface="Trebuchet MS"/>
            </a:endParaRPr>
          </a:p>
          <a:p>
            <a:pPr marL="646156" lvl="1" indent="-245431">
              <a:lnSpc>
                <a:spcPts val="2249"/>
              </a:lnSpc>
              <a:spcBef>
                <a:spcPts val="13"/>
              </a:spcBef>
              <a:buFont typeface="Arial"/>
              <a:buChar char="–"/>
              <a:tabLst>
                <a:tab pos="645613" algn="l"/>
                <a:tab pos="646699" algn="l"/>
              </a:tabLst>
            </a:pPr>
            <a:r>
              <a:rPr sz="1881" spc="-56" dirty="0">
                <a:latin typeface="Trebuchet MS"/>
                <a:cs typeface="Trebuchet MS"/>
              </a:rPr>
              <a:t>Narrow </a:t>
            </a:r>
            <a:r>
              <a:rPr sz="1881" spc="-64" dirty="0">
                <a:latin typeface="Trebuchet MS"/>
                <a:cs typeface="Trebuchet MS"/>
              </a:rPr>
              <a:t>end </a:t>
            </a:r>
            <a:r>
              <a:rPr sz="1881" spc="-73" dirty="0">
                <a:latin typeface="Trebuchet MS"/>
                <a:cs typeface="Trebuchet MS"/>
              </a:rPr>
              <a:t>of</a:t>
            </a:r>
            <a:r>
              <a:rPr sz="1881" spc="-350" dirty="0">
                <a:latin typeface="Trebuchet MS"/>
                <a:cs typeface="Trebuchet MS"/>
              </a:rPr>
              <a:t> </a:t>
            </a:r>
            <a:r>
              <a:rPr sz="1881" spc="-86" dirty="0">
                <a:latin typeface="Trebuchet MS"/>
                <a:cs typeface="Trebuchet MS"/>
              </a:rPr>
              <a:t>pyramid</a:t>
            </a:r>
            <a:endParaRPr sz="1881">
              <a:latin typeface="Trebuchet MS"/>
              <a:cs typeface="Trebuchet MS"/>
            </a:endParaRPr>
          </a:p>
          <a:p>
            <a:pPr marL="303531" indent="-293214">
              <a:lnSpc>
                <a:spcPts val="2659"/>
              </a:lnSpc>
              <a:buFont typeface="Arial"/>
              <a:buChar char="•"/>
              <a:tabLst>
                <a:tab pos="303531" algn="l"/>
                <a:tab pos="304074" algn="l"/>
              </a:tabLst>
            </a:pPr>
            <a:r>
              <a:rPr sz="2223" spc="-133" dirty="0">
                <a:latin typeface="Trebuchet MS"/>
                <a:cs typeface="Trebuchet MS"/>
              </a:rPr>
              <a:t>Calyx</a:t>
            </a:r>
            <a:r>
              <a:rPr sz="2223" spc="-158" dirty="0">
                <a:latin typeface="Trebuchet MS"/>
                <a:cs typeface="Trebuchet MS"/>
              </a:rPr>
              <a:t> </a:t>
            </a:r>
            <a:r>
              <a:rPr sz="2223" spc="-124" dirty="0">
                <a:latin typeface="Trebuchet MS"/>
                <a:cs typeface="Trebuchet MS"/>
              </a:rPr>
              <a:t>(ces)</a:t>
            </a:r>
            <a:endParaRPr sz="2223">
              <a:latin typeface="Trebuchet MS"/>
              <a:cs typeface="Trebuchet MS"/>
            </a:endParaRPr>
          </a:p>
          <a:p>
            <a:pPr marL="646156" lvl="1" indent="-245431">
              <a:lnSpc>
                <a:spcPts val="2249"/>
              </a:lnSpc>
              <a:spcBef>
                <a:spcPts val="13"/>
              </a:spcBef>
              <a:buFont typeface="Arial"/>
              <a:buChar char="–"/>
              <a:tabLst>
                <a:tab pos="645613" algn="l"/>
                <a:tab pos="646699" algn="l"/>
              </a:tabLst>
            </a:pPr>
            <a:r>
              <a:rPr sz="1881" spc="-97" dirty="0">
                <a:latin typeface="Trebuchet MS"/>
                <a:cs typeface="Trebuchet MS"/>
              </a:rPr>
              <a:t>Collecting</a:t>
            </a:r>
            <a:r>
              <a:rPr sz="1881" spc="-158" dirty="0">
                <a:latin typeface="Trebuchet MS"/>
                <a:cs typeface="Trebuchet MS"/>
              </a:rPr>
              <a:t> </a:t>
            </a:r>
            <a:r>
              <a:rPr sz="1881" spc="-68" dirty="0">
                <a:latin typeface="Trebuchet MS"/>
                <a:cs typeface="Trebuchet MS"/>
              </a:rPr>
              <a:t>tubes</a:t>
            </a:r>
            <a:endParaRPr sz="1881">
              <a:latin typeface="Trebuchet MS"/>
              <a:cs typeface="Trebuchet MS"/>
            </a:endParaRPr>
          </a:p>
          <a:p>
            <a:pPr marL="303531" indent="-293214">
              <a:lnSpc>
                <a:spcPts val="2659"/>
              </a:lnSpc>
              <a:buFont typeface="Arial"/>
              <a:buChar char="•"/>
              <a:tabLst>
                <a:tab pos="303531" algn="l"/>
                <a:tab pos="304074" algn="l"/>
              </a:tabLst>
            </a:pPr>
            <a:r>
              <a:rPr sz="2223" spc="-111" dirty="0">
                <a:latin typeface="Trebuchet MS"/>
                <a:cs typeface="Trebuchet MS"/>
              </a:rPr>
              <a:t>Renal</a:t>
            </a:r>
            <a:r>
              <a:rPr sz="2223" spc="-162" dirty="0">
                <a:latin typeface="Trebuchet MS"/>
                <a:cs typeface="Trebuchet MS"/>
              </a:rPr>
              <a:t> </a:t>
            </a:r>
            <a:r>
              <a:rPr sz="2223" spc="-111" dirty="0">
                <a:latin typeface="Trebuchet MS"/>
                <a:cs typeface="Trebuchet MS"/>
              </a:rPr>
              <a:t>Pelvis</a:t>
            </a:r>
            <a:endParaRPr sz="2223">
              <a:latin typeface="Trebuchet MS"/>
              <a:cs typeface="Trebuchet MS"/>
            </a:endParaRPr>
          </a:p>
          <a:p>
            <a:pPr marL="645613" marR="52669" lvl="1" indent="-244345">
              <a:lnSpc>
                <a:spcPct val="80000"/>
              </a:lnSpc>
              <a:spcBef>
                <a:spcPts val="466"/>
              </a:spcBef>
              <a:buFont typeface="Arial"/>
              <a:buChar char="–"/>
              <a:tabLst>
                <a:tab pos="645613" algn="l"/>
                <a:tab pos="646699" algn="l"/>
              </a:tabLst>
            </a:pPr>
            <a:r>
              <a:rPr sz="1881" spc="-97" dirty="0">
                <a:latin typeface="Trebuchet MS"/>
                <a:cs typeface="Trebuchet MS"/>
              </a:rPr>
              <a:t>Collecting </a:t>
            </a:r>
            <a:r>
              <a:rPr sz="1881" spc="-77" dirty="0">
                <a:latin typeface="Trebuchet MS"/>
                <a:cs typeface="Trebuchet MS"/>
              </a:rPr>
              <a:t>vessel </a:t>
            </a:r>
            <a:r>
              <a:rPr sz="1881" spc="-73" dirty="0">
                <a:latin typeface="Trebuchet MS"/>
                <a:cs typeface="Trebuchet MS"/>
              </a:rPr>
              <a:t>prior</a:t>
            </a:r>
            <a:r>
              <a:rPr sz="1881" spc="-321" dirty="0">
                <a:latin typeface="Trebuchet MS"/>
                <a:cs typeface="Trebuchet MS"/>
              </a:rPr>
              <a:t> </a:t>
            </a:r>
            <a:r>
              <a:rPr sz="1881" spc="-90" dirty="0">
                <a:latin typeface="Trebuchet MS"/>
                <a:cs typeface="Trebuchet MS"/>
              </a:rPr>
              <a:t>to  </a:t>
            </a:r>
            <a:r>
              <a:rPr sz="1881" spc="-94" dirty="0">
                <a:latin typeface="Trebuchet MS"/>
                <a:cs typeface="Trebuchet MS"/>
              </a:rPr>
              <a:t>ureter</a:t>
            </a:r>
            <a:endParaRPr sz="1881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21027" y="2018780"/>
            <a:ext cx="3860641" cy="3746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6387" y="617925"/>
            <a:ext cx="5692737" cy="53726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3420" spc="-150" dirty="0">
                <a:latin typeface="Trebuchet MS"/>
                <a:cs typeface="Trebuchet MS"/>
              </a:rPr>
              <a:t>Kidney </a:t>
            </a:r>
            <a:r>
              <a:rPr sz="3420" spc="-209" dirty="0">
                <a:latin typeface="Trebuchet MS"/>
                <a:cs typeface="Trebuchet MS"/>
              </a:rPr>
              <a:t>‐ </a:t>
            </a:r>
            <a:r>
              <a:rPr sz="3420" spc="-150" dirty="0">
                <a:latin typeface="Trebuchet MS"/>
                <a:cs typeface="Trebuchet MS"/>
              </a:rPr>
              <a:t>Internal </a:t>
            </a:r>
            <a:r>
              <a:rPr sz="3420" spc="-97" dirty="0">
                <a:latin typeface="Trebuchet MS"/>
                <a:cs typeface="Trebuchet MS"/>
              </a:rPr>
              <a:t>Gross</a:t>
            </a:r>
            <a:r>
              <a:rPr sz="3420" spc="-628" dirty="0">
                <a:latin typeface="Trebuchet MS"/>
                <a:cs typeface="Trebuchet MS"/>
              </a:rPr>
              <a:t> </a:t>
            </a:r>
            <a:r>
              <a:rPr sz="3420" spc="-128" dirty="0">
                <a:latin typeface="Trebuchet MS"/>
                <a:cs typeface="Trebuchet MS"/>
              </a:rPr>
              <a:t>Anatomy</a:t>
            </a:r>
            <a:endParaRPr sz="342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1600" y="1479796"/>
            <a:ext cx="6960490" cy="4616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5323" y="617925"/>
            <a:ext cx="5733462" cy="53726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3420" spc="-150" dirty="0">
                <a:latin typeface="Trebuchet MS"/>
                <a:cs typeface="Trebuchet MS"/>
              </a:rPr>
              <a:t>Kidney </a:t>
            </a:r>
            <a:r>
              <a:rPr sz="3420" spc="-209" dirty="0">
                <a:latin typeface="Trebuchet MS"/>
                <a:cs typeface="Trebuchet MS"/>
              </a:rPr>
              <a:t>‐ </a:t>
            </a:r>
            <a:r>
              <a:rPr sz="3420" spc="-150" dirty="0">
                <a:latin typeface="Trebuchet MS"/>
                <a:cs typeface="Trebuchet MS"/>
              </a:rPr>
              <a:t>Internal </a:t>
            </a:r>
            <a:r>
              <a:rPr sz="3420" spc="-38" dirty="0">
                <a:latin typeface="Trebuchet MS"/>
                <a:cs typeface="Trebuchet MS"/>
              </a:rPr>
              <a:t>Micro</a:t>
            </a:r>
            <a:r>
              <a:rPr sz="3420" spc="-616" dirty="0">
                <a:latin typeface="Trebuchet MS"/>
                <a:cs typeface="Trebuchet MS"/>
              </a:rPr>
              <a:t> </a:t>
            </a:r>
            <a:r>
              <a:rPr sz="3420" spc="-128" dirty="0">
                <a:latin typeface="Trebuchet MS"/>
                <a:cs typeface="Trebuchet MS"/>
              </a:rPr>
              <a:t>Anatomy</a:t>
            </a:r>
            <a:endParaRPr sz="342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9897" y="1285772"/>
            <a:ext cx="7630679" cy="939991"/>
          </a:xfrm>
          <a:prstGeom prst="rect">
            <a:avLst/>
          </a:prstGeom>
        </p:spPr>
        <p:txBody>
          <a:bodyPr vert="horz" wrap="square" lIns="0" tIns="46154" rIns="0" bIns="0" rtlCol="0">
            <a:spAutoFit/>
          </a:bodyPr>
          <a:lstStyle/>
          <a:p>
            <a:pPr marL="304074" indent="-293214">
              <a:spcBef>
                <a:spcPts val="363"/>
              </a:spcBef>
              <a:buFont typeface="Arial"/>
              <a:buChar char="•"/>
              <a:tabLst>
                <a:tab pos="303531" algn="l"/>
                <a:tab pos="304074" algn="l"/>
              </a:tabLst>
            </a:pPr>
            <a:r>
              <a:rPr sz="2052" spc="-56" dirty="0">
                <a:latin typeface="Trebuchet MS"/>
                <a:cs typeface="Trebuchet MS"/>
              </a:rPr>
              <a:t>Nephron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265" dirty="0">
                <a:latin typeface="Trebuchet MS"/>
                <a:cs typeface="Trebuchet MS"/>
              </a:rPr>
              <a:t>–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-94" dirty="0">
                <a:latin typeface="Trebuchet MS"/>
                <a:cs typeface="Trebuchet MS"/>
              </a:rPr>
              <a:t>the</a:t>
            </a:r>
            <a:r>
              <a:rPr sz="2052" spc="-150" dirty="0">
                <a:latin typeface="Trebuchet MS"/>
                <a:cs typeface="Trebuchet MS"/>
              </a:rPr>
              <a:t> </a:t>
            </a:r>
            <a:r>
              <a:rPr sz="2052" spc="-94" dirty="0">
                <a:latin typeface="Trebuchet MS"/>
                <a:cs typeface="Trebuchet MS"/>
              </a:rPr>
              <a:t>functional</a:t>
            </a:r>
            <a:r>
              <a:rPr sz="2052" spc="-162" dirty="0">
                <a:latin typeface="Trebuchet MS"/>
                <a:cs typeface="Trebuchet MS"/>
              </a:rPr>
              <a:t> </a:t>
            </a:r>
            <a:r>
              <a:rPr sz="2052" spc="-86" dirty="0">
                <a:latin typeface="Trebuchet MS"/>
                <a:cs typeface="Trebuchet MS"/>
              </a:rPr>
              <a:t>unit</a:t>
            </a:r>
            <a:r>
              <a:rPr sz="2052" spc="-162" dirty="0">
                <a:latin typeface="Trebuchet MS"/>
                <a:cs typeface="Trebuchet MS"/>
              </a:rPr>
              <a:t> </a:t>
            </a:r>
            <a:r>
              <a:rPr sz="2052" spc="-81" dirty="0">
                <a:latin typeface="Trebuchet MS"/>
                <a:cs typeface="Trebuchet MS"/>
              </a:rPr>
              <a:t>of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-90" dirty="0">
                <a:latin typeface="Trebuchet MS"/>
                <a:cs typeface="Trebuchet MS"/>
              </a:rPr>
              <a:t>kidney</a:t>
            </a:r>
            <a:endParaRPr sz="2052" dirty="0">
              <a:latin typeface="Trebuchet MS"/>
              <a:cs typeface="Trebuchet MS"/>
            </a:endParaRPr>
          </a:p>
          <a:p>
            <a:pPr marL="645613" lvl="1" indent="-244345">
              <a:spcBef>
                <a:spcPts val="227"/>
              </a:spcBef>
              <a:buFont typeface="Arial"/>
              <a:buChar char="–"/>
              <a:tabLst>
                <a:tab pos="645613" algn="l"/>
                <a:tab pos="646156" algn="l"/>
                <a:tab pos="3456665" algn="l"/>
              </a:tabLst>
            </a:pPr>
            <a:r>
              <a:rPr sz="1710" spc="-94" dirty="0">
                <a:latin typeface="Trebuchet MS"/>
                <a:cs typeface="Trebuchet MS"/>
              </a:rPr>
              <a:t>Three</a:t>
            </a:r>
            <a:r>
              <a:rPr sz="1710" spc="-115" dirty="0">
                <a:latin typeface="Trebuchet MS"/>
                <a:cs typeface="Trebuchet MS"/>
              </a:rPr>
              <a:t> </a:t>
            </a:r>
            <a:r>
              <a:rPr sz="1710" spc="-77" dirty="0">
                <a:latin typeface="Trebuchet MS"/>
                <a:cs typeface="Trebuchet MS"/>
              </a:rPr>
              <a:t>physiological</a:t>
            </a:r>
            <a:r>
              <a:rPr sz="1710" spc="-103" dirty="0">
                <a:latin typeface="Trebuchet MS"/>
                <a:cs typeface="Trebuchet MS"/>
              </a:rPr>
              <a:t> </a:t>
            </a:r>
            <a:r>
              <a:rPr sz="1710" spc="-73" dirty="0">
                <a:latin typeface="Trebuchet MS"/>
                <a:cs typeface="Trebuchet MS"/>
              </a:rPr>
              <a:t>processes:	1) </a:t>
            </a:r>
            <a:r>
              <a:rPr sz="1710" spc="-97" dirty="0">
                <a:latin typeface="Trebuchet MS"/>
                <a:cs typeface="Trebuchet MS"/>
              </a:rPr>
              <a:t>filtration, </a:t>
            </a:r>
            <a:r>
              <a:rPr sz="1710" spc="-73" dirty="0">
                <a:latin typeface="Trebuchet MS"/>
                <a:cs typeface="Trebuchet MS"/>
              </a:rPr>
              <a:t>2) </a:t>
            </a:r>
            <a:r>
              <a:rPr sz="1710" spc="-64" dirty="0">
                <a:latin typeface="Trebuchet MS"/>
                <a:cs typeface="Trebuchet MS"/>
              </a:rPr>
              <a:t>reabsorption </a:t>
            </a:r>
            <a:r>
              <a:rPr sz="1710" spc="-205" dirty="0">
                <a:latin typeface="Trebuchet MS"/>
                <a:cs typeface="Trebuchet MS"/>
              </a:rPr>
              <a:t>, </a:t>
            </a:r>
            <a:r>
              <a:rPr sz="1710" spc="-60" dirty="0">
                <a:latin typeface="Trebuchet MS"/>
                <a:cs typeface="Trebuchet MS"/>
              </a:rPr>
              <a:t>and </a:t>
            </a:r>
            <a:r>
              <a:rPr sz="1710" spc="-73" dirty="0">
                <a:latin typeface="Trebuchet MS"/>
                <a:cs typeface="Trebuchet MS"/>
              </a:rPr>
              <a:t>3)</a:t>
            </a:r>
            <a:r>
              <a:rPr sz="1710" spc="-371" dirty="0">
                <a:latin typeface="Trebuchet MS"/>
                <a:cs typeface="Trebuchet MS"/>
              </a:rPr>
              <a:t> </a:t>
            </a:r>
            <a:r>
              <a:rPr sz="1710" spc="-77" dirty="0">
                <a:latin typeface="Trebuchet MS"/>
                <a:cs typeface="Trebuchet MS"/>
              </a:rPr>
              <a:t>secretion</a:t>
            </a:r>
            <a:endParaRPr sz="1710" dirty="0">
              <a:latin typeface="Trebuchet MS"/>
              <a:cs typeface="Trebuchet MS"/>
            </a:endParaRPr>
          </a:p>
          <a:p>
            <a:pPr marL="645613" lvl="1" indent="-244888">
              <a:spcBef>
                <a:spcPts val="205"/>
              </a:spcBef>
              <a:buFont typeface="Arial"/>
              <a:buChar char="–"/>
              <a:tabLst>
                <a:tab pos="645613" algn="l"/>
                <a:tab pos="646156" algn="l"/>
              </a:tabLst>
            </a:pPr>
            <a:r>
              <a:rPr sz="1710" spc="-81" dirty="0">
                <a:latin typeface="Trebuchet MS"/>
                <a:cs typeface="Trebuchet MS"/>
              </a:rPr>
              <a:t>These</a:t>
            </a:r>
            <a:r>
              <a:rPr sz="1710" spc="-115" dirty="0">
                <a:latin typeface="Trebuchet MS"/>
                <a:cs typeface="Trebuchet MS"/>
              </a:rPr>
              <a:t> </a:t>
            </a:r>
            <a:r>
              <a:rPr sz="1710" spc="-81" dirty="0">
                <a:latin typeface="Trebuchet MS"/>
                <a:cs typeface="Trebuchet MS"/>
              </a:rPr>
              <a:t>three</a:t>
            </a:r>
            <a:r>
              <a:rPr sz="1710" spc="-124" dirty="0">
                <a:latin typeface="Trebuchet MS"/>
                <a:cs typeface="Trebuchet MS"/>
              </a:rPr>
              <a:t> </a:t>
            </a:r>
            <a:r>
              <a:rPr sz="1710" spc="-64" dirty="0">
                <a:latin typeface="Trebuchet MS"/>
                <a:cs typeface="Trebuchet MS"/>
              </a:rPr>
              <a:t>processes</a:t>
            </a:r>
            <a:r>
              <a:rPr sz="1710" spc="-97" dirty="0">
                <a:latin typeface="Trebuchet MS"/>
                <a:cs typeface="Trebuchet MS"/>
              </a:rPr>
              <a:t> </a:t>
            </a:r>
            <a:r>
              <a:rPr sz="1710" spc="-81" dirty="0">
                <a:latin typeface="Trebuchet MS"/>
                <a:cs typeface="Trebuchet MS"/>
              </a:rPr>
              <a:t>cooperate</a:t>
            </a:r>
            <a:r>
              <a:rPr sz="1710" spc="-115" dirty="0">
                <a:latin typeface="Trebuchet MS"/>
                <a:cs typeface="Trebuchet MS"/>
              </a:rPr>
              <a:t> </a:t>
            </a:r>
            <a:r>
              <a:rPr sz="1710" spc="-73" dirty="0">
                <a:latin typeface="Trebuchet MS"/>
                <a:cs typeface="Trebuchet MS"/>
              </a:rPr>
              <a:t>to</a:t>
            </a:r>
            <a:r>
              <a:rPr sz="1710" spc="-137" dirty="0">
                <a:latin typeface="Trebuchet MS"/>
                <a:cs typeface="Trebuchet MS"/>
              </a:rPr>
              <a:t> </a:t>
            </a:r>
            <a:r>
              <a:rPr sz="1710" spc="-86" dirty="0">
                <a:latin typeface="Trebuchet MS"/>
                <a:cs typeface="Trebuchet MS"/>
              </a:rPr>
              <a:t>achieve</a:t>
            </a:r>
            <a:r>
              <a:rPr sz="1710" spc="-111" dirty="0">
                <a:latin typeface="Trebuchet MS"/>
                <a:cs typeface="Trebuchet MS"/>
              </a:rPr>
              <a:t> </a:t>
            </a:r>
            <a:r>
              <a:rPr sz="1710" spc="-77" dirty="0">
                <a:latin typeface="Trebuchet MS"/>
                <a:cs typeface="Trebuchet MS"/>
              </a:rPr>
              <a:t>the</a:t>
            </a:r>
            <a:r>
              <a:rPr sz="1710" spc="-120" dirty="0">
                <a:latin typeface="Trebuchet MS"/>
                <a:cs typeface="Trebuchet MS"/>
              </a:rPr>
              <a:t> </a:t>
            </a:r>
            <a:r>
              <a:rPr sz="1710" spc="-64" dirty="0">
                <a:latin typeface="Trebuchet MS"/>
                <a:cs typeface="Trebuchet MS"/>
              </a:rPr>
              <a:t>various</a:t>
            </a:r>
            <a:r>
              <a:rPr sz="1710" spc="-124" dirty="0">
                <a:latin typeface="Trebuchet MS"/>
                <a:cs typeface="Trebuchet MS"/>
              </a:rPr>
              <a:t> </a:t>
            </a:r>
            <a:r>
              <a:rPr sz="1710" spc="-68" dirty="0">
                <a:latin typeface="Trebuchet MS"/>
                <a:cs typeface="Trebuchet MS"/>
              </a:rPr>
              <a:t>functions</a:t>
            </a:r>
            <a:r>
              <a:rPr sz="1710" spc="-111" dirty="0">
                <a:latin typeface="Trebuchet MS"/>
                <a:cs typeface="Trebuchet MS"/>
              </a:rPr>
              <a:t> </a:t>
            </a:r>
            <a:r>
              <a:rPr sz="1710" spc="-64" dirty="0">
                <a:latin typeface="Trebuchet MS"/>
                <a:cs typeface="Trebuchet MS"/>
              </a:rPr>
              <a:t>of</a:t>
            </a:r>
            <a:r>
              <a:rPr sz="1710" spc="-137" dirty="0">
                <a:latin typeface="Trebuchet MS"/>
                <a:cs typeface="Trebuchet MS"/>
              </a:rPr>
              <a:t> </a:t>
            </a:r>
            <a:r>
              <a:rPr sz="1710" spc="-77" dirty="0">
                <a:latin typeface="Trebuchet MS"/>
                <a:cs typeface="Trebuchet MS"/>
              </a:rPr>
              <a:t>the</a:t>
            </a:r>
            <a:r>
              <a:rPr sz="1710" spc="-124" dirty="0">
                <a:latin typeface="Trebuchet MS"/>
                <a:cs typeface="Trebuchet MS"/>
              </a:rPr>
              <a:t> </a:t>
            </a:r>
            <a:r>
              <a:rPr sz="1710" spc="-73" dirty="0">
                <a:latin typeface="Trebuchet MS"/>
                <a:cs typeface="Trebuchet MS"/>
              </a:rPr>
              <a:t>kidney</a:t>
            </a:r>
            <a:endParaRPr sz="171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4446" y="3576990"/>
            <a:ext cx="7368783" cy="270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16732" y="660714"/>
            <a:ext cx="4348830" cy="3366013"/>
            <a:chOff x="4814289" y="544068"/>
            <a:chExt cx="5085715" cy="3936365"/>
          </a:xfrm>
        </p:grpSpPr>
        <p:sp>
          <p:nvSpPr>
            <p:cNvPr id="3" name="object 3"/>
            <p:cNvSpPr/>
            <p:nvPr/>
          </p:nvSpPr>
          <p:spPr>
            <a:xfrm>
              <a:off x="4814289" y="882395"/>
              <a:ext cx="5085287" cy="35976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63447" y="2192273"/>
              <a:ext cx="1259205" cy="1356360"/>
            </a:xfrm>
            <a:custGeom>
              <a:avLst/>
              <a:gdLst/>
              <a:ahLst/>
              <a:cxnLst/>
              <a:rect l="l" t="t" r="r" b="b"/>
              <a:pathLst>
                <a:path w="1259204" h="1356360">
                  <a:moveTo>
                    <a:pt x="1258824" y="457962"/>
                  </a:moveTo>
                  <a:lnTo>
                    <a:pt x="858012" y="274320"/>
                  </a:lnTo>
                  <a:lnTo>
                    <a:pt x="893826" y="410718"/>
                  </a:lnTo>
                  <a:lnTo>
                    <a:pt x="565404" y="498348"/>
                  </a:lnTo>
                  <a:lnTo>
                    <a:pt x="493014" y="227076"/>
                  </a:lnTo>
                  <a:lnTo>
                    <a:pt x="656844" y="182880"/>
                  </a:lnTo>
                  <a:lnTo>
                    <a:pt x="256032" y="0"/>
                  </a:lnTo>
                  <a:lnTo>
                    <a:pt x="0" y="358902"/>
                  </a:lnTo>
                  <a:lnTo>
                    <a:pt x="164592" y="314706"/>
                  </a:lnTo>
                  <a:lnTo>
                    <a:pt x="382524" y="1129284"/>
                  </a:lnTo>
                  <a:lnTo>
                    <a:pt x="217932" y="1173480"/>
                  </a:lnTo>
                  <a:lnTo>
                    <a:pt x="619506" y="1356360"/>
                  </a:lnTo>
                  <a:lnTo>
                    <a:pt x="875538" y="997457"/>
                  </a:lnTo>
                  <a:lnTo>
                    <a:pt x="710946" y="1041654"/>
                  </a:lnTo>
                  <a:lnTo>
                    <a:pt x="638556" y="769620"/>
                  </a:lnTo>
                  <a:lnTo>
                    <a:pt x="966978" y="681990"/>
                  </a:lnTo>
                  <a:lnTo>
                    <a:pt x="1003554" y="817626"/>
                  </a:lnTo>
                  <a:lnTo>
                    <a:pt x="1258824" y="45796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16965" y="2167890"/>
              <a:ext cx="1334770" cy="1405255"/>
            </a:xfrm>
            <a:custGeom>
              <a:avLst/>
              <a:gdLst/>
              <a:ahLst/>
              <a:cxnLst/>
              <a:rect l="l" t="t" r="r" b="b"/>
              <a:pathLst>
                <a:path w="1334770" h="1405254">
                  <a:moveTo>
                    <a:pt x="759714" y="211835"/>
                  </a:moveTo>
                  <a:lnTo>
                    <a:pt x="295656" y="0"/>
                  </a:lnTo>
                  <a:lnTo>
                    <a:pt x="0" y="415289"/>
                  </a:lnTo>
                  <a:lnTo>
                    <a:pt x="41148" y="404385"/>
                  </a:lnTo>
                  <a:lnTo>
                    <a:pt x="41148" y="364997"/>
                  </a:lnTo>
                  <a:lnTo>
                    <a:pt x="92654" y="351262"/>
                  </a:lnTo>
                  <a:lnTo>
                    <a:pt x="294132" y="68235"/>
                  </a:lnTo>
                  <a:lnTo>
                    <a:pt x="294132" y="41147"/>
                  </a:lnTo>
                  <a:lnTo>
                    <a:pt x="317754" y="35051"/>
                  </a:lnTo>
                  <a:lnTo>
                    <a:pt x="317754" y="51950"/>
                  </a:lnTo>
                  <a:lnTo>
                    <a:pt x="647359" y="202681"/>
                  </a:lnTo>
                  <a:lnTo>
                    <a:pt x="698754" y="188975"/>
                  </a:lnTo>
                  <a:lnTo>
                    <a:pt x="698754" y="228206"/>
                  </a:lnTo>
                  <a:lnTo>
                    <a:pt x="759714" y="211835"/>
                  </a:lnTo>
                  <a:close/>
                </a:path>
                <a:path w="1334770" h="1405254">
                  <a:moveTo>
                    <a:pt x="92654" y="351262"/>
                  </a:moveTo>
                  <a:lnTo>
                    <a:pt x="41148" y="364997"/>
                  </a:lnTo>
                  <a:lnTo>
                    <a:pt x="61722" y="394715"/>
                  </a:lnTo>
                  <a:lnTo>
                    <a:pt x="92654" y="351262"/>
                  </a:lnTo>
                  <a:close/>
                </a:path>
                <a:path w="1334770" h="1405254">
                  <a:moveTo>
                    <a:pt x="451866" y="1167383"/>
                  </a:moveTo>
                  <a:lnTo>
                    <a:pt x="224028" y="316229"/>
                  </a:lnTo>
                  <a:lnTo>
                    <a:pt x="92654" y="351262"/>
                  </a:lnTo>
                  <a:lnTo>
                    <a:pt x="61722" y="394715"/>
                  </a:lnTo>
                  <a:lnTo>
                    <a:pt x="41148" y="364997"/>
                  </a:lnTo>
                  <a:lnTo>
                    <a:pt x="41148" y="404385"/>
                  </a:lnTo>
                  <a:lnTo>
                    <a:pt x="192024" y="364400"/>
                  </a:lnTo>
                  <a:lnTo>
                    <a:pt x="192024" y="344423"/>
                  </a:lnTo>
                  <a:lnTo>
                    <a:pt x="215646" y="358139"/>
                  </a:lnTo>
                  <a:lnTo>
                    <a:pt x="215646" y="432409"/>
                  </a:lnTo>
                  <a:lnTo>
                    <a:pt x="405678" y="1140229"/>
                  </a:lnTo>
                  <a:lnTo>
                    <a:pt x="423672" y="1135380"/>
                  </a:lnTo>
                  <a:lnTo>
                    <a:pt x="423672" y="1174933"/>
                  </a:lnTo>
                  <a:lnTo>
                    <a:pt x="451866" y="1167383"/>
                  </a:lnTo>
                  <a:close/>
                </a:path>
                <a:path w="1334770" h="1405254">
                  <a:moveTo>
                    <a:pt x="215646" y="358139"/>
                  </a:moveTo>
                  <a:lnTo>
                    <a:pt x="192024" y="344423"/>
                  </a:lnTo>
                  <a:lnTo>
                    <a:pt x="197030" y="363073"/>
                  </a:lnTo>
                  <a:lnTo>
                    <a:pt x="215646" y="358139"/>
                  </a:lnTo>
                  <a:close/>
                </a:path>
                <a:path w="1334770" h="1405254">
                  <a:moveTo>
                    <a:pt x="197030" y="363073"/>
                  </a:moveTo>
                  <a:lnTo>
                    <a:pt x="192024" y="344423"/>
                  </a:lnTo>
                  <a:lnTo>
                    <a:pt x="192024" y="364400"/>
                  </a:lnTo>
                  <a:lnTo>
                    <a:pt x="197030" y="363073"/>
                  </a:lnTo>
                  <a:close/>
                </a:path>
                <a:path w="1334770" h="1405254">
                  <a:moveTo>
                    <a:pt x="215646" y="432409"/>
                  </a:moveTo>
                  <a:lnTo>
                    <a:pt x="215646" y="358139"/>
                  </a:lnTo>
                  <a:lnTo>
                    <a:pt x="197030" y="363073"/>
                  </a:lnTo>
                  <a:lnTo>
                    <a:pt x="215646" y="432409"/>
                  </a:lnTo>
                  <a:close/>
                </a:path>
                <a:path w="1334770" h="1405254">
                  <a:moveTo>
                    <a:pt x="423672" y="1174933"/>
                  </a:moveTo>
                  <a:lnTo>
                    <a:pt x="423672" y="1135380"/>
                  </a:lnTo>
                  <a:lnTo>
                    <a:pt x="410718" y="1159002"/>
                  </a:lnTo>
                  <a:lnTo>
                    <a:pt x="405678" y="1140229"/>
                  </a:lnTo>
                  <a:lnTo>
                    <a:pt x="208788" y="1193292"/>
                  </a:lnTo>
                  <a:lnTo>
                    <a:pt x="269748" y="1221165"/>
                  </a:lnTo>
                  <a:lnTo>
                    <a:pt x="269748" y="1216152"/>
                  </a:lnTo>
                  <a:lnTo>
                    <a:pt x="272796" y="1180338"/>
                  </a:lnTo>
                  <a:lnTo>
                    <a:pt x="321005" y="1202426"/>
                  </a:lnTo>
                  <a:lnTo>
                    <a:pt x="423672" y="1174933"/>
                  </a:lnTo>
                  <a:close/>
                </a:path>
                <a:path w="1334770" h="1405254">
                  <a:moveTo>
                    <a:pt x="321005" y="1202426"/>
                  </a:moveTo>
                  <a:lnTo>
                    <a:pt x="272796" y="1180338"/>
                  </a:lnTo>
                  <a:lnTo>
                    <a:pt x="269748" y="1216152"/>
                  </a:lnTo>
                  <a:lnTo>
                    <a:pt x="321005" y="1202426"/>
                  </a:lnTo>
                  <a:close/>
                </a:path>
                <a:path w="1334770" h="1405254">
                  <a:moveTo>
                    <a:pt x="659622" y="1357572"/>
                  </a:moveTo>
                  <a:lnTo>
                    <a:pt x="321005" y="1202426"/>
                  </a:lnTo>
                  <a:lnTo>
                    <a:pt x="269748" y="1216152"/>
                  </a:lnTo>
                  <a:lnTo>
                    <a:pt x="269748" y="1221165"/>
                  </a:lnTo>
                  <a:lnTo>
                    <a:pt x="650748" y="1395372"/>
                  </a:lnTo>
                  <a:lnTo>
                    <a:pt x="650748" y="1370075"/>
                  </a:lnTo>
                  <a:lnTo>
                    <a:pt x="659622" y="1357572"/>
                  </a:lnTo>
                  <a:close/>
                </a:path>
                <a:path w="1334770" h="1405254">
                  <a:moveTo>
                    <a:pt x="317754" y="35051"/>
                  </a:moveTo>
                  <a:lnTo>
                    <a:pt x="294132" y="41147"/>
                  </a:lnTo>
                  <a:lnTo>
                    <a:pt x="308678" y="47800"/>
                  </a:lnTo>
                  <a:lnTo>
                    <a:pt x="317754" y="35051"/>
                  </a:lnTo>
                  <a:close/>
                </a:path>
                <a:path w="1334770" h="1405254">
                  <a:moveTo>
                    <a:pt x="308678" y="47800"/>
                  </a:moveTo>
                  <a:lnTo>
                    <a:pt x="294132" y="41147"/>
                  </a:lnTo>
                  <a:lnTo>
                    <a:pt x="294132" y="68235"/>
                  </a:lnTo>
                  <a:lnTo>
                    <a:pt x="308678" y="47800"/>
                  </a:lnTo>
                  <a:close/>
                </a:path>
                <a:path w="1334770" h="1405254">
                  <a:moveTo>
                    <a:pt x="317754" y="51950"/>
                  </a:moveTo>
                  <a:lnTo>
                    <a:pt x="317754" y="35051"/>
                  </a:lnTo>
                  <a:lnTo>
                    <a:pt x="308678" y="47800"/>
                  </a:lnTo>
                  <a:lnTo>
                    <a:pt x="317754" y="51950"/>
                  </a:lnTo>
                  <a:close/>
                </a:path>
                <a:path w="1334770" h="1405254">
                  <a:moveTo>
                    <a:pt x="423672" y="1135380"/>
                  </a:moveTo>
                  <a:lnTo>
                    <a:pt x="405678" y="1140229"/>
                  </a:lnTo>
                  <a:lnTo>
                    <a:pt x="410718" y="1159002"/>
                  </a:lnTo>
                  <a:lnTo>
                    <a:pt x="423672" y="1135380"/>
                  </a:lnTo>
                  <a:close/>
                </a:path>
                <a:path w="1334770" h="1405254">
                  <a:moveTo>
                    <a:pt x="698754" y="228206"/>
                  </a:moveTo>
                  <a:lnTo>
                    <a:pt x="698754" y="188975"/>
                  </a:lnTo>
                  <a:lnTo>
                    <a:pt x="695706" y="224789"/>
                  </a:lnTo>
                  <a:lnTo>
                    <a:pt x="647359" y="202681"/>
                  </a:lnTo>
                  <a:lnTo>
                    <a:pt x="515874" y="237743"/>
                  </a:lnTo>
                  <a:lnTo>
                    <a:pt x="544068" y="342501"/>
                  </a:lnTo>
                  <a:lnTo>
                    <a:pt x="544068" y="269747"/>
                  </a:lnTo>
                  <a:lnTo>
                    <a:pt x="557784" y="246125"/>
                  </a:lnTo>
                  <a:lnTo>
                    <a:pt x="562735" y="264734"/>
                  </a:lnTo>
                  <a:lnTo>
                    <a:pt x="698754" y="228206"/>
                  </a:lnTo>
                  <a:close/>
                </a:path>
                <a:path w="1334770" h="1405254">
                  <a:moveTo>
                    <a:pt x="562735" y="264734"/>
                  </a:moveTo>
                  <a:lnTo>
                    <a:pt x="557784" y="246125"/>
                  </a:lnTo>
                  <a:lnTo>
                    <a:pt x="544068" y="269747"/>
                  </a:lnTo>
                  <a:lnTo>
                    <a:pt x="562735" y="264734"/>
                  </a:lnTo>
                  <a:close/>
                </a:path>
                <a:path w="1334770" h="1405254">
                  <a:moveTo>
                    <a:pt x="625240" y="499619"/>
                  </a:moveTo>
                  <a:lnTo>
                    <a:pt x="562735" y="264734"/>
                  </a:lnTo>
                  <a:lnTo>
                    <a:pt x="544068" y="269747"/>
                  </a:lnTo>
                  <a:lnTo>
                    <a:pt x="544068" y="342501"/>
                  </a:lnTo>
                  <a:lnTo>
                    <a:pt x="598932" y="546353"/>
                  </a:lnTo>
                  <a:lnTo>
                    <a:pt x="607314" y="544096"/>
                  </a:lnTo>
                  <a:lnTo>
                    <a:pt x="607314" y="504443"/>
                  </a:lnTo>
                  <a:lnTo>
                    <a:pt x="625240" y="499619"/>
                  </a:lnTo>
                  <a:close/>
                </a:path>
                <a:path w="1334770" h="1405254">
                  <a:moveTo>
                    <a:pt x="630174" y="518159"/>
                  </a:moveTo>
                  <a:lnTo>
                    <a:pt x="625240" y="499619"/>
                  </a:lnTo>
                  <a:lnTo>
                    <a:pt x="607314" y="504443"/>
                  </a:lnTo>
                  <a:lnTo>
                    <a:pt x="630174" y="518159"/>
                  </a:lnTo>
                  <a:close/>
                </a:path>
                <a:path w="1334770" h="1405254">
                  <a:moveTo>
                    <a:pt x="630174" y="537940"/>
                  </a:moveTo>
                  <a:lnTo>
                    <a:pt x="630174" y="518159"/>
                  </a:lnTo>
                  <a:lnTo>
                    <a:pt x="607314" y="504443"/>
                  </a:lnTo>
                  <a:lnTo>
                    <a:pt x="607314" y="544096"/>
                  </a:lnTo>
                  <a:lnTo>
                    <a:pt x="630174" y="537940"/>
                  </a:lnTo>
                  <a:close/>
                </a:path>
                <a:path w="1334770" h="1405254">
                  <a:moveTo>
                    <a:pt x="935736" y="455648"/>
                  </a:moveTo>
                  <a:lnTo>
                    <a:pt x="935736" y="416051"/>
                  </a:lnTo>
                  <a:lnTo>
                    <a:pt x="922020" y="439673"/>
                  </a:lnTo>
                  <a:lnTo>
                    <a:pt x="917066" y="421076"/>
                  </a:lnTo>
                  <a:lnTo>
                    <a:pt x="625240" y="499619"/>
                  </a:lnTo>
                  <a:lnTo>
                    <a:pt x="630174" y="518159"/>
                  </a:lnTo>
                  <a:lnTo>
                    <a:pt x="630174" y="537940"/>
                  </a:lnTo>
                  <a:lnTo>
                    <a:pt x="935736" y="455648"/>
                  </a:lnTo>
                  <a:close/>
                </a:path>
                <a:path w="1334770" h="1405254">
                  <a:moveTo>
                    <a:pt x="698754" y="188975"/>
                  </a:moveTo>
                  <a:lnTo>
                    <a:pt x="647359" y="202681"/>
                  </a:lnTo>
                  <a:lnTo>
                    <a:pt x="695706" y="224789"/>
                  </a:lnTo>
                  <a:lnTo>
                    <a:pt x="698754" y="188975"/>
                  </a:lnTo>
                  <a:close/>
                </a:path>
                <a:path w="1334770" h="1405254">
                  <a:moveTo>
                    <a:pt x="673608" y="1363980"/>
                  </a:moveTo>
                  <a:lnTo>
                    <a:pt x="659622" y="1357572"/>
                  </a:lnTo>
                  <a:lnTo>
                    <a:pt x="650748" y="1370075"/>
                  </a:lnTo>
                  <a:lnTo>
                    <a:pt x="673608" y="1363980"/>
                  </a:lnTo>
                  <a:close/>
                </a:path>
                <a:path w="1334770" h="1405254">
                  <a:moveTo>
                    <a:pt x="673608" y="1402987"/>
                  </a:moveTo>
                  <a:lnTo>
                    <a:pt x="673608" y="1363980"/>
                  </a:lnTo>
                  <a:lnTo>
                    <a:pt x="650748" y="1370075"/>
                  </a:lnTo>
                  <a:lnTo>
                    <a:pt x="650748" y="1395372"/>
                  </a:lnTo>
                  <a:lnTo>
                    <a:pt x="672084" y="1405127"/>
                  </a:lnTo>
                  <a:lnTo>
                    <a:pt x="673608" y="1402987"/>
                  </a:lnTo>
                  <a:close/>
                </a:path>
                <a:path w="1334770" h="1405254">
                  <a:moveTo>
                    <a:pt x="926592" y="1047636"/>
                  </a:moveTo>
                  <a:lnTo>
                    <a:pt x="926592" y="1040129"/>
                  </a:lnTo>
                  <a:lnTo>
                    <a:pt x="875198" y="1053834"/>
                  </a:lnTo>
                  <a:lnTo>
                    <a:pt x="659622" y="1357572"/>
                  </a:lnTo>
                  <a:lnTo>
                    <a:pt x="673608" y="1363980"/>
                  </a:lnTo>
                  <a:lnTo>
                    <a:pt x="673608" y="1402987"/>
                  </a:lnTo>
                  <a:lnTo>
                    <a:pt x="926592" y="1047636"/>
                  </a:lnTo>
                  <a:close/>
                </a:path>
                <a:path w="1334770" h="1405254">
                  <a:moveTo>
                    <a:pt x="1057791" y="797276"/>
                  </a:moveTo>
                  <a:lnTo>
                    <a:pt x="1027176" y="682751"/>
                  </a:lnTo>
                  <a:lnTo>
                    <a:pt x="661416" y="781049"/>
                  </a:lnTo>
                  <a:lnTo>
                    <a:pt x="689610" y="886516"/>
                  </a:lnTo>
                  <a:lnTo>
                    <a:pt x="689610" y="812291"/>
                  </a:lnTo>
                  <a:lnTo>
                    <a:pt x="703326" y="789431"/>
                  </a:lnTo>
                  <a:lnTo>
                    <a:pt x="708109" y="807356"/>
                  </a:lnTo>
                  <a:lnTo>
                    <a:pt x="995172" y="730761"/>
                  </a:lnTo>
                  <a:lnTo>
                    <a:pt x="995172" y="710945"/>
                  </a:lnTo>
                  <a:lnTo>
                    <a:pt x="1018032" y="724661"/>
                  </a:lnTo>
                  <a:lnTo>
                    <a:pt x="1018032" y="797139"/>
                  </a:lnTo>
                  <a:lnTo>
                    <a:pt x="1034034" y="857474"/>
                  </a:lnTo>
                  <a:lnTo>
                    <a:pt x="1034034" y="830579"/>
                  </a:lnTo>
                  <a:lnTo>
                    <a:pt x="1057791" y="797276"/>
                  </a:lnTo>
                  <a:close/>
                </a:path>
                <a:path w="1334770" h="1405254">
                  <a:moveTo>
                    <a:pt x="708109" y="807356"/>
                  </a:moveTo>
                  <a:lnTo>
                    <a:pt x="703326" y="789431"/>
                  </a:lnTo>
                  <a:lnTo>
                    <a:pt x="689610" y="812291"/>
                  </a:lnTo>
                  <a:lnTo>
                    <a:pt x="708109" y="807356"/>
                  </a:lnTo>
                  <a:close/>
                </a:path>
                <a:path w="1334770" h="1405254">
                  <a:moveTo>
                    <a:pt x="770783" y="1042220"/>
                  </a:moveTo>
                  <a:lnTo>
                    <a:pt x="708109" y="807356"/>
                  </a:lnTo>
                  <a:lnTo>
                    <a:pt x="689610" y="812291"/>
                  </a:lnTo>
                  <a:lnTo>
                    <a:pt x="689610" y="886516"/>
                  </a:lnTo>
                  <a:lnTo>
                    <a:pt x="743712" y="1088897"/>
                  </a:lnTo>
                  <a:lnTo>
                    <a:pt x="752856" y="1086459"/>
                  </a:lnTo>
                  <a:lnTo>
                    <a:pt x="752856" y="1046987"/>
                  </a:lnTo>
                  <a:lnTo>
                    <a:pt x="770783" y="1042220"/>
                  </a:lnTo>
                  <a:close/>
                </a:path>
                <a:path w="1334770" h="1405254">
                  <a:moveTo>
                    <a:pt x="775716" y="1060703"/>
                  </a:moveTo>
                  <a:lnTo>
                    <a:pt x="770783" y="1042220"/>
                  </a:lnTo>
                  <a:lnTo>
                    <a:pt x="752856" y="1046987"/>
                  </a:lnTo>
                  <a:lnTo>
                    <a:pt x="775716" y="1060703"/>
                  </a:lnTo>
                  <a:close/>
                </a:path>
                <a:path w="1334770" h="1405254">
                  <a:moveTo>
                    <a:pt x="775716" y="1080363"/>
                  </a:moveTo>
                  <a:lnTo>
                    <a:pt x="775716" y="1060703"/>
                  </a:lnTo>
                  <a:lnTo>
                    <a:pt x="752856" y="1046987"/>
                  </a:lnTo>
                  <a:lnTo>
                    <a:pt x="752856" y="1086459"/>
                  </a:lnTo>
                  <a:lnTo>
                    <a:pt x="775716" y="1080363"/>
                  </a:lnTo>
                  <a:close/>
                </a:path>
                <a:path w="1334770" h="1405254">
                  <a:moveTo>
                    <a:pt x="967740" y="989837"/>
                  </a:moveTo>
                  <a:lnTo>
                    <a:pt x="770783" y="1042220"/>
                  </a:lnTo>
                  <a:lnTo>
                    <a:pt x="775716" y="1060703"/>
                  </a:lnTo>
                  <a:lnTo>
                    <a:pt x="775716" y="1080363"/>
                  </a:lnTo>
                  <a:lnTo>
                    <a:pt x="875198" y="1053834"/>
                  </a:lnTo>
                  <a:lnTo>
                    <a:pt x="906018" y="1010411"/>
                  </a:lnTo>
                  <a:lnTo>
                    <a:pt x="926592" y="1040129"/>
                  </a:lnTo>
                  <a:lnTo>
                    <a:pt x="926592" y="1047636"/>
                  </a:lnTo>
                  <a:lnTo>
                    <a:pt x="967740" y="989837"/>
                  </a:lnTo>
                  <a:close/>
                </a:path>
                <a:path w="1334770" h="1405254">
                  <a:moveTo>
                    <a:pt x="926592" y="1040129"/>
                  </a:moveTo>
                  <a:lnTo>
                    <a:pt x="906018" y="1010411"/>
                  </a:lnTo>
                  <a:lnTo>
                    <a:pt x="875198" y="1053834"/>
                  </a:lnTo>
                  <a:lnTo>
                    <a:pt x="926592" y="1040129"/>
                  </a:lnTo>
                  <a:close/>
                </a:path>
                <a:path w="1334770" h="1405254">
                  <a:moveTo>
                    <a:pt x="1334262" y="474725"/>
                  </a:moveTo>
                  <a:lnTo>
                    <a:pt x="875538" y="265175"/>
                  </a:lnTo>
                  <a:lnTo>
                    <a:pt x="896112" y="342412"/>
                  </a:lnTo>
                  <a:lnTo>
                    <a:pt x="896112" y="316229"/>
                  </a:lnTo>
                  <a:lnTo>
                    <a:pt x="922782" y="294131"/>
                  </a:lnTo>
                  <a:lnTo>
                    <a:pt x="933226" y="333202"/>
                  </a:lnTo>
                  <a:lnTo>
                    <a:pt x="1276774" y="490309"/>
                  </a:lnTo>
                  <a:lnTo>
                    <a:pt x="1290066" y="471677"/>
                  </a:lnTo>
                  <a:lnTo>
                    <a:pt x="1297686" y="499871"/>
                  </a:lnTo>
                  <a:lnTo>
                    <a:pt x="1297686" y="526160"/>
                  </a:lnTo>
                  <a:lnTo>
                    <a:pt x="1334262" y="474725"/>
                  </a:lnTo>
                  <a:close/>
                </a:path>
                <a:path w="1334770" h="1405254">
                  <a:moveTo>
                    <a:pt x="933226" y="333202"/>
                  </a:moveTo>
                  <a:lnTo>
                    <a:pt x="922782" y="294131"/>
                  </a:lnTo>
                  <a:lnTo>
                    <a:pt x="896112" y="316229"/>
                  </a:lnTo>
                  <a:lnTo>
                    <a:pt x="933226" y="333202"/>
                  </a:lnTo>
                  <a:close/>
                </a:path>
                <a:path w="1334770" h="1405254">
                  <a:moveTo>
                    <a:pt x="963930" y="448055"/>
                  </a:moveTo>
                  <a:lnTo>
                    <a:pt x="933226" y="333202"/>
                  </a:lnTo>
                  <a:lnTo>
                    <a:pt x="896112" y="316229"/>
                  </a:lnTo>
                  <a:lnTo>
                    <a:pt x="896112" y="342412"/>
                  </a:lnTo>
                  <a:lnTo>
                    <a:pt x="917066" y="421076"/>
                  </a:lnTo>
                  <a:lnTo>
                    <a:pt x="935736" y="416051"/>
                  </a:lnTo>
                  <a:lnTo>
                    <a:pt x="935736" y="455648"/>
                  </a:lnTo>
                  <a:lnTo>
                    <a:pt x="963930" y="448055"/>
                  </a:lnTo>
                  <a:close/>
                </a:path>
                <a:path w="1334770" h="1405254">
                  <a:moveTo>
                    <a:pt x="935736" y="416051"/>
                  </a:moveTo>
                  <a:lnTo>
                    <a:pt x="917066" y="421076"/>
                  </a:lnTo>
                  <a:lnTo>
                    <a:pt x="922020" y="439673"/>
                  </a:lnTo>
                  <a:lnTo>
                    <a:pt x="935736" y="416051"/>
                  </a:lnTo>
                  <a:close/>
                </a:path>
                <a:path w="1334770" h="1405254">
                  <a:moveTo>
                    <a:pt x="1018032" y="724661"/>
                  </a:moveTo>
                  <a:lnTo>
                    <a:pt x="995172" y="710945"/>
                  </a:lnTo>
                  <a:lnTo>
                    <a:pt x="1000080" y="729451"/>
                  </a:lnTo>
                  <a:lnTo>
                    <a:pt x="1018032" y="724661"/>
                  </a:lnTo>
                  <a:close/>
                </a:path>
                <a:path w="1334770" h="1405254">
                  <a:moveTo>
                    <a:pt x="1000080" y="729451"/>
                  </a:moveTo>
                  <a:lnTo>
                    <a:pt x="995172" y="710945"/>
                  </a:lnTo>
                  <a:lnTo>
                    <a:pt x="995172" y="730761"/>
                  </a:lnTo>
                  <a:lnTo>
                    <a:pt x="1000080" y="729451"/>
                  </a:lnTo>
                  <a:close/>
                </a:path>
                <a:path w="1334770" h="1405254">
                  <a:moveTo>
                    <a:pt x="1018032" y="797139"/>
                  </a:moveTo>
                  <a:lnTo>
                    <a:pt x="1018032" y="724661"/>
                  </a:lnTo>
                  <a:lnTo>
                    <a:pt x="1000080" y="729451"/>
                  </a:lnTo>
                  <a:lnTo>
                    <a:pt x="1018032" y="797139"/>
                  </a:lnTo>
                  <a:close/>
                </a:path>
                <a:path w="1334770" h="1405254">
                  <a:moveTo>
                    <a:pt x="1068324" y="836675"/>
                  </a:moveTo>
                  <a:lnTo>
                    <a:pt x="1057791" y="797276"/>
                  </a:lnTo>
                  <a:lnTo>
                    <a:pt x="1034034" y="830579"/>
                  </a:lnTo>
                  <a:lnTo>
                    <a:pt x="1068324" y="836675"/>
                  </a:lnTo>
                  <a:close/>
                </a:path>
                <a:path w="1334770" h="1405254">
                  <a:moveTo>
                    <a:pt x="1068324" y="848701"/>
                  </a:moveTo>
                  <a:lnTo>
                    <a:pt x="1068324" y="836675"/>
                  </a:lnTo>
                  <a:lnTo>
                    <a:pt x="1034034" y="830579"/>
                  </a:lnTo>
                  <a:lnTo>
                    <a:pt x="1034034" y="857474"/>
                  </a:lnTo>
                  <a:lnTo>
                    <a:pt x="1041654" y="886205"/>
                  </a:lnTo>
                  <a:lnTo>
                    <a:pt x="1068324" y="848701"/>
                  </a:lnTo>
                  <a:close/>
                </a:path>
                <a:path w="1334770" h="1405254">
                  <a:moveTo>
                    <a:pt x="1297686" y="526160"/>
                  </a:moveTo>
                  <a:lnTo>
                    <a:pt x="1297686" y="499871"/>
                  </a:lnTo>
                  <a:lnTo>
                    <a:pt x="1276774" y="490309"/>
                  </a:lnTo>
                  <a:lnTo>
                    <a:pt x="1057791" y="797276"/>
                  </a:lnTo>
                  <a:lnTo>
                    <a:pt x="1068324" y="836675"/>
                  </a:lnTo>
                  <a:lnTo>
                    <a:pt x="1068324" y="848701"/>
                  </a:lnTo>
                  <a:lnTo>
                    <a:pt x="1297686" y="526160"/>
                  </a:lnTo>
                  <a:close/>
                </a:path>
                <a:path w="1334770" h="1405254">
                  <a:moveTo>
                    <a:pt x="1297686" y="499871"/>
                  </a:moveTo>
                  <a:lnTo>
                    <a:pt x="1290066" y="471677"/>
                  </a:lnTo>
                  <a:lnTo>
                    <a:pt x="1276774" y="490309"/>
                  </a:lnTo>
                  <a:lnTo>
                    <a:pt x="1297686" y="4998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81001" y="569214"/>
              <a:ext cx="620395" cy="947419"/>
            </a:xfrm>
            <a:custGeom>
              <a:avLst/>
              <a:gdLst/>
              <a:ahLst/>
              <a:cxnLst/>
              <a:rect l="l" t="t" r="r" b="b"/>
              <a:pathLst>
                <a:path w="620395" h="947419">
                  <a:moveTo>
                    <a:pt x="620268" y="93726"/>
                  </a:moveTo>
                  <a:lnTo>
                    <a:pt x="396239" y="0"/>
                  </a:lnTo>
                  <a:lnTo>
                    <a:pt x="112014" y="675132"/>
                  </a:lnTo>
                  <a:lnTo>
                    <a:pt x="0" y="627888"/>
                  </a:lnTo>
                  <a:lnTo>
                    <a:pt x="129540" y="947166"/>
                  </a:lnTo>
                  <a:lnTo>
                    <a:pt x="448056" y="816102"/>
                  </a:lnTo>
                  <a:lnTo>
                    <a:pt x="336042" y="768858"/>
                  </a:lnTo>
                  <a:lnTo>
                    <a:pt x="620268" y="9372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45949" y="544068"/>
              <a:ext cx="680085" cy="996950"/>
            </a:xfrm>
            <a:custGeom>
              <a:avLst/>
              <a:gdLst/>
              <a:ahLst/>
              <a:cxnLst/>
              <a:rect l="l" t="t" r="r" b="b"/>
              <a:pathLst>
                <a:path w="680084" h="996950">
                  <a:moveTo>
                    <a:pt x="136874" y="675206"/>
                  </a:moveTo>
                  <a:lnTo>
                    <a:pt x="0" y="617220"/>
                  </a:lnTo>
                  <a:lnTo>
                    <a:pt x="28193" y="686727"/>
                  </a:lnTo>
                  <a:lnTo>
                    <a:pt x="28194" y="670560"/>
                  </a:lnTo>
                  <a:lnTo>
                    <a:pt x="52577" y="645414"/>
                  </a:lnTo>
                  <a:lnTo>
                    <a:pt x="69887" y="688076"/>
                  </a:lnTo>
                  <a:lnTo>
                    <a:pt x="129539" y="713137"/>
                  </a:lnTo>
                  <a:lnTo>
                    <a:pt x="129539" y="692658"/>
                  </a:lnTo>
                  <a:lnTo>
                    <a:pt x="136874" y="675206"/>
                  </a:lnTo>
                  <a:close/>
                </a:path>
                <a:path w="680084" h="996950">
                  <a:moveTo>
                    <a:pt x="69887" y="688076"/>
                  </a:moveTo>
                  <a:lnTo>
                    <a:pt x="52577" y="645414"/>
                  </a:lnTo>
                  <a:lnTo>
                    <a:pt x="28194" y="670560"/>
                  </a:lnTo>
                  <a:lnTo>
                    <a:pt x="69887" y="688076"/>
                  </a:lnTo>
                  <a:close/>
                </a:path>
                <a:path w="680084" h="996950">
                  <a:moveTo>
                    <a:pt x="174826" y="946719"/>
                  </a:moveTo>
                  <a:lnTo>
                    <a:pt x="69887" y="688076"/>
                  </a:lnTo>
                  <a:lnTo>
                    <a:pt x="28194" y="670560"/>
                  </a:lnTo>
                  <a:lnTo>
                    <a:pt x="28193" y="686727"/>
                  </a:lnTo>
                  <a:lnTo>
                    <a:pt x="153924" y="996696"/>
                  </a:lnTo>
                  <a:lnTo>
                    <a:pt x="156972" y="995444"/>
                  </a:lnTo>
                  <a:lnTo>
                    <a:pt x="156972" y="954024"/>
                  </a:lnTo>
                  <a:lnTo>
                    <a:pt x="174826" y="946719"/>
                  </a:lnTo>
                  <a:close/>
                </a:path>
                <a:path w="680084" h="996950">
                  <a:moveTo>
                    <a:pt x="154686" y="682752"/>
                  </a:moveTo>
                  <a:lnTo>
                    <a:pt x="136874" y="675206"/>
                  </a:lnTo>
                  <a:lnTo>
                    <a:pt x="129539" y="692658"/>
                  </a:lnTo>
                  <a:lnTo>
                    <a:pt x="154686" y="682752"/>
                  </a:lnTo>
                  <a:close/>
                </a:path>
                <a:path w="680084" h="996950">
                  <a:moveTo>
                    <a:pt x="154686" y="723701"/>
                  </a:moveTo>
                  <a:lnTo>
                    <a:pt x="154686" y="682752"/>
                  </a:lnTo>
                  <a:lnTo>
                    <a:pt x="129539" y="692658"/>
                  </a:lnTo>
                  <a:lnTo>
                    <a:pt x="129539" y="713137"/>
                  </a:lnTo>
                  <a:lnTo>
                    <a:pt x="154686" y="723701"/>
                  </a:lnTo>
                  <a:close/>
                </a:path>
                <a:path w="680084" h="996950">
                  <a:moveTo>
                    <a:pt x="679704" y="108966"/>
                  </a:moveTo>
                  <a:lnTo>
                    <a:pt x="420623" y="0"/>
                  </a:lnTo>
                  <a:lnTo>
                    <a:pt x="136874" y="675206"/>
                  </a:lnTo>
                  <a:lnTo>
                    <a:pt x="154686" y="682752"/>
                  </a:lnTo>
                  <a:lnTo>
                    <a:pt x="154686" y="723701"/>
                  </a:lnTo>
                  <a:lnTo>
                    <a:pt x="156972" y="724662"/>
                  </a:lnTo>
                  <a:lnTo>
                    <a:pt x="423672" y="91684"/>
                  </a:lnTo>
                  <a:lnTo>
                    <a:pt x="423672" y="42672"/>
                  </a:lnTo>
                  <a:lnTo>
                    <a:pt x="448818" y="32004"/>
                  </a:lnTo>
                  <a:lnTo>
                    <a:pt x="448818" y="53192"/>
                  </a:lnTo>
                  <a:lnTo>
                    <a:pt x="629905" y="128953"/>
                  </a:lnTo>
                  <a:lnTo>
                    <a:pt x="637032" y="112014"/>
                  </a:lnTo>
                  <a:lnTo>
                    <a:pt x="647700" y="136398"/>
                  </a:lnTo>
                  <a:lnTo>
                    <a:pt x="647700" y="185122"/>
                  </a:lnTo>
                  <a:lnTo>
                    <a:pt x="679704" y="108966"/>
                  </a:lnTo>
                  <a:close/>
                </a:path>
                <a:path w="680084" h="996950">
                  <a:moveTo>
                    <a:pt x="182118" y="964692"/>
                  </a:moveTo>
                  <a:lnTo>
                    <a:pt x="174826" y="946719"/>
                  </a:lnTo>
                  <a:lnTo>
                    <a:pt x="156972" y="954024"/>
                  </a:lnTo>
                  <a:lnTo>
                    <a:pt x="182118" y="964692"/>
                  </a:lnTo>
                  <a:close/>
                </a:path>
                <a:path w="680084" h="996950">
                  <a:moveTo>
                    <a:pt x="182118" y="985123"/>
                  </a:moveTo>
                  <a:lnTo>
                    <a:pt x="182118" y="964692"/>
                  </a:lnTo>
                  <a:lnTo>
                    <a:pt x="156972" y="954024"/>
                  </a:lnTo>
                  <a:lnTo>
                    <a:pt x="156972" y="995444"/>
                  </a:lnTo>
                  <a:lnTo>
                    <a:pt x="182118" y="985123"/>
                  </a:lnTo>
                  <a:close/>
                </a:path>
                <a:path w="680084" h="996950">
                  <a:moveTo>
                    <a:pt x="475488" y="864705"/>
                  </a:moveTo>
                  <a:lnTo>
                    <a:pt x="475488" y="858774"/>
                  </a:lnTo>
                  <a:lnTo>
                    <a:pt x="433389" y="840944"/>
                  </a:lnTo>
                  <a:lnTo>
                    <a:pt x="174826" y="946719"/>
                  </a:lnTo>
                  <a:lnTo>
                    <a:pt x="182118" y="964692"/>
                  </a:lnTo>
                  <a:lnTo>
                    <a:pt x="182118" y="985123"/>
                  </a:lnTo>
                  <a:lnTo>
                    <a:pt x="475488" y="864705"/>
                  </a:lnTo>
                  <a:close/>
                </a:path>
                <a:path w="680084" h="996950">
                  <a:moveTo>
                    <a:pt x="647700" y="185122"/>
                  </a:moveTo>
                  <a:lnTo>
                    <a:pt x="647700" y="136398"/>
                  </a:lnTo>
                  <a:lnTo>
                    <a:pt x="629905" y="128953"/>
                  </a:lnTo>
                  <a:lnTo>
                    <a:pt x="345948" y="803910"/>
                  </a:lnTo>
                  <a:lnTo>
                    <a:pt x="378714" y="817787"/>
                  </a:lnTo>
                  <a:lnTo>
                    <a:pt x="378714" y="776478"/>
                  </a:lnTo>
                  <a:lnTo>
                    <a:pt x="396111" y="783798"/>
                  </a:lnTo>
                  <a:lnTo>
                    <a:pt x="647700" y="185122"/>
                  </a:lnTo>
                  <a:close/>
                </a:path>
                <a:path w="680084" h="996950">
                  <a:moveTo>
                    <a:pt x="396111" y="783798"/>
                  </a:moveTo>
                  <a:lnTo>
                    <a:pt x="378714" y="776478"/>
                  </a:lnTo>
                  <a:lnTo>
                    <a:pt x="388620" y="801624"/>
                  </a:lnTo>
                  <a:lnTo>
                    <a:pt x="396111" y="783798"/>
                  </a:lnTo>
                  <a:close/>
                </a:path>
                <a:path w="680084" h="996950">
                  <a:moveTo>
                    <a:pt x="532638" y="841248"/>
                  </a:moveTo>
                  <a:lnTo>
                    <a:pt x="396111" y="783798"/>
                  </a:lnTo>
                  <a:lnTo>
                    <a:pt x="388620" y="801624"/>
                  </a:lnTo>
                  <a:lnTo>
                    <a:pt x="378714" y="776478"/>
                  </a:lnTo>
                  <a:lnTo>
                    <a:pt x="378714" y="817787"/>
                  </a:lnTo>
                  <a:lnTo>
                    <a:pt x="433389" y="840944"/>
                  </a:lnTo>
                  <a:lnTo>
                    <a:pt x="475488" y="823722"/>
                  </a:lnTo>
                  <a:lnTo>
                    <a:pt x="475488" y="864705"/>
                  </a:lnTo>
                  <a:lnTo>
                    <a:pt x="532638" y="841248"/>
                  </a:lnTo>
                  <a:close/>
                </a:path>
                <a:path w="680084" h="996950">
                  <a:moveTo>
                    <a:pt x="448818" y="32004"/>
                  </a:moveTo>
                  <a:lnTo>
                    <a:pt x="423672" y="42672"/>
                  </a:lnTo>
                  <a:lnTo>
                    <a:pt x="441228" y="50017"/>
                  </a:lnTo>
                  <a:lnTo>
                    <a:pt x="448818" y="32004"/>
                  </a:lnTo>
                  <a:close/>
                </a:path>
                <a:path w="680084" h="996950">
                  <a:moveTo>
                    <a:pt x="441228" y="50017"/>
                  </a:moveTo>
                  <a:lnTo>
                    <a:pt x="423672" y="42672"/>
                  </a:lnTo>
                  <a:lnTo>
                    <a:pt x="423672" y="91684"/>
                  </a:lnTo>
                  <a:lnTo>
                    <a:pt x="441228" y="50017"/>
                  </a:lnTo>
                  <a:close/>
                </a:path>
                <a:path w="680084" h="996950">
                  <a:moveTo>
                    <a:pt x="475488" y="858774"/>
                  </a:moveTo>
                  <a:lnTo>
                    <a:pt x="475488" y="823722"/>
                  </a:lnTo>
                  <a:lnTo>
                    <a:pt x="433389" y="840944"/>
                  </a:lnTo>
                  <a:lnTo>
                    <a:pt x="475488" y="858774"/>
                  </a:lnTo>
                  <a:close/>
                </a:path>
                <a:path w="680084" h="996950">
                  <a:moveTo>
                    <a:pt x="448818" y="53192"/>
                  </a:moveTo>
                  <a:lnTo>
                    <a:pt x="448818" y="32004"/>
                  </a:lnTo>
                  <a:lnTo>
                    <a:pt x="441228" y="50017"/>
                  </a:lnTo>
                  <a:lnTo>
                    <a:pt x="448818" y="53192"/>
                  </a:lnTo>
                  <a:close/>
                </a:path>
                <a:path w="680084" h="996950">
                  <a:moveTo>
                    <a:pt x="647700" y="136398"/>
                  </a:moveTo>
                  <a:lnTo>
                    <a:pt x="637032" y="112014"/>
                  </a:lnTo>
                  <a:lnTo>
                    <a:pt x="629905" y="128953"/>
                  </a:lnTo>
                  <a:lnTo>
                    <a:pt x="647700" y="1363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43741" y="3578351"/>
              <a:ext cx="737870" cy="844550"/>
            </a:xfrm>
            <a:custGeom>
              <a:avLst/>
              <a:gdLst/>
              <a:ahLst/>
              <a:cxnLst/>
              <a:rect l="l" t="t" r="r" b="b"/>
              <a:pathLst>
                <a:path w="737870" h="844550">
                  <a:moveTo>
                    <a:pt x="737616" y="150114"/>
                  </a:moveTo>
                  <a:lnTo>
                    <a:pt x="546354" y="0"/>
                  </a:lnTo>
                  <a:lnTo>
                    <a:pt x="95250" y="576834"/>
                  </a:lnTo>
                  <a:lnTo>
                    <a:pt x="0" y="502158"/>
                  </a:lnTo>
                  <a:lnTo>
                    <a:pt x="41148" y="844296"/>
                  </a:lnTo>
                  <a:lnTo>
                    <a:pt x="382524" y="801624"/>
                  </a:lnTo>
                  <a:lnTo>
                    <a:pt x="286512" y="726948"/>
                  </a:lnTo>
                  <a:lnTo>
                    <a:pt x="737616" y="15011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19357" y="3551682"/>
              <a:ext cx="788670" cy="892810"/>
            </a:xfrm>
            <a:custGeom>
              <a:avLst/>
              <a:gdLst/>
              <a:ahLst/>
              <a:cxnLst/>
              <a:rect l="l" t="t" r="r" b="b"/>
              <a:pathLst>
                <a:path w="788670" h="892810">
                  <a:moveTo>
                    <a:pt x="116778" y="577196"/>
                  </a:moveTo>
                  <a:lnTo>
                    <a:pt x="0" y="485394"/>
                  </a:lnTo>
                  <a:lnTo>
                    <a:pt x="12192" y="587121"/>
                  </a:lnTo>
                  <a:lnTo>
                    <a:pt x="12192" y="544068"/>
                  </a:lnTo>
                  <a:lnTo>
                    <a:pt x="43434" y="526542"/>
                  </a:lnTo>
                  <a:lnTo>
                    <a:pt x="48852" y="572441"/>
                  </a:lnTo>
                  <a:lnTo>
                    <a:pt x="105155" y="616019"/>
                  </a:lnTo>
                  <a:lnTo>
                    <a:pt x="105155" y="592074"/>
                  </a:lnTo>
                  <a:lnTo>
                    <a:pt x="116778" y="577196"/>
                  </a:lnTo>
                  <a:close/>
                </a:path>
                <a:path w="788670" h="892810">
                  <a:moveTo>
                    <a:pt x="48852" y="572441"/>
                  </a:moveTo>
                  <a:lnTo>
                    <a:pt x="43434" y="526542"/>
                  </a:lnTo>
                  <a:lnTo>
                    <a:pt x="12192" y="544068"/>
                  </a:lnTo>
                  <a:lnTo>
                    <a:pt x="48852" y="572441"/>
                  </a:lnTo>
                  <a:close/>
                </a:path>
                <a:path w="788670" h="892810">
                  <a:moveTo>
                    <a:pt x="81570" y="849625"/>
                  </a:moveTo>
                  <a:lnTo>
                    <a:pt x="48852" y="572441"/>
                  </a:lnTo>
                  <a:lnTo>
                    <a:pt x="12192" y="544068"/>
                  </a:lnTo>
                  <a:lnTo>
                    <a:pt x="12192" y="587121"/>
                  </a:lnTo>
                  <a:lnTo>
                    <a:pt x="48768" y="892302"/>
                  </a:lnTo>
                  <a:lnTo>
                    <a:pt x="63246" y="890482"/>
                  </a:lnTo>
                  <a:lnTo>
                    <a:pt x="63246" y="851916"/>
                  </a:lnTo>
                  <a:lnTo>
                    <a:pt x="81570" y="849625"/>
                  </a:lnTo>
                  <a:close/>
                </a:path>
                <a:path w="788670" h="892810">
                  <a:moveTo>
                    <a:pt x="83820" y="868680"/>
                  </a:moveTo>
                  <a:lnTo>
                    <a:pt x="81570" y="849625"/>
                  </a:lnTo>
                  <a:lnTo>
                    <a:pt x="63246" y="851916"/>
                  </a:lnTo>
                  <a:lnTo>
                    <a:pt x="83820" y="868680"/>
                  </a:lnTo>
                  <a:close/>
                </a:path>
                <a:path w="788670" h="892810">
                  <a:moveTo>
                    <a:pt x="83820" y="887895"/>
                  </a:moveTo>
                  <a:lnTo>
                    <a:pt x="83820" y="868680"/>
                  </a:lnTo>
                  <a:lnTo>
                    <a:pt x="63246" y="851916"/>
                  </a:lnTo>
                  <a:lnTo>
                    <a:pt x="63246" y="890482"/>
                  </a:lnTo>
                  <a:lnTo>
                    <a:pt x="83820" y="887895"/>
                  </a:lnTo>
                  <a:close/>
                </a:path>
                <a:path w="788670" h="892810">
                  <a:moveTo>
                    <a:pt x="404622" y="847569"/>
                  </a:moveTo>
                  <a:lnTo>
                    <a:pt x="404622" y="809244"/>
                  </a:lnTo>
                  <a:lnTo>
                    <a:pt x="395478" y="842772"/>
                  </a:lnTo>
                  <a:lnTo>
                    <a:pt x="359453" y="814890"/>
                  </a:lnTo>
                  <a:lnTo>
                    <a:pt x="81570" y="849625"/>
                  </a:lnTo>
                  <a:lnTo>
                    <a:pt x="83820" y="868680"/>
                  </a:lnTo>
                  <a:lnTo>
                    <a:pt x="83820" y="887895"/>
                  </a:lnTo>
                  <a:lnTo>
                    <a:pt x="404622" y="847569"/>
                  </a:lnTo>
                  <a:close/>
                </a:path>
                <a:path w="788670" h="892810">
                  <a:moveTo>
                    <a:pt x="131826" y="589026"/>
                  </a:moveTo>
                  <a:lnTo>
                    <a:pt x="116778" y="577196"/>
                  </a:lnTo>
                  <a:lnTo>
                    <a:pt x="105155" y="592074"/>
                  </a:lnTo>
                  <a:lnTo>
                    <a:pt x="131826" y="589026"/>
                  </a:lnTo>
                  <a:close/>
                </a:path>
                <a:path w="788670" h="892810">
                  <a:moveTo>
                    <a:pt x="131826" y="619458"/>
                  </a:moveTo>
                  <a:lnTo>
                    <a:pt x="131826" y="589026"/>
                  </a:lnTo>
                  <a:lnTo>
                    <a:pt x="105155" y="592074"/>
                  </a:lnTo>
                  <a:lnTo>
                    <a:pt x="105155" y="616019"/>
                  </a:lnTo>
                  <a:lnTo>
                    <a:pt x="123444" y="630174"/>
                  </a:lnTo>
                  <a:lnTo>
                    <a:pt x="131826" y="619458"/>
                  </a:lnTo>
                  <a:close/>
                </a:path>
                <a:path w="788670" h="892810">
                  <a:moveTo>
                    <a:pt x="788670" y="172974"/>
                  </a:moveTo>
                  <a:lnTo>
                    <a:pt x="567690" y="0"/>
                  </a:lnTo>
                  <a:lnTo>
                    <a:pt x="116778" y="577196"/>
                  </a:lnTo>
                  <a:lnTo>
                    <a:pt x="131826" y="589026"/>
                  </a:lnTo>
                  <a:lnTo>
                    <a:pt x="131826" y="619458"/>
                  </a:lnTo>
                  <a:lnTo>
                    <a:pt x="559308" y="72957"/>
                  </a:lnTo>
                  <a:lnTo>
                    <a:pt x="559308" y="41910"/>
                  </a:lnTo>
                  <a:lnTo>
                    <a:pt x="585978" y="38862"/>
                  </a:lnTo>
                  <a:lnTo>
                    <a:pt x="585978" y="62735"/>
                  </a:lnTo>
                  <a:lnTo>
                    <a:pt x="735724" y="179669"/>
                  </a:lnTo>
                  <a:lnTo>
                    <a:pt x="747522" y="164592"/>
                  </a:lnTo>
                  <a:lnTo>
                    <a:pt x="750570" y="191262"/>
                  </a:lnTo>
                  <a:lnTo>
                    <a:pt x="750570" y="221744"/>
                  </a:lnTo>
                  <a:lnTo>
                    <a:pt x="788670" y="172974"/>
                  </a:lnTo>
                  <a:close/>
                </a:path>
                <a:path w="788670" h="892810">
                  <a:moveTo>
                    <a:pt x="750570" y="221744"/>
                  </a:moveTo>
                  <a:lnTo>
                    <a:pt x="750570" y="191262"/>
                  </a:lnTo>
                  <a:lnTo>
                    <a:pt x="735724" y="179669"/>
                  </a:lnTo>
                  <a:lnTo>
                    <a:pt x="284226" y="756666"/>
                  </a:lnTo>
                  <a:lnTo>
                    <a:pt x="323088" y="786744"/>
                  </a:lnTo>
                  <a:lnTo>
                    <a:pt x="323088" y="738378"/>
                  </a:lnTo>
                  <a:lnTo>
                    <a:pt x="337925" y="749956"/>
                  </a:lnTo>
                  <a:lnTo>
                    <a:pt x="750570" y="221744"/>
                  </a:lnTo>
                  <a:close/>
                </a:path>
                <a:path w="788670" h="892810">
                  <a:moveTo>
                    <a:pt x="337925" y="749956"/>
                  </a:moveTo>
                  <a:lnTo>
                    <a:pt x="323088" y="738378"/>
                  </a:lnTo>
                  <a:lnTo>
                    <a:pt x="326136" y="765048"/>
                  </a:lnTo>
                  <a:lnTo>
                    <a:pt x="337925" y="749956"/>
                  </a:lnTo>
                  <a:close/>
                </a:path>
                <a:path w="788670" h="892810">
                  <a:moveTo>
                    <a:pt x="454914" y="841248"/>
                  </a:moveTo>
                  <a:lnTo>
                    <a:pt x="337925" y="749956"/>
                  </a:lnTo>
                  <a:lnTo>
                    <a:pt x="326136" y="765048"/>
                  </a:lnTo>
                  <a:lnTo>
                    <a:pt x="323088" y="738378"/>
                  </a:lnTo>
                  <a:lnTo>
                    <a:pt x="323088" y="786744"/>
                  </a:lnTo>
                  <a:lnTo>
                    <a:pt x="359453" y="814890"/>
                  </a:lnTo>
                  <a:lnTo>
                    <a:pt x="404622" y="809244"/>
                  </a:lnTo>
                  <a:lnTo>
                    <a:pt x="404622" y="847569"/>
                  </a:lnTo>
                  <a:lnTo>
                    <a:pt x="454914" y="841248"/>
                  </a:lnTo>
                  <a:close/>
                </a:path>
                <a:path w="788670" h="892810">
                  <a:moveTo>
                    <a:pt x="404622" y="809244"/>
                  </a:moveTo>
                  <a:lnTo>
                    <a:pt x="359453" y="814890"/>
                  </a:lnTo>
                  <a:lnTo>
                    <a:pt x="395478" y="842772"/>
                  </a:lnTo>
                  <a:lnTo>
                    <a:pt x="404622" y="809244"/>
                  </a:lnTo>
                  <a:close/>
                </a:path>
                <a:path w="788670" h="892810">
                  <a:moveTo>
                    <a:pt x="585978" y="38862"/>
                  </a:moveTo>
                  <a:lnTo>
                    <a:pt x="559308" y="41910"/>
                  </a:lnTo>
                  <a:lnTo>
                    <a:pt x="574384" y="53683"/>
                  </a:lnTo>
                  <a:lnTo>
                    <a:pt x="585978" y="38862"/>
                  </a:lnTo>
                  <a:close/>
                </a:path>
                <a:path w="788670" h="892810">
                  <a:moveTo>
                    <a:pt x="574384" y="53683"/>
                  </a:moveTo>
                  <a:lnTo>
                    <a:pt x="559308" y="41910"/>
                  </a:lnTo>
                  <a:lnTo>
                    <a:pt x="559308" y="72957"/>
                  </a:lnTo>
                  <a:lnTo>
                    <a:pt x="574384" y="53683"/>
                  </a:lnTo>
                  <a:close/>
                </a:path>
                <a:path w="788670" h="892810">
                  <a:moveTo>
                    <a:pt x="585978" y="62735"/>
                  </a:moveTo>
                  <a:lnTo>
                    <a:pt x="585978" y="38862"/>
                  </a:lnTo>
                  <a:lnTo>
                    <a:pt x="574384" y="53683"/>
                  </a:lnTo>
                  <a:lnTo>
                    <a:pt x="585978" y="62735"/>
                  </a:lnTo>
                  <a:close/>
                </a:path>
                <a:path w="788670" h="892810">
                  <a:moveTo>
                    <a:pt x="750570" y="191262"/>
                  </a:moveTo>
                  <a:lnTo>
                    <a:pt x="747522" y="164592"/>
                  </a:lnTo>
                  <a:lnTo>
                    <a:pt x="735724" y="179669"/>
                  </a:lnTo>
                  <a:lnTo>
                    <a:pt x="750570" y="1912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93633" y="617925"/>
            <a:ext cx="1577937" cy="53726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3420" spc="-97" dirty="0">
                <a:latin typeface="Trebuchet MS"/>
                <a:cs typeface="Trebuchet MS"/>
              </a:rPr>
              <a:t>Neph</a:t>
            </a:r>
            <a:r>
              <a:rPr sz="3420" spc="-124" dirty="0">
                <a:latin typeface="Trebuchet MS"/>
                <a:cs typeface="Trebuchet MS"/>
              </a:rPr>
              <a:t>r</a:t>
            </a:r>
            <a:r>
              <a:rPr sz="3420" spc="-56" dirty="0">
                <a:latin typeface="Trebuchet MS"/>
                <a:cs typeface="Trebuchet MS"/>
              </a:rPr>
              <a:t>on</a:t>
            </a:r>
            <a:endParaRPr sz="342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9896" y="1155422"/>
            <a:ext cx="7484071" cy="5027354"/>
          </a:xfrm>
          <a:prstGeom prst="rect">
            <a:avLst/>
          </a:prstGeom>
        </p:spPr>
        <p:txBody>
          <a:bodyPr vert="horz" wrap="square" lIns="0" tIns="77105" rIns="0" bIns="0" rtlCol="0">
            <a:spAutoFit/>
          </a:bodyPr>
          <a:lstStyle/>
          <a:p>
            <a:pPr marL="304074" indent="-293214">
              <a:spcBef>
                <a:spcPts val="607"/>
              </a:spcBef>
              <a:buFont typeface="Arial"/>
              <a:buChar char="•"/>
              <a:tabLst>
                <a:tab pos="303531" algn="l"/>
                <a:tab pos="304074" algn="l"/>
              </a:tabLst>
            </a:pPr>
            <a:r>
              <a:rPr sz="2052" spc="-103" dirty="0">
                <a:latin typeface="Trebuchet MS"/>
                <a:cs typeface="Trebuchet MS"/>
              </a:rPr>
              <a:t>Renal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-94" dirty="0">
                <a:latin typeface="Trebuchet MS"/>
                <a:cs typeface="Trebuchet MS"/>
              </a:rPr>
              <a:t>corpuscle</a:t>
            </a:r>
            <a:endParaRPr sz="2052" dirty="0">
              <a:latin typeface="Trebuchet MS"/>
              <a:cs typeface="Trebuchet MS"/>
            </a:endParaRPr>
          </a:p>
          <a:p>
            <a:pPr marL="645613" lvl="1" indent="-244345">
              <a:spcBef>
                <a:spcPts val="435"/>
              </a:spcBef>
              <a:buFont typeface="Arial"/>
              <a:buChar char="–"/>
              <a:tabLst>
                <a:tab pos="645613" algn="l"/>
                <a:tab pos="646156" algn="l"/>
              </a:tabLst>
            </a:pPr>
            <a:r>
              <a:rPr sz="1710" spc="-90" dirty="0">
                <a:latin typeface="Trebuchet MS"/>
                <a:cs typeface="Trebuchet MS"/>
              </a:rPr>
              <a:t>Site </a:t>
            </a:r>
            <a:r>
              <a:rPr sz="1710" spc="-64" dirty="0">
                <a:latin typeface="Trebuchet MS"/>
                <a:cs typeface="Trebuchet MS"/>
              </a:rPr>
              <a:t>of </a:t>
            </a:r>
            <a:r>
              <a:rPr sz="1710" spc="-73" dirty="0">
                <a:latin typeface="Trebuchet MS"/>
                <a:cs typeface="Trebuchet MS"/>
              </a:rPr>
              <a:t>plasma</a:t>
            </a:r>
            <a:r>
              <a:rPr sz="1710" spc="-205" dirty="0">
                <a:latin typeface="Trebuchet MS"/>
                <a:cs typeface="Trebuchet MS"/>
              </a:rPr>
              <a:t> </a:t>
            </a:r>
            <a:r>
              <a:rPr sz="1710" spc="-90" dirty="0">
                <a:latin typeface="Trebuchet MS"/>
                <a:cs typeface="Trebuchet MS"/>
              </a:rPr>
              <a:t>filtration</a:t>
            </a:r>
            <a:endParaRPr sz="1710" dirty="0">
              <a:latin typeface="Trebuchet MS"/>
              <a:cs typeface="Trebuchet MS"/>
            </a:endParaRPr>
          </a:p>
          <a:p>
            <a:pPr marL="645613" lvl="1" indent="-244888">
              <a:spcBef>
                <a:spcPts val="410"/>
              </a:spcBef>
              <a:buFont typeface="Arial"/>
              <a:buChar char="–"/>
              <a:tabLst>
                <a:tab pos="645613" algn="l"/>
                <a:tab pos="646156" algn="l"/>
              </a:tabLst>
            </a:pPr>
            <a:r>
              <a:rPr sz="1710" spc="-34" dirty="0">
                <a:latin typeface="Trebuchet MS"/>
                <a:cs typeface="Trebuchet MS"/>
              </a:rPr>
              <a:t>2</a:t>
            </a:r>
            <a:r>
              <a:rPr sz="1710" spc="-137" dirty="0">
                <a:latin typeface="Trebuchet MS"/>
                <a:cs typeface="Trebuchet MS"/>
              </a:rPr>
              <a:t> </a:t>
            </a:r>
            <a:r>
              <a:rPr sz="1710" spc="-60" dirty="0">
                <a:latin typeface="Trebuchet MS"/>
                <a:cs typeface="Trebuchet MS"/>
              </a:rPr>
              <a:t>components</a:t>
            </a:r>
            <a:endParaRPr sz="1710" dirty="0">
              <a:latin typeface="Trebuchet MS"/>
              <a:cs typeface="Trebuchet MS"/>
            </a:endParaRPr>
          </a:p>
          <a:p>
            <a:pPr marL="988239" lvl="2" indent="-196019">
              <a:spcBef>
                <a:spcPts val="381"/>
              </a:spcBef>
              <a:buFont typeface="Arial"/>
              <a:buChar char="•"/>
              <a:tabLst>
                <a:tab pos="987696" algn="l"/>
                <a:tab pos="988239" algn="l"/>
              </a:tabLst>
            </a:pPr>
            <a:r>
              <a:rPr sz="1539" spc="-56" dirty="0">
                <a:latin typeface="Trebuchet MS"/>
                <a:cs typeface="Trebuchet MS"/>
              </a:rPr>
              <a:t>Glomerulus</a:t>
            </a:r>
            <a:endParaRPr sz="1539" dirty="0">
              <a:latin typeface="Trebuchet MS"/>
              <a:cs typeface="Trebuchet MS"/>
            </a:endParaRPr>
          </a:p>
          <a:p>
            <a:pPr marL="1379191" lvl="3" indent="-196562">
              <a:spcBef>
                <a:spcPts val="342"/>
              </a:spcBef>
              <a:buFont typeface="Arial"/>
              <a:buChar char="–"/>
              <a:tabLst>
                <a:tab pos="1379734" algn="l"/>
              </a:tabLst>
            </a:pPr>
            <a:r>
              <a:rPr sz="1368" spc="-77" dirty="0">
                <a:latin typeface="Trebuchet MS"/>
                <a:cs typeface="Trebuchet MS"/>
              </a:rPr>
              <a:t>tuft </a:t>
            </a:r>
            <a:r>
              <a:rPr sz="1368" spc="-51" dirty="0">
                <a:latin typeface="Trebuchet MS"/>
                <a:cs typeface="Trebuchet MS"/>
              </a:rPr>
              <a:t>of </a:t>
            </a:r>
            <a:r>
              <a:rPr sz="1368" spc="-77" dirty="0">
                <a:latin typeface="Trebuchet MS"/>
                <a:cs typeface="Trebuchet MS"/>
              </a:rPr>
              <a:t>capillary</a:t>
            </a:r>
            <a:r>
              <a:rPr sz="1368" spc="-192" dirty="0">
                <a:latin typeface="Trebuchet MS"/>
                <a:cs typeface="Trebuchet MS"/>
              </a:rPr>
              <a:t> </a:t>
            </a:r>
            <a:r>
              <a:rPr sz="1368" spc="-43" dirty="0">
                <a:latin typeface="Trebuchet MS"/>
                <a:cs typeface="Trebuchet MS"/>
              </a:rPr>
              <a:t>loops</a:t>
            </a:r>
            <a:endParaRPr sz="1368" dirty="0">
              <a:latin typeface="Trebuchet MS"/>
              <a:cs typeface="Trebuchet MS"/>
            </a:endParaRPr>
          </a:p>
          <a:p>
            <a:pPr marL="1379191" lvl="3" indent="-196019">
              <a:spcBef>
                <a:spcPts val="325"/>
              </a:spcBef>
              <a:buFont typeface="Arial"/>
              <a:buChar char="–"/>
              <a:tabLst>
                <a:tab pos="1379734" algn="l"/>
              </a:tabLst>
            </a:pPr>
            <a:r>
              <a:rPr sz="1368" spc="-81" dirty="0">
                <a:latin typeface="Trebuchet MS"/>
                <a:cs typeface="Trebuchet MS"/>
              </a:rPr>
              <a:t>fed </a:t>
            </a:r>
            <a:r>
              <a:rPr sz="1368" spc="-56" dirty="0">
                <a:latin typeface="Trebuchet MS"/>
                <a:cs typeface="Trebuchet MS"/>
              </a:rPr>
              <a:t>by </a:t>
            </a:r>
            <a:r>
              <a:rPr sz="1368" spc="-86" dirty="0">
                <a:latin typeface="Trebuchet MS"/>
                <a:cs typeface="Trebuchet MS"/>
              </a:rPr>
              <a:t>afferent</a:t>
            </a:r>
            <a:r>
              <a:rPr sz="1368" spc="-171" dirty="0">
                <a:latin typeface="Trebuchet MS"/>
                <a:cs typeface="Trebuchet MS"/>
              </a:rPr>
              <a:t> </a:t>
            </a:r>
            <a:r>
              <a:rPr sz="1368" spc="-68" dirty="0">
                <a:latin typeface="Trebuchet MS"/>
                <a:cs typeface="Trebuchet MS"/>
              </a:rPr>
              <a:t>arteriole</a:t>
            </a:r>
            <a:endParaRPr sz="1368" dirty="0">
              <a:latin typeface="Trebuchet MS"/>
              <a:cs typeface="Trebuchet MS"/>
            </a:endParaRPr>
          </a:p>
          <a:p>
            <a:pPr marL="1379734" marR="4746805" lvl="3" indent="-196019">
              <a:spcBef>
                <a:spcPts val="329"/>
              </a:spcBef>
              <a:buFont typeface="Arial"/>
              <a:buChar char="–"/>
              <a:tabLst>
                <a:tab pos="1380277" algn="l"/>
              </a:tabLst>
            </a:pPr>
            <a:r>
              <a:rPr sz="1368" spc="-64" dirty="0">
                <a:latin typeface="Trebuchet MS"/>
                <a:cs typeface="Trebuchet MS"/>
              </a:rPr>
              <a:t>drained </a:t>
            </a:r>
            <a:r>
              <a:rPr sz="1368" spc="-56" dirty="0">
                <a:latin typeface="Trebuchet MS"/>
                <a:cs typeface="Trebuchet MS"/>
              </a:rPr>
              <a:t>by</a:t>
            </a:r>
            <a:r>
              <a:rPr sz="1368" spc="-174" dirty="0">
                <a:latin typeface="Trebuchet MS"/>
                <a:cs typeface="Trebuchet MS"/>
              </a:rPr>
              <a:t> </a:t>
            </a:r>
            <a:r>
              <a:rPr sz="1368" spc="-86" dirty="0">
                <a:latin typeface="Trebuchet MS"/>
                <a:cs typeface="Trebuchet MS"/>
              </a:rPr>
              <a:t>efferent  </a:t>
            </a:r>
            <a:r>
              <a:rPr sz="1368" spc="-68" dirty="0">
                <a:latin typeface="Trebuchet MS"/>
                <a:cs typeface="Trebuchet MS"/>
              </a:rPr>
              <a:t>arteriole</a:t>
            </a:r>
            <a:endParaRPr sz="1368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68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68" dirty="0">
              <a:latin typeface="Trebuchet MS"/>
              <a:cs typeface="Trebuchet MS"/>
            </a:endParaRPr>
          </a:p>
          <a:p>
            <a:pPr marL="988239" indent="-196019">
              <a:spcBef>
                <a:spcPts val="1201"/>
              </a:spcBef>
              <a:buChar char="•"/>
              <a:tabLst>
                <a:tab pos="988239" algn="l"/>
              </a:tabLst>
            </a:pPr>
            <a:r>
              <a:rPr sz="1539" spc="-64" dirty="0">
                <a:latin typeface="Trebuchet MS"/>
                <a:cs typeface="Trebuchet MS"/>
              </a:rPr>
              <a:t>Glomerular </a:t>
            </a:r>
            <a:r>
              <a:rPr sz="1539" spc="-43" dirty="0">
                <a:latin typeface="Trebuchet MS"/>
                <a:cs typeface="Trebuchet MS"/>
              </a:rPr>
              <a:t>(Bowman's)</a:t>
            </a:r>
            <a:r>
              <a:rPr sz="1539" spc="-145" dirty="0">
                <a:latin typeface="Trebuchet MS"/>
                <a:cs typeface="Trebuchet MS"/>
              </a:rPr>
              <a:t> </a:t>
            </a:r>
            <a:r>
              <a:rPr sz="1539" spc="-73" dirty="0">
                <a:latin typeface="Trebuchet MS"/>
                <a:cs typeface="Trebuchet MS"/>
              </a:rPr>
              <a:t>capsule</a:t>
            </a:r>
            <a:endParaRPr sz="1539" dirty="0">
              <a:latin typeface="Trebuchet MS"/>
              <a:cs typeface="Trebuchet MS"/>
            </a:endParaRPr>
          </a:p>
          <a:p>
            <a:pPr marL="1183715"/>
            <a:r>
              <a:rPr sz="1539" spc="-56" dirty="0">
                <a:latin typeface="Trebuchet MS"/>
                <a:cs typeface="Trebuchet MS"/>
              </a:rPr>
              <a:t>double </a:t>
            </a:r>
            <a:r>
              <a:rPr sz="1539" spc="-81" dirty="0">
                <a:latin typeface="Trebuchet MS"/>
                <a:cs typeface="Trebuchet MS"/>
              </a:rPr>
              <a:t>walled </a:t>
            </a:r>
            <a:r>
              <a:rPr sz="1539" spc="-64" dirty="0">
                <a:latin typeface="Trebuchet MS"/>
                <a:cs typeface="Trebuchet MS"/>
              </a:rPr>
              <a:t>cup </a:t>
            </a:r>
            <a:r>
              <a:rPr sz="1539" spc="-73" dirty="0">
                <a:latin typeface="Trebuchet MS"/>
                <a:cs typeface="Trebuchet MS"/>
              </a:rPr>
              <a:t>lined </a:t>
            </a:r>
            <a:r>
              <a:rPr sz="1539" spc="-64" dirty="0">
                <a:latin typeface="Trebuchet MS"/>
                <a:cs typeface="Trebuchet MS"/>
              </a:rPr>
              <a:t>by simple </a:t>
            </a:r>
            <a:r>
              <a:rPr sz="1539" spc="-38" dirty="0">
                <a:latin typeface="Trebuchet MS"/>
                <a:cs typeface="Trebuchet MS"/>
              </a:rPr>
              <a:t>squamous</a:t>
            </a:r>
            <a:r>
              <a:rPr sz="1539" spc="-355" dirty="0">
                <a:latin typeface="Trebuchet MS"/>
                <a:cs typeface="Trebuchet MS"/>
              </a:rPr>
              <a:t> </a:t>
            </a:r>
            <a:r>
              <a:rPr sz="1539" spc="-68" dirty="0">
                <a:latin typeface="Trebuchet MS"/>
                <a:cs typeface="Trebuchet MS"/>
              </a:rPr>
              <a:t>epithelium</a:t>
            </a:r>
            <a:endParaRPr sz="1539" dirty="0">
              <a:latin typeface="Trebuchet MS"/>
              <a:cs typeface="Trebuchet MS"/>
            </a:endParaRPr>
          </a:p>
          <a:p>
            <a:pPr marL="1378648" marR="4344" indent="-195476"/>
            <a:r>
              <a:rPr sz="1539" spc="-64" dirty="0">
                <a:latin typeface="Trebuchet MS"/>
                <a:cs typeface="Trebuchet MS"/>
              </a:rPr>
              <a:t>outer</a:t>
            </a:r>
            <a:r>
              <a:rPr sz="1539" spc="-107" dirty="0">
                <a:latin typeface="Trebuchet MS"/>
                <a:cs typeface="Trebuchet MS"/>
              </a:rPr>
              <a:t> </a:t>
            </a:r>
            <a:r>
              <a:rPr sz="1539" spc="-86" dirty="0">
                <a:latin typeface="Trebuchet MS"/>
                <a:cs typeface="Trebuchet MS"/>
              </a:rPr>
              <a:t>wall</a:t>
            </a:r>
            <a:r>
              <a:rPr sz="1539" spc="-107" dirty="0">
                <a:latin typeface="Trebuchet MS"/>
                <a:cs typeface="Trebuchet MS"/>
              </a:rPr>
              <a:t> </a:t>
            </a:r>
            <a:r>
              <a:rPr sz="1539" spc="-86" dirty="0">
                <a:latin typeface="Trebuchet MS"/>
                <a:cs typeface="Trebuchet MS"/>
              </a:rPr>
              <a:t>(parietal</a:t>
            </a:r>
            <a:r>
              <a:rPr sz="1539" spc="-103" dirty="0">
                <a:latin typeface="Trebuchet MS"/>
                <a:cs typeface="Trebuchet MS"/>
              </a:rPr>
              <a:t> </a:t>
            </a:r>
            <a:r>
              <a:rPr sz="1539" spc="-90" dirty="0">
                <a:latin typeface="Trebuchet MS"/>
                <a:cs typeface="Trebuchet MS"/>
              </a:rPr>
              <a:t>layer)</a:t>
            </a:r>
            <a:r>
              <a:rPr sz="1539" spc="-97" dirty="0">
                <a:latin typeface="Trebuchet MS"/>
                <a:cs typeface="Trebuchet MS"/>
              </a:rPr>
              <a:t> </a:t>
            </a:r>
            <a:r>
              <a:rPr sz="1539" spc="-73" dirty="0">
                <a:latin typeface="Trebuchet MS"/>
                <a:cs typeface="Trebuchet MS"/>
              </a:rPr>
              <a:t>separated</a:t>
            </a:r>
            <a:r>
              <a:rPr sz="1539" spc="-107" dirty="0">
                <a:latin typeface="Trebuchet MS"/>
                <a:cs typeface="Trebuchet MS"/>
              </a:rPr>
              <a:t> </a:t>
            </a:r>
            <a:r>
              <a:rPr sz="1539" spc="-64" dirty="0">
                <a:latin typeface="Trebuchet MS"/>
                <a:cs typeface="Trebuchet MS"/>
              </a:rPr>
              <a:t>from</a:t>
            </a:r>
            <a:r>
              <a:rPr sz="1539" spc="-107" dirty="0">
                <a:latin typeface="Trebuchet MS"/>
                <a:cs typeface="Trebuchet MS"/>
              </a:rPr>
              <a:t> </a:t>
            </a:r>
            <a:r>
              <a:rPr sz="1539" spc="-60" dirty="0">
                <a:latin typeface="Trebuchet MS"/>
                <a:cs typeface="Trebuchet MS"/>
              </a:rPr>
              <a:t>inner</a:t>
            </a:r>
            <a:r>
              <a:rPr sz="1539" spc="-103" dirty="0">
                <a:latin typeface="Trebuchet MS"/>
                <a:cs typeface="Trebuchet MS"/>
              </a:rPr>
              <a:t> </a:t>
            </a:r>
            <a:r>
              <a:rPr sz="1539" spc="-86" dirty="0">
                <a:latin typeface="Trebuchet MS"/>
                <a:cs typeface="Trebuchet MS"/>
              </a:rPr>
              <a:t>wall</a:t>
            </a:r>
            <a:r>
              <a:rPr sz="1539" spc="-107" dirty="0">
                <a:latin typeface="Trebuchet MS"/>
                <a:cs typeface="Trebuchet MS"/>
              </a:rPr>
              <a:t> </a:t>
            </a:r>
            <a:r>
              <a:rPr sz="1539" spc="-86" dirty="0">
                <a:latin typeface="Trebuchet MS"/>
                <a:cs typeface="Trebuchet MS"/>
              </a:rPr>
              <a:t>(visceral</a:t>
            </a:r>
            <a:r>
              <a:rPr sz="1539" spc="-111" dirty="0">
                <a:latin typeface="Trebuchet MS"/>
                <a:cs typeface="Trebuchet MS"/>
              </a:rPr>
              <a:t> </a:t>
            </a:r>
            <a:r>
              <a:rPr sz="1539" spc="-90" dirty="0">
                <a:latin typeface="Trebuchet MS"/>
                <a:cs typeface="Trebuchet MS"/>
              </a:rPr>
              <a:t>layer</a:t>
            </a:r>
            <a:r>
              <a:rPr sz="1539" spc="-103" dirty="0">
                <a:latin typeface="Trebuchet MS"/>
                <a:cs typeface="Trebuchet MS"/>
              </a:rPr>
              <a:t> </a:t>
            </a:r>
            <a:r>
              <a:rPr sz="1539" spc="-43" dirty="0">
                <a:latin typeface="Trebuchet MS"/>
                <a:cs typeface="Trebuchet MS"/>
              </a:rPr>
              <a:t>=</a:t>
            </a:r>
            <a:r>
              <a:rPr sz="1539" spc="-97" dirty="0">
                <a:latin typeface="Trebuchet MS"/>
                <a:cs typeface="Trebuchet MS"/>
              </a:rPr>
              <a:t> </a:t>
            </a:r>
            <a:r>
              <a:rPr sz="1539" spc="-64" dirty="0">
                <a:latin typeface="Trebuchet MS"/>
                <a:cs typeface="Trebuchet MS"/>
              </a:rPr>
              <a:t>podocytes)  by </a:t>
            </a:r>
            <a:r>
              <a:rPr sz="1539" spc="-73" dirty="0">
                <a:latin typeface="Trebuchet MS"/>
                <a:cs typeface="Trebuchet MS"/>
              </a:rPr>
              <a:t>capsular </a:t>
            </a:r>
            <a:r>
              <a:rPr sz="1539" spc="-43" dirty="0">
                <a:latin typeface="Trebuchet MS"/>
                <a:cs typeface="Trebuchet MS"/>
              </a:rPr>
              <a:t>(Bowman's)</a:t>
            </a:r>
            <a:r>
              <a:rPr sz="1539" spc="-188" dirty="0">
                <a:latin typeface="Trebuchet MS"/>
                <a:cs typeface="Trebuchet MS"/>
              </a:rPr>
              <a:t> </a:t>
            </a:r>
            <a:r>
              <a:rPr sz="1539" spc="-68" dirty="0">
                <a:latin typeface="Trebuchet MS"/>
                <a:cs typeface="Trebuchet MS"/>
              </a:rPr>
              <a:t>space</a:t>
            </a:r>
            <a:endParaRPr sz="1539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539" dirty="0">
              <a:latin typeface="Trebuchet MS"/>
              <a:cs typeface="Trebuchet MS"/>
            </a:endParaRPr>
          </a:p>
          <a:p>
            <a:pPr>
              <a:spcBef>
                <a:spcPts val="9"/>
              </a:spcBef>
            </a:pPr>
            <a:endParaRPr sz="1368" dirty="0">
              <a:latin typeface="Trebuchet MS"/>
              <a:cs typeface="Trebuchet MS"/>
            </a:endParaRPr>
          </a:p>
          <a:p>
            <a:pPr marL="401811"/>
            <a:r>
              <a:rPr sz="2052" spc="-30" dirty="0">
                <a:latin typeface="Trebuchet MS"/>
                <a:cs typeface="Trebuchet MS"/>
              </a:rPr>
              <a:t>As</a:t>
            </a:r>
            <a:r>
              <a:rPr sz="2052" spc="-162" dirty="0">
                <a:latin typeface="Trebuchet MS"/>
                <a:cs typeface="Trebuchet MS"/>
              </a:rPr>
              <a:t> </a:t>
            </a:r>
            <a:r>
              <a:rPr sz="2052" spc="-64" dirty="0">
                <a:latin typeface="Trebuchet MS"/>
                <a:cs typeface="Trebuchet MS"/>
              </a:rPr>
              <a:t>blood</a:t>
            </a:r>
            <a:r>
              <a:rPr sz="2052" spc="-162" dirty="0">
                <a:latin typeface="Trebuchet MS"/>
                <a:cs typeface="Trebuchet MS"/>
              </a:rPr>
              <a:t> </a:t>
            </a:r>
            <a:r>
              <a:rPr sz="2052" spc="-86" dirty="0">
                <a:latin typeface="Trebuchet MS"/>
                <a:cs typeface="Trebuchet MS"/>
              </a:rPr>
              <a:t>flows</a:t>
            </a:r>
            <a:r>
              <a:rPr sz="2052" spc="-154" dirty="0">
                <a:latin typeface="Trebuchet MS"/>
                <a:cs typeface="Trebuchet MS"/>
              </a:rPr>
              <a:t> </a:t>
            </a:r>
            <a:r>
              <a:rPr sz="2052" spc="-68" dirty="0">
                <a:latin typeface="Trebuchet MS"/>
                <a:cs typeface="Trebuchet MS"/>
              </a:rPr>
              <a:t>through</a:t>
            </a:r>
            <a:r>
              <a:rPr sz="2052" spc="-162" dirty="0">
                <a:latin typeface="Trebuchet MS"/>
                <a:cs typeface="Trebuchet MS"/>
              </a:rPr>
              <a:t> </a:t>
            </a:r>
            <a:r>
              <a:rPr sz="2052" spc="-111" dirty="0">
                <a:latin typeface="Trebuchet MS"/>
                <a:cs typeface="Trebuchet MS"/>
              </a:rPr>
              <a:t>capillary</a:t>
            </a:r>
            <a:r>
              <a:rPr sz="2052" spc="-171" dirty="0">
                <a:latin typeface="Trebuchet MS"/>
                <a:cs typeface="Trebuchet MS"/>
              </a:rPr>
              <a:t> </a:t>
            </a:r>
            <a:r>
              <a:rPr sz="2052" spc="-111" dirty="0">
                <a:latin typeface="Trebuchet MS"/>
                <a:cs typeface="Trebuchet MS"/>
              </a:rPr>
              <a:t>tuft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265" dirty="0">
                <a:latin typeface="Trebuchet MS"/>
                <a:cs typeface="Trebuchet MS"/>
              </a:rPr>
              <a:t>–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-111" dirty="0">
                <a:latin typeface="Trebuchet MS"/>
                <a:cs typeface="Trebuchet MS"/>
              </a:rPr>
              <a:t>filtration</a:t>
            </a:r>
            <a:r>
              <a:rPr sz="2052" spc="-162" dirty="0">
                <a:latin typeface="Trebuchet MS"/>
                <a:cs typeface="Trebuchet MS"/>
              </a:rPr>
              <a:t> </a:t>
            </a:r>
            <a:r>
              <a:rPr sz="2052" spc="-90" dirty="0">
                <a:latin typeface="Trebuchet MS"/>
                <a:cs typeface="Trebuchet MS"/>
              </a:rPr>
              <a:t>occurs</a:t>
            </a:r>
            <a:endParaRPr sz="2052" dirty="0">
              <a:latin typeface="Trebuchet MS"/>
              <a:cs typeface="Trebuchet MS"/>
            </a:endParaRPr>
          </a:p>
          <a:p>
            <a:pPr marL="988239" indent="-196019">
              <a:spcBef>
                <a:spcPts val="34"/>
              </a:spcBef>
              <a:buChar char="•"/>
              <a:tabLst>
                <a:tab pos="988239" algn="l"/>
              </a:tabLst>
            </a:pPr>
            <a:r>
              <a:rPr sz="1539" spc="-86" dirty="0">
                <a:latin typeface="Trebuchet MS"/>
                <a:cs typeface="Trebuchet MS"/>
              </a:rPr>
              <a:t>water</a:t>
            </a:r>
            <a:r>
              <a:rPr sz="1539" spc="-111" dirty="0">
                <a:latin typeface="Trebuchet MS"/>
                <a:cs typeface="Trebuchet MS"/>
              </a:rPr>
              <a:t> </a:t>
            </a:r>
            <a:r>
              <a:rPr sz="1539" spc="-51" dirty="0">
                <a:latin typeface="Trebuchet MS"/>
                <a:cs typeface="Trebuchet MS"/>
              </a:rPr>
              <a:t>and</a:t>
            </a:r>
            <a:r>
              <a:rPr sz="1539" spc="-111" dirty="0">
                <a:latin typeface="Trebuchet MS"/>
                <a:cs typeface="Trebuchet MS"/>
              </a:rPr>
              <a:t> </a:t>
            </a:r>
            <a:r>
              <a:rPr sz="1539" spc="-51" dirty="0">
                <a:latin typeface="Trebuchet MS"/>
                <a:cs typeface="Trebuchet MS"/>
              </a:rPr>
              <a:t>most</a:t>
            </a:r>
            <a:r>
              <a:rPr sz="1539" spc="-120" dirty="0">
                <a:latin typeface="Trebuchet MS"/>
                <a:cs typeface="Trebuchet MS"/>
              </a:rPr>
              <a:t> </a:t>
            </a:r>
            <a:r>
              <a:rPr sz="1539" spc="-60" dirty="0">
                <a:latin typeface="Trebuchet MS"/>
                <a:cs typeface="Trebuchet MS"/>
              </a:rPr>
              <a:t>dissolved</a:t>
            </a:r>
            <a:r>
              <a:rPr sz="1539" spc="-107" dirty="0">
                <a:latin typeface="Trebuchet MS"/>
                <a:cs typeface="Trebuchet MS"/>
              </a:rPr>
              <a:t> </a:t>
            </a:r>
            <a:r>
              <a:rPr sz="1539" spc="-64" dirty="0">
                <a:latin typeface="Trebuchet MS"/>
                <a:cs typeface="Trebuchet MS"/>
              </a:rPr>
              <a:t>molecules</a:t>
            </a:r>
            <a:r>
              <a:rPr sz="1539" spc="-111" dirty="0">
                <a:latin typeface="Trebuchet MS"/>
                <a:cs typeface="Trebuchet MS"/>
              </a:rPr>
              <a:t> </a:t>
            </a:r>
            <a:r>
              <a:rPr sz="1539" spc="-47" dirty="0">
                <a:latin typeface="Trebuchet MS"/>
                <a:cs typeface="Trebuchet MS"/>
              </a:rPr>
              <a:t>pass</a:t>
            </a:r>
            <a:r>
              <a:rPr sz="1539" spc="-107" dirty="0">
                <a:latin typeface="Trebuchet MS"/>
                <a:cs typeface="Trebuchet MS"/>
              </a:rPr>
              <a:t> </a:t>
            </a:r>
            <a:r>
              <a:rPr sz="1539" spc="-68" dirty="0">
                <a:latin typeface="Trebuchet MS"/>
                <a:cs typeface="Trebuchet MS"/>
              </a:rPr>
              <a:t>into</a:t>
            </a:r>
            <a:r>
              <a:rPr sz="1539" spc="-111" dirty="0">
                <a:latin typeface="Trebuchet MS"/>
                <a:cs typeface="Trebuchet MS"/>
              </a:rPr>
              <a:t> </a:t>
            </a:r>
            <a:r>
              <a:rPr sz="1539" spc="-73" dirty="0">
                <a:latin typeface="Trebuchet MS"/>
                <a:cs typeface="Trebuchet MS"/>
              </a:rPr>
              <a:t>capsular</a:t>
            </a:r>
            <a:r>
              <a:rPr sz="1539" spc="-107" dirty="0">
                <a:latin typeface="Trebuchet MS"/>
                <a:cs typeface="Trebuchet MS"/>
              </a:rPr>
              <a:t> </a:t>
            </a:r>
            <a:r>
              <a:rPr sz="1539" spc="-68" dirty="0">
                <a:latin typeface="Trebuchet MS"/>
                <a:cs typeface="Trebuchet MS"/>
              </a:rPr>
              <a:t>space</a:t>
            </a:r>
            <a:endParaRPr sz="1539" dirty="0">
              <a:latin typeface="Trebuchet MS"/>
              <a:cs typeface="Trebuchet MS"/>
            </a:endParaRPr>
          </a:p>
          <a:p>
            <a:pPr marL="988239" indent="-196019">
              <a:spcBef>
                <a:spcPts val="13"/>
              </a:spcBef>
              <a:buChar char="•"/>
              <a:tabLst>
                <a:tab pos="988239" algn="l"/>
              </a:tabLst>
            </a:pPr>
            <a:r>
              <a:rPr sz="1539" spc="-81" dirty="0">
                <a:latin typeface="Trebuchet MS"/>
                <a:cs typeface="Trebuchet MS"/>
              </a:rPr>
              <a:t>large</a:t>
            </a:r>
            <a:r>
              <a:rPr sz="1539" spc="-111" dirty="0">
                <a:latin typeface="Trebuchet MS"/>
                <a:cs typeface="Trebuchet MS"/>
              </a:rPr>
              <a:t> </a:t>
            </a:r>
            <a:r>
              <a:rPr sz="1539" spc="-64" dirty="0">
                <a:latin typeface="Trebuchet MS"/>
                <a:cs typeface="Trebuchet MS"/>
              </a:rPr>
              <a:t>proteins</a:t>
            </a:r>
            <a:r>
              <a:rPr sz="1539" spc="-115" dirty="0">
                <a:latin typeface="Trebuchet MS"/>
                <a:cs typeface="Trebuchet MS"/>
              </a:rPr>
              <a:t> </a:t>
            </a:r>
            <a:r>
              <a:rPr sz="1539" spc="-51" dirty="0">
                <a:latin typeface="Trebuchet MS"/>
                <a:cs typeface="Trebuchet MS"/>
              </a:rPr>
              <a:t>and</a:t>
            </a:r>
            <a:r>
              <a:rPr sz="1539" spc="-111" dirty="0">
                <a:latin typeface="Trebuchet MS"/>
                <a:cs typeface="Trebuchet MS"/>
              </a:rPr>
              <a:t> </a:t>
            </a:r>
            <a:r>
              <a:rPr sz="1539" spc="-64" dirty="0">
                <a:latin typeface="Trebuchet MS"/>
                <a:cs typeface="Trebuchet MS"/>
              </a:rPr>
              <a:t>formed</a:t>
            </a:r>
            <a:r>
              <a:rPr sz="1539" spc="-115" dirty="0">
                <a:latin typeface="Trebuchet MS"/>
                <a:cs typeface="Trebuchet MS"/>
              </a:rPr>
              <a:t> </a:t>
            </a:r>
            <a:r>
              <a:rPr sz="1539" spc="-73" dirty="0">
                <a:latin typeface="Trebuchet MS"/>
                <a:cs typeface="Trebuchet MS"/>
              </a:rPr>
              <a:t>elements</a:t>
            </a:r>
            <a:r>
              <a:rPr sz="1539" spc="-103" dirty="0">
                <a:latin typeface="Trebuchet MS"/>
                <a:cs typeface="Trebuchet MS"/>
              </a:rPr>
              <a:t> </a:t>
            </a:r>
            <a:r>
              <a:rPr sz="1539" spc="-60" dirty="0">
                <a:latin typeface="Trebuchet MS"/>
                <a:cs typeface="Trebuchet MS"/>
              </a:rPr>
              <a:t>in</a:t>
            </a:r>
            <a:r>
              <a:rPr sz="1539" spc="-107" dirty="0">
                <a:latin typeface="Trebuchet MS"/>
                <a:cs typeface="Trebuchet MS"/>
              </a:rPr>
              <a:t> </a:t>
            </a:r>
            <a:r>
              <a:rPr sz="1539" spc="-73" dirty="0">
                <a:latin typeface="Trebuchet MS"/>
                <a:cs typeface="Trebuchet MS"/>
              </a:rPr>
              <a:t>the</a:t>
            </a:r>
            <a:r>
              <a:rPr sz="1539" spc="-107" dirty="0">
                <a:latin typeface="Trebuchet MS"/>
                <a:cs typeface="Trebuchet MS"/>
              </a:rPr>
              <a:t> </a:t>
            </a:r>
            <a:r>
              <a:rPr sz="1539" spc="-51" dirty="0">
                <a:latin typeface="Trebuchet MS"/>
                <a:cs typeface="Trebuchet MS"/>
              </a:rPr>
              <a:t>blood</a:t>
            </a:r>
            <a:r>
              <a:rPr sz="1539" spc="-97" dirty="0">
                <a:latin typeface="Trebuchet MS"/>
                <a:cs typeface="Trebuchet MS"/>
              </a:rPr>
              <a:t> </a:t>
            </a:r>
            <a:r>
              <a:rPr sz="1539" spc="-34" dirty="0">
                <a:latin typeface="Trebuchet MS"/>
                <a:cs typeface="Trebuchet MS"/>
              </a:rPr>
              <a:t>do</a:t>
            </a:r>
            <a:r>
              <a:rPr sz="1539" spc="-111" dirty="0">
                <a:latin typeface="Trebuchet MS"/>
                <a:cs typeface="Trebuchet MS"/>
              </a:rPr>
              <a:t> </a:t>
            </a:r>
            <a:r>
              <a:rPr sz="1539" spc="-51" dirty="0">
                <a:latin typeface="Trebuchet MS"/>
                <a:cs typeface="Trebuchet MS"/>
              </a:rPr>
              <a:t>not</a:t>
            </a:r>
            <a:r>
              <a:rPr sz="1539" spc="-111" dirty="0">
                <a:latin typeface="Trebuchet MS"/>
                <a:cs typeface="Trebuchet MS"/>
              </a:rPr>
              <a:t> </a:t>
            </a:r>
            <a:r>
              <a:rPr sz="1539" spc="-56" dirty="0">
                <a:latin typeface="Trebuchet MS"/>
                <a:cs typeface="Trebuchet MS"/>
              </a:rPr>
              <a:t>cross</a:t>
            </a:r>
            <a:endParaRPr sz="1539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1592</Words>
  <Application>Microsoft Office PowerPoint</Application>
  <PresentationFormat>Affichage à l'écran (4:3)</PresentationFormat>
  <Paragraphs>197</Paragraphs>
  <Slides>42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1" baseType="lpstr">
      <vt:lpstr>Arial</vt:lpstr>
      <vt:lpstr>Arial MT</vt:lpstr>
      <vt:lpstr>Calibri</vt:lpstr>
      <vt:lpstr>Carlito</vt:lpstr>
      <vt:lpstr>Franklin Gothic Medium</vt:lpstr>
      <vt:lpstr>Segoe UI Symbol</vt:lpstr>
      <vt:lpstr>Times New Roman</vt:lpstr>
      <vt:lpstr>Trebuchet MS</vt:lpstr>
      <vt:lpstr>Office Theme</vt:lpstr>
      <vt:lpstr>Présentation PowerPoint</vt:lpstr>
      <vt:lpstr>The Urinary System</vt:lpstr>
      <vt:lpstr>General</vt:lpstr>
      <vt:lpstr>Présentation PowerPoint</vt:lpstr>
      <vt:lpstr>Présentation PowerPoint</vt:lpstr>
      <vt:lpstr>Présentation PowerPoint</vt:lpstr>
      <vt:lpstr>Kidney ‐ Internal Gross Anatomy</vt:lpstr>
      <vt:lpstr>Kidney ‐ Internal Micro Anatomy</vt:lpstr>
      <vt:lpstr>Nephron</vt:lpstr>
      <vt:lpstr>Présentation PowerPoint</vt:lpstr>
      <vt:lpstr>KIDNEY</vt:lpstr>
      <vt:lpstr>Présentation PowerPoint</vt:lpstr>
      <vt:lpstr>Présentation PowerPoint</vt:lpstr>
      <vt:lpstr>Présentation PowerPoint</vt:lpstr>
      <vt:lpstr>Nephrons comprises of:</vt:lpstr>
      <vt:lpstr>3. Henle’s loop</vt:lpstr>
      <vt:lpstr>Renal Cortex</vt:lpstr>
      <vt:lpstr>Renal Medulla (Pyramids)</vt:lpstr>
      <vt:lpstr>Renal corpuscles: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Proximal Tubules:</vt:lpstr>
      <vt:lpstr>Présentation PowerPoint</vt:lpstr>
      <vt:lpstr>Loop of Henle:</vt:lpstr>
      <vt:lpstr>Présentation PowerPoint</vt:lpstr>
      <vt:lpstr>Distal Convoluted Tubule:</vt:lpstr>
      <vt:lpstr>Collecting ducts:</vt:lpstr>
      <vt:lpstr>Présentation PowerPoint</vt:lpstr>
      <vt:lpstr>Juxtaglomerular Apparatus:</vt:lpstr>
      <vt:lpstr>Présentation PowerPoint</vt:lpstr>
      <vt:lpstr>Ureter:</vt:lpstr>
      <vt:lpstr>Présentation PowerPoint</vt:lpstr>
      <vt:lpstr>Urinary Bladder:</vt:lpstr>
      <vt:lpstr>Présentation PowerPoint</vt:lpstr>
      <vt:lpstr>Urethra:</vt:lpstr>
      <vt:lpstr>Présentation PowerPoint</vt:lpstr>
      <vt:lpstr>Assignment:</vt:lpstr>
      <vt:lpstr>Thanks! References https://gmch.gov.in/sites/default/files/documents/histo%20urinary%20system.pdf           Dr. Rajesh Ranjan Assistant Professor Deptt. of Veterinary Anatomy C.V.Sc. &amp; A.H., Rewa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URINARY SYSTEM</dc:title>
  <dc:creator>RAJESH</dc:creator>
  <cp:lastModifiedBy>Windows10</cp:lastModifiedBy>
  <cp:revision>18</cp:revision>
  <dcterms:created xsi:type="dcterms:W3CDTF">2024-10-07T19:45:38Z</dcterms:created>
  <dcterms:modified xsi:type="dcterms:W3CDTF">2024-10-14T07:21:05Z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2020-04-08T00:00:00Z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2024-10-07T00:00:00Z</vt:filetime>
  </property>
  <property fmtid="{D5CDD505-2E9C-101B-9397-08002B2CF9AE}" pid="5" name="Producer">
    <vt:lpwstr>Microsoft® PowerPoint® for Office 365</vt:lpwstr>
  </property>
</Properties>
</file>