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307" r:id="rId7"/>
    <p:sldId id="308" r:id="rId8"/>
    <p:sldId id="309" r:id="rId9"/>
    <p:sldId id="260" r:id="rId10"/>
    <p:sldId id="263" r:id="rId11"/>
    <p:sldId id="265" r:id="rId12"/>
    <p:sldId id="295" r:id="rId13"/>
    <p:sldId id="300" r:id="rId14"/>
    <p:sldId id="296" r:id="rId15"/>
    <p:sldId id="297" r:id="rId16"/>
    <p:sldId id="314" r:id="rId17"/>
    <p:sldId id="311" r:id="rId18"/>
    <p:sldId id="317" r:id="rId19"/>
    <p:sldId id="312" r:id="rId20"/>
    <p:sldId id="313" r:id="rId21"/>
    <p:sldId id="316" r:id="rId22"/>
    <p:sldId id="294" r:id="rId23"/>
    <p:sldId id="305" r:id="rId24"/>
    <p:sldId id="285" r:id="rId25"/>
    <p:sldId id="287" r:id="rId26"/>
    <p:sldId id="288" r:id="rId27"/>
    <p:sldId id="301" r:id="rId28"/>
    <p:sldId id="302" r:id="rId29"/>
    <p:sldId id="292" r:id="rId30"/>
    <p:sldId id="293" r:id="rId31"/>
    <p:sldId id="291" r:id="rId32"/>
    <p:sldId id="289" r:id="rId33"/>
    <p:sldId id="290" r:id="rId34"/>
    <p:sldId id="303" r:id="rId35"/>
    <p:sldId id="304" r:id="rId36"/>
    <p:sldId id="306" r:id="rId3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fr-FR" dirty="0"/>
              <a:t>Click to edit Master title style</a:t>
            </a:r>
            <a:endParaRPr lang="en-US" altLang="fr-FR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fr-FR" dirty="0"/>
              <a:t>Click to edit Master text styles</a:t>
            </a:r>
            <a:endParaRPr lang="en-US" altLang="fr-FR" dirty="0"/>
          </a:p>
          <a:p>
            <a:pPr lvl="1"/>
            <a:r>
              <a:rPr lang="en-US" altLang="fr-FR" dirty="0"/>
              <a:t>Second level</a:t>
            </a:r>
            <a:endParaRPr lang="en-US" altLang="fr-FR" dirty="0"/>
          </a:p>
          <a:p>
            <a:pPr lvl="2"/>
            <a:r>
              <a:rPr lang="en-US" altLang="fr-FR" dirty="0"/>
              <a:t>Third level</a:t>
            </a:r>
            <a:endParaRPr lang="en-US" altLang="fr-FR" dirty="0"/>
          </a:p>
          <a:p>
            <a:pPr lvl="3"/>
            <a:r>
              <a:rPr lang="en-US" altLang="fr-FR" dirty="0"/>
              <a:t>Fourth level</a:t>
            </a:r>
            <a:endParaRPr lang="en-US" altLang="fr-FR" dirty="0"/>
          </a:p>
          <a:p>
            <a:pPr lvl="4"/>
            <a:r>
              <a:rPr lang="en-US" altLang="fr-FR" dirty="0"/>
              <a:t>Fifth level</a:t>
            </a:r>
            <a:endParaRPr lang="en-US" altLang="fr-FR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fr-FR" dirty="0">
                <a:latin typeface="Times New Roman" panose="02020603050405020304" pitchFamily="18" charset="0"/>
              </a:rPr>
            </a:fld>
            <a:endParaRPr lang="en-US" altLang="fr-FR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hyperlink" Target="http://www.google.iq/url?sa=i&amp;rct=j&amp;q=&amp;esrc=s&amp;source=images&amp;cd=&amp;cad=rja&amp;uact=8&amp;ved=0ahUKEwjHjeTQiKzSAhXGO5oKHX3fAwYQjRwIBw&amp;url=http://hotrodhal.com/walldecal/structural-differences-between-the-walls-of-artery-and-vein.php&amp;bvm=bv.148073327,d.bGs&amp;psig=AFQjCNEiYaH2n5i_auzY9DPlcSb7q6YTvw&amp;ust=1488140242493904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4" name="Rectangle 6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fr-FR" altLang="fr-FR" sz="2400" dirty="0">
              <a:latin typeface="Times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43000" y="2362200"/>
            <a:ext cx="6858000" cy="2536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</a:b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The Cardiovascular System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3300CC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057" name="Line 9"/>
          <p:cNvSpPr/>
          <p:nvPr/>
        </p:nvSpPr>
        <p:spPr>
          <a:xfrm>
            <a:off x="2057400" y="3124200"/>
            <a:ext cx="5105400" cy="0"/>
          </a:xfrm>
          <a:prstGeom prst="line">
            <a:avLst/>
          </a:prstGeom>
          <a:ln w="254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9" name="Line 11"/>
          <p:cNvSpPr/>
          <p:nvPr/>
        </p:nvSpPr>
        <p:spPr>
          <a:xfrm>
            <a:off x="914400" y="609600"/>
            <a:ext cx="7239000" cy="0"/>
          </a:xfrm>
          <a:prstGeom prst="line">
            <a:avLst/>
          </a:prstGeom>
          <a:ln w="12700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ext Box 12"/>
          <p:cNvSpPr txBox="1"/>
          <p:nvPr/>
        </p:nvSpPr>
        <p:spPr>
          <a:xfrm>
            <a:off x="4479925" y="6019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fr-FR" altLang="fr-FR" sz="1800" dirty="0">
              <a:solidFill>
                <a:srgbClr val="00808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Heart: Valves</a:t>
            </a:r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267" name="Rectangle 3"/>
          <p:cNvSpPr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fr-FR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11.8</a:t>
            </a:r>
            <a:endParaRPr lang="en-US" altLang="fr-FR" sz="4400" b="1" dirty="0">
              <a:solidFill>
                <a:schemeClr val="tx2"/>
              </a:solidFill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fr-FR" sz="1000" dirty="0">
                <a:latin typeface="Times" pitchFamily="18" charset="0"/>
              </a:rPr>
              <a:t>Copyright © 2003 Pearson Education, Inc. publishing as Benjamin Cummings</a:t>
            </a:r>
            <a:endParaRPr lang="en-US" altLang="fr-FR" sz="1000" dirty="0">
              <a:latin typeface="Times" pitchFamily="18" charset="0"/>
            </a:endParaRPr>
          </a:p>
        </p:txBody>
      </p:sp>
      <p:sp>
        <p:nvSpPr>
          <p:cNvPr id="11269" name="Rectangle 5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fr-FR" altLang="fr-FR" sz="2400" dirty="0">
              <a:latin typeface="Times" pitchFamily="18" charset="0"/>
            </a:endParaRPr>
          </a:p>
        </p:txBody>
      </p:sp>
      <p:sp>
        <p:nvSpPr>
          <p:cNvPr id="11270" name="Line 6"/>
          <p:cNvSpPr/>
          <p:nvPr/>
        </p:nvSpPr>
        <p:spPr>
          <a:xfrm>
            <a:off x="152400" y="228600"/>
            <a:ext cx="8915400" cy="0"/>
          </a:xfrm>
          <a:prstGeom prst="line">
            <a:avLst/>
          </a:prstGeom>
          <a:ln w="38100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1" name="Text Box 7"/>
          <p:cNvSpPr txBox="1"/>
          <p:nvPr/>
        </p:nvSpPr>
        <p:spPr>
          <a:xfrm>
            <a:off x="381000" y="1298575"/>
            <a:ext cx="8534400" cy="2484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342900" lvl="0" indent="-342900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>
                <a:latin typeface="Arial" panose="020B0604020202020204" pitchFamily="34" charset="0"/>
              </a:rPr>
              <a:t>Allow blood to flow in only one direction</a:t>
            </a:r>
            <a:endParaRPr lang="en-US" altLang="fr-FR" sz="34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Atrioventricular valves – between atria and ventricles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dirty="0">
                <a:latin typeface="Arial" panose="020B0604020202020204" pitchFamily="34" charset="0"/>
              </a:rPr>
              <a:t>Bicuspid valve (left)</a:t>
            </a:r>
            <a:endParaRPr lang="en-US" altLang="fr-FR" sz="28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dirty="0">
                <a:latin typeface="Arial" panose="020B0604020202020204" pitchFamily="34" charset="0"/>
              </a:rPr>
              <a:t>Tricuspid valve (right)</a:t>
            </a:r>
            <a:r>
              <a:rPr lang="en-US" altLang="fr-FR" sz="3000" dirty="0">
                <a:latin typeface="Arial" panose="020B0604020202020204" pitchFamily="34" charset="0"/>
              </a:rPr>
              <a:t> </a:t>
            </a:r>
            <a:endParaRPr lang="en-US" altLang="fr-FR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dvAuto="1000" build="p"/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0"/>
            <a:ext cx="8915400" cy="563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Heart: Heart Wall</a:t>
            </a:r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315" name="Rectangle 3"/>
          <p:cNvSpPr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fr-FR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11.4</a:t>
            </a:r>
            <a:endParaRPr lang="en-US" altLang="fr-FR" sz="4400" b="1" dirty="0">
              <a:solidFill>
                <a:schemeClr val="tx2"/>
              </a:solidFill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fr-FR" sz="1000" dirty="0">
                <a:latin typeface="Times" pitchFamily="18" charset="0"/>
              </a:rPr>
              <a:t>Copyright © 2003 Pearson Education, Inc. publishing as Benjamin Cummings</a:t>
            </a:r>
            <a:endParaRPr lang="en-US" altLang="fr-FR" sz="1000" dirty="0">
              <a:latin typeface="Times" pitchFamily="18" charset="0"/>
            </a:endParaRPr>
          </a:p>
        </p:txBody>
      </p:sp>
      <p:sp>
        <p:nvSpPr>
          <p:cNvPr id="13317" name="Rectangle 5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fr-FR" altLang="fr-FR" sz="2400" dirty="0">
              <a:latin typeface="Times" pitchFamily="18" charset="0"/>
            </a:endParaRPr>
          </a:p>
        </p:txBody>
      </p:sp>
      <p:sp>
        <p:nvSpPr>
          <p:cNvPr id="13318" name="Line 6"/>
          <p:cNvSpPr/>
          <p:nvPr/>
        </p:nvSpPr>
        <p:spPr>
          <a:xfrm>
            <a:off x="152400" y="228600"/>
            <a:ext cx="8915400" cy="0"/>
          </a:xfrm>
          <a:prstGeom prst="line">
            <a:avLst/>
          </a:prstGeom>
          <a:ln w="38100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5" name="Text Box 7"/>
          <p:cNvSpPr txBox="1"/>
          <p:nvPr/>
        </p:nvSpPr>
        <p:spPr>
          <a:xfrm>
            <a:off x="381000" y="1219200"/>
            <a:ext cx="8610600" cy="5310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342900" lvl="0" indent="-342900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>
                <a:latin typeface="Arial" panose="020B0604020202020204" pitchFamily="34" charset="0"/>
              </a:rPr>
              <a:t>Three layers</a:t>
            </a:r>
            <a:endParaRPr lang="en-US" altLang="fr-FR" sz="34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Epicardium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dirty="0">
                <a:latin typeface="Arial" panose="020B0604020202020204" pitchFamily="34" charset="0"/>
              </a:rPr>
              <a:t>Outside layer</a:t>
            </a:r>
            <a:endParaRPr lang="en-US" altLang="fr-FR" sz="28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dirty="0">
                <a:latin typeface="Arial" panose="020B0604020202020204" pitchFamily="34" charset="0"/>
              </a:rPr>
              <a:t>This layer is the parietal pericardium</a:t>
            </a:r>
            <a:endParaRPr lang="en-US" altLang="fr-FR" sz="28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dirty="0">
                <a:solidFill>
                  <a:srgbClr val="FF0000"/>
                </a:solidFill>
                <a:latin typeface="Arial" panose="020B0604020202020204" pitchFamily="34" charset="0"/>
              </a:rPr>
              <a:t>Connective tissue </a:t>
            </a:r>
            <a:r>
              <a:rPr lang="en-US" altLang="fr-FR" sz="2800" dirty="0">
                <a:latin typeface="Arial" panose="020B0604020202020204" pitchFamily="34" charset="0"/>
              </a:rPr>
              <a:t>layer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Myocardium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dirty="0">
                <a:latin typeface="Arial" panose="020B0604020202020204" pitchFamily="34" charset="0"/>
              </a:rPr>
              <a:t>Middle layer</a:t>
            </a:r>
            <a:endParaRPr lang="en-US" altLang="fr-FR" sz="28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dirty="0">
                <a:latin typeface="Arial" panose="020B0604020202020204" pitchFamily="34" charset="0"/>
              </a:rPr>
              <a:t>Mostly </a:t>
            </a:r>
            <a:r>
              <a:rPr lang="en-US" altLang="fr-FR" sz="2800" dirty="0">
                <a:solidFill>
                  <a:srgbClr val="FF0000"/>
                </a:solidFill>
                <a:latin typeface="Arial" panose="020B0604020202020204" pitchFamily="34" charset="0"/>
              </a:rPr>
              <a:t>cardiac muscle</a:t>
            </a:r>
            <a:endParaRPr lang="en-US" altLang="fr-FR" sz="3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Endocardium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dirty="0">
                <a:latin typeface="Arial" panose="020B0604020202020204" pitchFamily="34" charset="0"/>
              </a:rPr>
              <a:t>Inner layer</a:t>
            </a:r>
            <a:endParaRPr lang="en-US" altLang="fr-FR" sz="28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6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800" dirty="0">
                <a:solidFill>
                  <a:srgbClr val="FF0000"/>
                </a:solidFill>
                <a:latin typeface="Arial" panose="020B0604020202020204" pitchFamily="34" charset="0"/>
              </a:rPr>
              <a:t>Endothelium</a:t>
            </a:r>
            <a:endParaRPr lang="en-US" altLang="fr-FR" sz="3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dvAuto="1000" build="p"/>
      <p:bldP spid="71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513" y="990600"/>
            <a:ext cx="8243887" cy="4162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838200"/>
            <a:ext cx="8794750" cy="453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ag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1750" y="-11430"/>
            <a:ext cx="9114155" cy="68167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304800" y="228600"/>
            <a:ext cx="8744585" cy="6219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 algn="ctr">
              <a:lnSpc>
                <a:spcPct val="100000"/>
              </a:lnSpc>
            </a:pPr>
            <a:r>
              <a:rPr sz="240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-1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spc="-5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doc</a:t>
            </a:r>
            <a:r>
              <a:rPr sz="2400" spc="-1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400" spc="1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spc="-5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ium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 marR="5080" algn="just">
              <a:lnSpc>
                <a:spcPct val="150000"/>
              </a:lnSpc>
              <a:spcBef>
                <a:spcPts val="1500"/>
              </a:spcBef>
            </a:pP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spc="25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400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ardi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2400" spc="2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can</a:t>
            </a:r>
            <a:r>
              <a:rPr sz="2400" spc="2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254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compared</a:t>
            </a:r>
            <a:r>
              <a:rPr sz="2400" spc="254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2400" spc="-1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5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tunica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3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tima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5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f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6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5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vesse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ls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5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It</a:t>
            </a:r>
            <a:r>
              <a:rPr sz="2400" spc="-1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for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6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spc="7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umina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surf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ac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7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f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he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art</a:t>
            </a:r>
            <a:r>
              <a:rPr sz="2400" spc="-1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9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9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composed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9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f</a:t>
            </a:r>
            <a:r>
              <a:rPr sz="2400" spc="7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simp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9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squ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amous</a:t>
            </a:r>
            <a:r>
              <a:rPr sz="2400" spc="-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ep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thel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m.</a:t>
            </a:r>
            <a:r>
              <a:rPr sz="2400" spc="5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2400" spc="4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2400" spc="4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4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ocar</a:t>
            </a:r>
            <a:r>
              <a:rPr sz="2400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2400" spc="5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is</a:t>
            </a:r>
            <a:r>
              <a:rPr sz="2400" spc="-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spc="7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sube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ocardi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    </a:t>
            </a:r>
            <a:r>
              <a:rPr sz="2400" spc="-11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tissue,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    </a:t>
            </a:r>
            <a:r>
              <a:rPr sz="2400" spc="-12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ich</a:t>
            </a:r>
            <a:r>
              <a:rPr sz="2400" spc="-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conta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spc="7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heavy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loose</a:t>
            </a:r>
            <a:r>
              <a:rPr sz="2400" u="heavy" spc="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u="heavy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vascularized</a:t>
            </a:r>
            <a:r>
              <a:rPr sz="2400" u="heavy" spc="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u="heavy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conn</a:t>
            </a:r>
            <a:r>
              <a:rPr sz="2400" u="heavy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u="heavy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ctive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heavy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tissu</a:t>
            </a:r>
            <a:r>
              <a:rPr sz="2400" u="heavy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2400" spc="29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spc="27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sube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do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ardi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spc="28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tiss</a:t>
            </a:r>
            <a:r>
              <a:rPr sz="2400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28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so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conta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29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nerve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29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29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ll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3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29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rkinje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fibres.</a:t>
            </a:r>
            <a:r>
              <a:rPr sz="2400" spc="21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In</a:t>
            </a:r>
            <a:r>
              <a:rPr sz="2400" spc="2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area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spc="21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er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21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spc="21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myoc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rdium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5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thin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4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(i.e.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5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ri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5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4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ocardiu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6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is</a:t>
            </a:r>
            <a:r>
              <a:rPr sz="2400" spc="-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relativ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2400" spc="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hicker.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 1"/>
          <p:cNvPicPr/>
          <p:nvPr/>
        </p:nvPicPr>
        <p:blipFill>
          <a:blip r:embed="rId1"/>
          <a:stretch>
            <a:fillRect/>
          </a:stretch>
        </p:blipFill>
        <p:spPr>
          <a:xfrm>
            <a:off x="50165" y="179070"/>
            <a:ext cx="9067165" cy="66789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251460" y="381000"/>
            <a:ext cx="8885555" cy="10902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just">
              <a:lnSpc>
                <a:spcPct val="200000"/>
              </a:lnSpc>
            </a:pPr>
            <a:r>
              <a:rPr dirty="0">
                <a:solidFill>
                  <a:srgbClr val="0098FF"/>
                </a:solidFill>
                <a:latin typeface="Arial" panose="020B0604020202020204"/>
                <a:cs typeface="Arial" panose="020B0604020202020204"/>
                <a:sym typeface="+mn-ea"/>
              </a:rPr>
              <a:t>Myocardium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 marR="5080" algn="just">
              <a:lnSpc>
                <a:spcPct val="200000"/>
              </a:lnSpc>
              <a:spcBef>
                <a:spcPts val="1570"/>
              </a:spcBef>
            </a:pP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L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i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ke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22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the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22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muscular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22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t</a:t>
            </a:r>
            <a:r>
              <a:rPr spc="-2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u</a:t>
            </a: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n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i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ca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22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me</a:t>
            </a:r>
            <a:r>
              <a:rPr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d</a:t>
            </a: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i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a,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229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the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myocardium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8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i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s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9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the</a:t>
            </a:r>
            <a:r>
              <a:rPr spc="8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m</a:t>
            </a: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i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d</a:t>
            </a: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dl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e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8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l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a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yer</a:t>
            </a:r>
            <a:r>
              <a:rPr spc="7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2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o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f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8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the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he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art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9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that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204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conta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i</a:t>
            </a: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n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s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2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a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9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l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a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rge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2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quan</a:t>
            </a:r>
            <a:r>
              <a:rPr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t</a:t>
            </a:r>
            <a:r>
              <a:rPr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it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y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9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of</a:t>
            </a:r>
            <a:r>
              <a:rPr lang="fr-FR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muscle</a:t>
            </a:r>
            <a:r>
              <a:rPr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	</a:t>
            </a:r>
            <a:r>
              <a:rPr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cel</a:t>
            </a:r>
            <a:r>
              <a:rPr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l</a:t>
            </a:r>
            <a:r>
              <a:rPr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s.</a:t>
            </a:r>
            <a:r>
              <a:rPr lang="fr-FR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altLang="fr-FR">
                <a:latin typeface="Arial" panose="020B0604020202020204"/>
                <a:cs typeface="Arial" panose="020B0604020202020204"/>
              </a:rPr>
              <a:t>As opposed to the</a:t>
            </a:r>
            <a:r>
              <a:rPr lang="en-US" altLang="fr-FR"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unbranched</a:t>
            </a:r>
            <a:r>
              <a:rPr lang="en-US" altLang="fr-FR">
                <a:latin typeface="Arial" panose="020B0604020202020204"/>
                <a:cs typeface="Arial" panose="020B0604020202020204"/>
              </a:rPr>
              <a:t> linear appearance of muscle cells in </a:t>
            </a:r>
            <a:r>
              <a:rPr lang="en-US" altLang="fr-FR"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skeletal muscle</a:t>
            </a:r>
            <a:r>
              <a:rPr lang="en-US" altLang="fr-FR">
                <a:latin typeface="Arial" panose="020B0604020202020204"/>
                <a:cs typeface="Arial" panose="020B0604020202020204"/>
              </a:rPr>
              <a:t> tissue,</a:t>
            </a:r>
            <a:r>
              <a:rPr lang="en-US" altLang="fr-FR" u="sng">
                <a:latin typeface="Arial" panose="020B0604020202020204"/>
                <a:cs typeface="Arial" panose="020B0604020202020204"/>
              </a:rPr>
              <a:t> cardiomyocytes are arranged in a branched,</a:t>
            </a:r>
            <a:r>
              <a:rPr lang="en-US" altLang="fr-FR">
                <a:latin typeface="Arial" panose="020B0604020202020204"/>
                <a:cs typeface="Arial" panose="020B0604020202020204"/>
              </a:rPr>
              <a:t> linear manner. This layer is </a:t>
            </a:r>
            <a:r>
              <a:rPr lang="en-US" altLang="fr-FR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highly vascularized</a:t>
            </a:r>
            <a:r>
              <a:rPr lang="en-US" altLang="fr-FR">
                <a:latin typeface="Arial" panose="020B0604020202020204"/>
                <a:cs typeface="Arial" panose="020B0604020202020204"/>
              </a:rPr>
              <a:t> and the cardiomyocytes contain glycogen granules as an additional energy source.</a:t>
            </a:r>
            <a:endParaRPr lang="en-US" altLang="fr-FR">
              <a:latin typeface="Arial" panose="020B0604020202020204"/>
              <a:cs typeface="Arial" panose="020B0604020202020204"/>
            </a:endParaRPr>
          </a:p>
          <a:p>
            <a:pPr marL="12700" marR="5080" algn="just">
              <a:lnSpc>
                <a:spcPct val="200000"/>
              </a:lnSpc>
              <a:spcBef>
                <a:spcPts val="1570"/>
              </a:spcBef>
            </a:pPr>
            <a:endParaRPr spc="-15" dirty="0">
              <a:solidFill>
                <a:srgbClr val="485253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12700" marR="5080" algn="just">
              <a:lnSpc>
                <a:spcPct val="200000"/>
              </a:lnSpc>
              <a:spcBef>
                <a:spcPts val="1570"/>
              </a:spcBef>
            </a:pPr>
            <a:endParaRPr lang="fr-FR" altLang="en-US" spc="-15" dirty="0">
              <a:solidFill>
                <a:srgbClr val="485253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12700" marR="5080" algn="just">
              <a:lnSpc>
                <a:spcPct val="200000"/>
              </a:lnSpc>
              <a:spcBef>
                <a:spcPts val="1570"/>
              </a:spcBef>
            </a:pPr>
            <a:endParaRPr lang="fr-FR" altLang="en-US" spc="-15" dirty="0">
              <a:solidFill>
                <a:srgbClr val="485253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12700" marR="5080" algn="just">
              <a:lnSpc>
                <a:spcPct val="200000"/>
              </a:lnSpc>
              <a:spcBef>
                <a:spcPts val="1570"/>
              </a:spcBef>
            </a:pPr>
            <a:endParaRPr lang="fr-FR" altLang="en-US" spc="-15" dirty="0">
              <a:solidFill>
                <a:srgbClr val="485253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 marL="12700" marR="5080" algn="just">
              <a:lnSpc>
                <a:spcPct val="200000"/>
              </a:lnSpc>
              <a:spcBef>
                <a:spcPts val="1570"/>
              </a:spcBef>
            </a:pPr>
            <a:endParaRPr lang="fr-FR" altLang="en-US" spc="-15" dirty="0">
              <a:solidFill>
                <a:srgbClr val="485253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/>
          <p:nvPr/>
        </p:nvSpPr>
        <p:spPr>
          <a:xfrm>
            <a:off x="152400" y="76200"/>
            <a:ext cx="8946515" cy="610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algn="just">
              <a:lnSpc>
                <a:spcPct val="200000"/>
              </a:lnSpc>
            </a:pPr>
            <a:r>
              <a:rPr sz="240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-1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2400" spc="-5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ic</a:t>
            </a:r>
            <a:r>
              <a:rPr sz="2400" spc="-1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400" spc="1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spc="-5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spc="-1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dirty="0">
                <a:solidFill>
                  <a:srgbClr val="0098FF"/>
                </a:solidFill>
                <a:latin typeface="Arial" panose="020B0604020202020204"/>
                <a:cs typeface="Arial" panose="020B0604020202020204"/>
              </a:rPr>
              <a:t>m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 marR="5080" algn="l">
              <a:lnSpc>
                <a:spcPct val="200000"/>
              </a:lnSpc>
              <a:spcBef>
                <a:spcPts val="1500"/>
              </a:spcBef>
              <a:tabLst>
                <a:tab pos="3373120" algn="l"/>
              </a:tabLst>
            </a:pP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heavy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perica</a:t>
            </a:r>
            <a:r>
              <a:rPr sz="2400" u="heavy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400" u="heavy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u="heavy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u="heavy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u="heavy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2400" spc="8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204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22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fibrous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204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do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ble</a:t>
            </a:r>
            <a:r>
              <a:rPr sz="2400" spc="-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yered</a:t>
            </a:r>
            <a:r>
              <a:rPr sz="2400" spc="-9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con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nectiv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-9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she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2400" spc="-8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that</a:t>
            </a:r>
            <a:r>
              <a:rPr sz="2400" spc="-8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400" spc="-2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ases</a:t>
            </a:r>
            <a:r>
              <a:rPr sz="2400" spc="-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3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he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art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3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thin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4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2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mediasti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m.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2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visceral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7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ti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6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tha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7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6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contact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54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ith</a:t>
            </a:r>
            <a:r>
              <a:rPr sz="2400" spc="-1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spc="12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he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ar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400" spc="13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spc="12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cal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400" spc="12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spc="13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ep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cardi</a:t>
            </a:r>
            <a:r>
              <a:rPr sz="2400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m.</a:t>
            </a:r>
            <a:r>
              <a:rPr sz="2400" spc="13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It</a:t>
            </a:r>
            <a:r>
              <a:rPr sz="2400" spc="12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is</a:t>
            </a:r>
            <a:r>
              <a:rPr sz="2400" spc="-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spc="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heavy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mesothelium</a:t>
            </a:r>
            <a:r>
              <a:rPr sz="2400" spc="7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derivat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ve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1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that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2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rich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spc="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heavy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ad</a:t>
            </a:r>
            <a:r>
              <a:rPr sz="2400" u="heavy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u="heavy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2400" u="heavy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ocyte</a:t>
            </a:r>
            <a:r>
              <a:rPr sz="2400" u="heavy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spc="7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neu</a:t>
            </a:r>
            <a:r>
              <a:rPr sz="2400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ovascu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ar</a:t>
            </a:r>
            <a:r>
              <a:rPr sz="2400" spc="-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tissue.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22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22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yer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22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21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ll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22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br</a:t>
            </a:r>
            <a:r>
              <a:rPr sz="2400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cated,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ic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3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fac</a:t>
            </a:r>
            <a:r>
              <a:rPr sz="2400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li</a:t>
            </a:r>
            <a:r>
              <a:rPr sz="2400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ate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2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smooth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2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movem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spc="-2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2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2400" spc="-1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   </a:t>
            </a:r>
            <a:r>
              <a:rPr sz="2400" spc="-1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he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art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   </a:t>
            </a:r>
            <a:r>
              <a:rPr sz="2400" spc="-15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ag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nst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   </a:t>
            </a:r>
            <a:r>
              <a:rPr sz="2400" spc="-14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    </a:t>
            </a:r>
            <a:r>
              <a:rPr sz="2400" spc="-1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pari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tal</a:t>
            </a:r>
            <a:r>
              <a:rPr sz="240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pericard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400" spc="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2400" spc="70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duri</a:t>
            </a:r>
            <a:r>
              <a:rPr sz="2400" spc="-1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2400" spc="65" dirty="0">
                <a:solidFill>
                  <a:srgbClr val="48525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contr</a:t>
            </a:r>
            <a:r>
              <a:rPr sz="2400" spc="-5" dirty="0">
                <a:solidFill>
                  <a:srgbClr val="485253"/>
                </a:solidFill>
                <a:latin typeface="Arial" panose="020B0604020202020204"/>
                <a:cs typeface="Arial" panose="020B0604020202020204"/>
              </a:rPr>
              <a:t>action.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Cardiovascular System</a:t>
            </a:r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075" name="Rectangle 3"/>
          <p:cNvSpPr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fr-FR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11.1</a:t>
            </a:r>
            <a:endParaRPr lang="en-US" altLang="fr-FR" sz="4400" b="1" dirty="0">
              <a:solidFill>
                <a:schemeClr val="tx2"/>
              </a:solidFill>
            </a:endParaRPr>
          </a:p>
        </p:txBody>
      </p:sp>
      <p:sp>
        <p:nvSpPr>
          <p:cNvPr id="3076" name="Text Box 4"/>
          <p:cNvSpPr txBox="1"/>
          <p:nvPr/>
        </p:nvSpPr>
        <p:spPr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fr-FR" sz="1000" dirty="0">
                <a:latin typeface="Times" pitchFamily="18" charset="0"/>
              </a:rPr>
              <a:t>Copyright © 2003 Pearson Education, Inc. publishing as Benjamin Cummings</a:t>
            </a:r>
            <a:endParaRPr lang="en-US" altLang="fr-FR" sz="1000" dirty="0">
              <a:latin typeface="Times" pitchFamily="18" charset="0"/>
            </a:endParaRPr>
          </a:p>
        </p:txBody>
      </p:sp>
      <p:sp>
        <p:nvSpPr>
          <p:cNvPr id="3077" name="Rectangle 5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fr-FR" altLang="fr-FR" sz="2400" dirty="0">
              <a:latin typeface="Times" pitchFamily="18" charset="0"/>
            </a:endParaRPr>
          </a:p>
        </p:txBody>
      </p:sp>
      <p:sp>
        <p:nvSpPr>
          <p:cNvPr id="3078" name="Line 6"/>
          <p:cNvSpPr/>
          <p:nvPr/>
        </p:nvSpPr>
        <p:spPr>
          <a:xfrm>
            <a:off x="152400" y="228600"/>
            <a:ext cx="8915400" cy="0"/>
          </a:xfrm>
          <a:prstGeom prst="line">
            <a:avLst/>
          </a:prstGeom>
          <a:ln w="38100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9" name="Text Box 7"/>
          <p:cNvSpPr txBox="1"/>
          <p:nvPr/>
        </p:nvSpPr>
        <p:spPr>
          <a:xfrm>
            <a:off x="381000" y="1752600"/>
            <a:ext cx="8245475" cy="464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342900" lvl="0" indent="-342900" algn="just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>
                <a:latin typeface="Arial" panose="020B0604020202020204" pitchFamily="34" charset="0"/>
              </a:rPr>
              <a:t>A closed system of the heart and blood vessels</a:t>
            </a:r>
            <a:endParaRPr lang="en-US" altLang="fr-FR" sz="3400" dirty="0">
              <a:latin typeface="Arial" panose="020B0604020202020204" pitchFamily="34" charset="0"/>
            </a:endParaRPr>
          </a:p>
          <a:p>
            <a:pPr marL="687705" lvl="1" indent="-230505" algn="just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The heart pumps blood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687705" lvl="1" indent="-230505" algn="just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Blood vessels allow blood to circulate to all parts of the body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342900" lvl="0" indent="-342900" algn="just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>
                <a:latin typeface="Arial" panose="020B0604020202020204" pitchFamily="34" charset="0"/>
              </a:rPr>
              <a:t>The function of the cardiovascular system is to </a:t>
            </a:r>
            <a:r>
              <a:rPr lang="en-US" altLang="fr-FR" sz="3400" dirty="0">
                <a:solidFill>
                  <a:srgbClr val="FF0000"/>
                </a:solidFill>
                <a:latin typeface="Arial" panose="020B0604020202020204" pitchFamily="34" charset="0"/>
              </a:rPr>
              <a:t>deliver</a:t>
            </a:r>
            <a:r>
              <a:rPr lang="en-US" altLang="fr-FR" sz="3400" dirty="0">
                <a:latin typeface="Arial" panose="020B0604020202020204" pitchFamily="34" charset="0"/>
              </a:rPr>
              <a:t> oxygen and nutrients and to </a:t>
            </a:r>
            <a:r>
              <a:rPr lang="en-US" altLang="fr-FR" sz="3400" dirty="0">
                <a:solidFill>
                  <a:srgbClr val="FF0000"/>
                </a:solidFill>
                <a:latin typeface="Arial" panose="020B0604020202020204" pitchFamily="34" charset="0"/>
              </a:rPr>
              <a:t>remove</a:t>
            </a:r>
            <a:r>
              <a:rPr lang="en-US" altLang="fr-FR" sz="3400" dirty="0">
                <a:latin typeface="Arial" panose="020B0604020202020204" pitchFamily="34" charset="0"/>
              </a:rPr>
              <a:t> carbon dioxide and other waste products</a:t>
            </a:r>
            <a:endParaRPr lang="en-US" altLang="fr-FR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dvAuto="1000" build="p"/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244475" y="-190500"/>
            <a:ext cx="9389110" cy="70789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0" y="1871663"/>
            <a:ext cx="6134100" cy="311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828675"/>
            <a:ext cx="7643813" cy="5732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Blood Vessels: Anatomy</a:t>
            </a:r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435" name="Rectangle 3"/>
          <p:cNvSpPr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fr-FR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11.25</a:t>
            </a:r>
            <a:endParaRPr lang="en-US" altLang="fr-FR" sz="4400" b="1" dirty="0">
              <a:solidFill>
                <a:schemeClr val="tx2"/>
              </a:solidFill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fr-FR" sz="1000" dirty="0">
                <a:latin typeface="Times" pitchFamily="18" charset="0"/>
              </a:rPr>
              <a:t>Copyright © 2003 Pearson Education, Inc. publishing as Benjamin Cummings</a:t>
            </a:r>
            <a:endParaRPr lang="en-US" altLang="fr-FR" sz="1000" dirty="0">
              <a:latin typeface="Times" pitchFamily="18" charset="0"/>
            </a:endParaRPr>
          </a:p>
        </p:txBody>
      </p:sp>
      <p:sp>
        <p:nvSpPr>
          <p:cNvPr id="18437" name="Rectangle 5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fr-FR" altLang="fr-FR" sz="2400" dirty="0">
              <a:latin typeface="Times" pitchFamily="18" charset="0"/>
            </a:endParaRPr>
          </a:p>
        </p:txBody>
      </p:sp>
      <p:sp>
        <p:nvSpPr>
          <p:cNvPr id="18438" name="Line 6"/>
          <p:cNvSpPr/>
          <p:nvPr/>
        </p:nvSpPr>
        <p:spPr>
          <a:xfrm>
            <a:off x="152400" y="228600"/>
            <a:ext cx="8915400" cy="0"/>
          </a:xfrm>
          <a:prstGeom prst="line">
            <a:avLst/>
          </a:prstGeom>
          <a:ln w="38100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5" name="Text Box 7"/>
          <p:cNvSpPr txBox="1"/>
          <p:nvPr/>
        </p:nvSpPr>
        <p:spPr>
          <a:xfrm>
            <a:off x="381000" y="1190625"/>
            <a:ext cx="8245475" cy="528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342900" lvl="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>
                <a:latin typeface="Arial" panose="020B0604020202020204" pitchFamily="34" charset="0"/>
              </a:rPr>
              <a:t>Three layers (tunics)</a:t>
            </a:r>
            <a:endParaRPr lang="en-US" altLang="fr-FR" sz="34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Tunic intima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Endothelium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Tunic media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Smooth muscle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Controlled by sympathetic nervous system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Tunic externa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Mostly fibrous connective tissue</a:t>
            </a:r>
            <a:endParaRPr lang="en-US" altLang="fr-FR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dvAuto="1000" build="p"/>
      <p:bldP spid="327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038" y="938213"/>
            <a:ext cx="7019925" cy="498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0"/>
            <a:ext cx="6553200" cy="573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1"/>
          <p:cNvSpPr/>
          <p:nvPr/>
        </p:nvSpPr>
        <p:spPr>
          <a:xfrm>
            <a:off x="1066800" y="1524000"/>
            <a:ext cx="7162800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457200" lvl="1" indent="0">
              <a:spcBef>
                <a:spcPct val="0"/>
              </a:spcBef>
              <a:buNone/>
            </a:pPr>
            <a:r>
              <a:rPr lang="en-US" altLang="fr-FR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Artery types:</a:t>
            </a:r>
            <a:endParaRPr lang="en-US" altLang="fr-FR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</a:pPr>
            <a:r>
              <a:rPr lang="en-US" altLang="fr-FR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artery</a:t>
            </a:r>
            <a:endParaRPr lang="en-US" altLang="fr-FR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</a:pPr>
            <a:r>
              <a:rPr lang="en-US" altLang="fr-FR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Muscular artery</a:t>
            </a:r>
            <a:endParaRPr lang="en-US" altLang="fr-FR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</a:pPr>
            <a:r>
              <a:rPr lang="en-US" altLang="fr-FR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Arteriole (lumen &lt; 0.3 mm)</a:t>
            </a:r>
            <a:endParaRPr lang="en-US" altLang="fr-FR" sz="4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81000" y="990600"/>
          <a:ext cx="8534400" cy="4721225"/>
        </p:xfrm>
        <a:graphic>
          <a:graphicData uri="http://schemas.openxmlformats.org/drawingml/2006/table">
            <a:tbl>
              <a:tblPr/>
              <a:tblGrid>
                <a:gridCol w="1280161"/>
                <a:gridCol w="1450847"/>
                <a:gridCol w="3243072"/>
                <a:gridCol w="2560319"/>
              </a:tblGrid>
              <a:tr h="456615">
                <a:tc>
                  <a:txBody>
                    <a:bodyPr/>
                    <a:lstStyle/>
                    <a:p>
                      <a:pPr algn="l" fontAlgn="auto"/>
                      <a:endParaRPr lang="fr-FR" sz="1200" dirty="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1200"/>
                        <a:t>Tunica intima</a:t>
                      </a:r>
                      <a:endParaRPr lang="fr-FR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1200"/>
                        <a:t>Tunica media</a:t>
                      </a:r>
                      <a:endParaRPr lang="fr-FR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1200"/>
                        <a:t>Tunica adventitia</a:t>
                      </a:r>
                      <a:endParaRPr lang="fr-FR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83691">
                <a:tc>
                  <a:txBody>
                    <a:bodyPr/>
                    <a:lstStyle/>
                    <a:p>
                      <a:pPr algn="l" fontAlgn="auto"/>
                      <a:r>
                        <a:rPr lang="fr-FR" sz="1200"/>
                        <a:t>Elastic artery</a:t>
                      </a:r>
                      <a:endParaRPr lang="fr-FR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fr-FR" sz="1200"/>
                        <a:t>Thick</a:t>
                      </a:r>
                      <a:endParaRPr lang="fr-FR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en-US" sz="1200"/>
                        <a:t>Broad layers of fenestrated elastic sheets (40 - 50) + collagen layers + smooth muscle</a:t>
                      </a:r>
                      <a:endParaRPr lang="en-US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en-US" sz="1200"/>
                        <a:t>Vasa vasorum are present</a:t>
                      </a:r>
                      <a:endParaRPr lang="en-US" sz="1200"/>
                    </a:p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en-US" sz="1200"/>
                        <a:t>Vasa vasorum also penetrates the outer layer of tunica media</a:t>
                      </a:r>
                      <a:endParaRPr lang="en-US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90459">
                <a:tc>
                  <a:txBody>
                    <a:bodyPr/>
                    <a:lstStyle/>
                    <a:p>
                      <a:pPr algn="l" fontAlgn="auto"/>
                      <a:r>
                        <a:rPr lang="fr-FR" sz="1200"/>
                        <a:t>Muscular artery</a:t>
                      </a:r>
                      <a:endParaRPr lang="fr-FR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fr-FR" sz="1200"/>
                        <a:t>Thick</a:t>
                      </a:r>
                      <a:endParaRPr lang="fr-FR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en-US" sz="1200"/>
                        <a:t>Internal elastic lamina (IEL)</a:t>
                      </a:r>
                      <a:endParaRPr lang="en-US" sz="1200"/>
                    </a:p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en-US" sz="1200"/>
                        <a:t>Thick layer of circumferential smooth muscle layer</a:t>
                      </a:r>
                      <a:endParaRPr lang="en-US" sz="1200"/>
                    </a:p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en-US" sz="1200"/>
                        <a:t>External elastic lamina (EEL)</a:t>
                      </a:r>
                      <a:endParaRPr lang="en-US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fr-FR" sz="1200"/>
                        <a:t>No vasa vasorum</a:t>
                      </a:r>
                      <a:endParaRPr lang="fr-FR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90459">
                <a:tc>
                  <a:txBody>
                    <a:bodyPr/>
                    <a:lstStyle/>
                    <a:p>
                      <a:pPr algn="l" fontAlgn="auto"/>
                      <a:r>
                        <a:rPr lang="fr-FR" sz="1200"/>
                        <a:t>Arteriole (large; lumen &lt; 0.3 mm)</a:t>
                      </a:r>
                      <a:endParaRPr lang="fr-FR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en-US" sz="1200"/>
                        <a:t>Thin, with almost no subendothelial connective tissue</a:t>
                      </a:r>
                      <a:endParaRPr lang="en-US" sz="120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en-US" sz="1200" dirty="0"/>
                        <a:t>Thin internal elastic lamina</a:t>
                      </a:r>
                      <a:endParaRPr lang="en-US" sz="1200" dirty="0"/>
                    </a:p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en-US" sz="1200" dirty="0"/>
                        <a:t>3 - 6 layers of smooth muscle</a:t>
                      </a:r>
                      <a:endParaRPr lang="en-US" sz="1200" dirty="0"/>
                    </a:p>
                    <a:p>
                      <a:pPr algn="l" fontAlgn="base">
                        <a:buFont typeface="Arial" panose="020B0604020202020204"/>
                        <a:buChar char="•"/>
                      </a:pPr>
                      <a:r>
                        <a:rPr lang="en-US" sz="1200" dirty="0"/>
                        <a:t>No external elastic lamina</a:t>
                      </a:r>
                      <a:endParaRPr lang="en-US" sz="1200" dirty="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fr-FR" sz="1200" dirty="0"/>
                    </a:p>
                  </a:txBody>
                  <a:tcPr marL="18540" marR="18540" marT="18539" marB="1853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371600"/>
            <a:ext cx="4972050" cy="337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381000"/>
            <a:ext cx="9067800" cy="6372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Heart</a:t>
            </a:r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099" name="Rectangle 3"/>
          <p:cNvSpPr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fr-FR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11.2a</a:t>
            </a:r>
            <a:endParaRPr lang="en-US" altLang="fr-FR" sz="4400" b="1" dirty="0">
              <a:solidFill>
                <a:schemeClr val="tx2"/>
              </a:solidFill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fr-FR" sz="1000" dirty="0">
                <a:latin typeface="Times" pitchFamily="18" charset="0"/>
              </a:rPr>
              <a:t>Copyright © 2003 Pearson Education, Inc. publishing as Benjamin Cummings</a:t>
            </a:r>
            <a:endParaRPr lang="en-US" altLang="fr-FR" sz="1000" dirty="0">
              <a:latin typeface="Times" pitchFamily="18" charset="0"/>
            </a:endParaRPr>
          </a:p>
        </p:txBody>
      </p:sp>
      <p:sp>
        <p:nvSpPr>
          <p:cNvPr id="4101" name="Rectangle 5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fr-FR" altLang="fr-FR" sz="2400" dirty="0">
              <a:latin typeface="Times" pitchFamily="18" charset="0"/>
            </a:endParaRPr>
          </a:p>
        </p:txBody>
      </p:sp>
      <p:sp>
        <p:nvSpPr>
          <p:cNvPr id="4102" name="Line 6"/>
          <p:cNvSpPr/>
          <p:nvPr/>
        </p:nvSpPr>
        <p:spPr>
          <a:xfrm>
            <a:off x="152400" y="228600"/>
            <a:ext cx="8915400" cy="0"/>
          </a:xfrm>
          <a:prstGeom prst="line">
            <a:avLst/>
          </a:prstGeom>
          <a:ln w="38100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" name="Text Box 7"/>
          <p:cNvSpPr txBox="1"/>
          <p:nvPr/>
        </p:nvSpPr>
        <p:spPr>
          <a:xfrm>
            <a:off x="381000" y="2286000"/>
            <a:ext cx="8153400" cy="1741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342900" lvl="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>
                <a:latin typeface="Arial" panose="020B0604020202020204" pitchFamily="34" charset="0"/>
              </a:rPr>
              <a:t>Location</a:t>
            </a:r>
            <a:endParaRPr lang="en-US" altLang="fr-FR" sz="34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Thorax between the lungs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Pointed apex directed toward left hip</a:t>
            </a:r>
            <a:endParaRPr lang="en-US" altLang="fr-FR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dvAuto="1000" build="p"/>
      <p:bldP spid="41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838200"/>
            <a:ext cx="7842250" cy="4252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-1600200"/>
            <a:ext cx="8763000" cy="640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AutoShape 2" descr="https://player.slideplayer.com/74/12404943/slides/slide_17.jpg"/>
          <p:cNvSpPr>
            <a:spLocks noChangeAspect="1"/>
          </p:cNvSpPr>
          <p:nvPr/>
        </p:nvSpPr>
        <p:spPr>
          <a:xfrm>
            <a:off x="4541838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fr-FR" altLang="fr-FR" sz="2400" dirty="0"/>
          </a:p>
        </p:txBody>
      </p:sp>
      <p:pic>
        <p:nvPicPr>
          <p:cNvPr id="27651" name="Picture 3" descr="C:\Users\Pc\Desktop\slide_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028700"/>
            <a:ext cx="8077200" cy="4838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https://anjungsainssmkss.files.wordpress.com/2011/05/e3a970b3ca7ab9c3398c66a8720b47a4-wix_mp.jpg?w=645"/>
          <p:cNvPicPr>
            <a:picLocks noChangeAspect="1"/>
          </p:cNvPicPr>
          <p:nvPr/>
        </p:nvPicPr>
        <p:blipFill>
          <a:blip r:embed="rId1"/>
          <a:srcRect t="2402"/>
          <a:stretch>
            <a:fillRect/>
          </a:stretch>
        </p:blipFill>
        <p:spPr>
          <a:xfrm>
            <a:off x="1331913" y="46038"/>
            <a:ext cx="6624637" cy="6786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13" descr="Image result for differences between arteries veins and capillaries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11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2"/>
          <p:cNvSpPr/>
          <p:nvPr/>
        </p:nvSpPr>
        <p:spPr>
          <a:xfrm>
            <a:off x="1981200" y="0"/>
            <a:ext cx="5715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GB" altLang="fr-FR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Structural differences among blood vessels  </a:t>
            </a:r>
            <a:endParaRPr lang="en-GB" altLang="fr-FR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Heart</a:t>
            </a:r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23" name="Rectangle 3"/>
          <p:cNvSpPr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fr-FR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11.2b</a:t>
            </a:r>
            <a:endParaRPr lang="en-US" altLang="fr-FR" sz="4400" b="1" dirty="0">
              <a:solidFill>
                <a:schemeClr val="tx2"/>
              </a:solidFill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fr-FR" sz="1000" dirty="0">
                <a:latin typeface="Times" pitchFamily="18" charset="0"/>
              </a:rPr>
              <a:t>Copyright © 2003 Pearson Education, Inc. publishing as Benjamin Cummings</a:t>
            </a:r>
            <a:endParaRPr lang="en-US" altLang="fr-FR" sz="1000" dirty="0">
              <a:latin typeface="Times" pitchFamily="18" charset="0"/>
            </a:endParaRPr>
          </a:p>
        </p:txBody>
      </p:sp>
      <p:sp>
        <p:nvSpPr>
          <p:cNvPr id="5125" name="Rectangle 5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fr-FR" altLang="fr-FR" sz="2400" dirty="0">
              <a:latin typeface="Times" pitchFamily="18" charset="0"/>
            </a:endParaRPr>
          </a:p>
        </p:txBody>
      </p:sp>
      <p:sp>
        <p:nvSpPr>
          <p:cNvPr id="5126" name="Line 6"/>
          <p:cNvSpPr/>
          <p:nvPr/>
        </p:nvSpPr>
        <p:spPr>
          <a:xfrm>
            <a:off x="152400" y="228600"/>
            <a:ext cx="8915400" cy="0"/>
          </a:xfrm>
          <a:prstGeom prst="line">
            <a:avLst/>
          </a:prstGeom>
          <a:ln w="38100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5127" name="Picture 7" descr="_x001A_1101_LocationofHeart_1.JPG                                     000180AC_x000C_Macintosh HD                   ABA78158:"/>
          <p:cNvPicPr>
            <a:picLocks noChangeAspect="1"/>
          </p:cNvPicPr>
          <p:nvPr/>
        </p:nvPicPr>
        <p:blipFill>
          <a:blip r:embed="rId1"/>
          <a:srcRect b="3609"/>
          <a:stretch>
            <a:fillRect/>
          </a:stretch>
        </p:blipFill>
        <p:spPr>
          <a:xfrm>
            <a:off x="914400" y="995363"/>
            <a:ext cx="7620000" cy="534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Text Box 8"/>
          <p:cNvSpPr txBox="1"/>
          <p:nvPr/>
        </p:nvSpPr>
        <p:spPr>
          <a:xfrm>
            <a:off x="914400" y="6019800"/>
            <a:ext cx="11811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fr-FR" sz="1200" dirty="0">
                <a:latin typeface="Arial" panose="020B0604020202020204" pitchFamily="34" charset="0"/>
              </a:rPr>
              <a:t>Figure 11.1</a:t>
            </a:r>
            <a:endParaRPr lang="en-US" altLang="fr-FR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28625" y="1500188"/>
            <a:ext cx="8501063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1371600" marR="0" lvl="2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Anatomical reminders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91440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It is located ventrally, between the 3rd and 6th pair of ribs, it reaches halfway through the thorax, the base is upwards and the apex is directed downwards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147" name="AutoShape 2" descr="anat coeur gauche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fr-FR" altLang="fr-FR" sz="2400" dirty="0"/>
          </a:p>
        </p:txBody>
      </p:sp>
      <p:sp>
        <p:nvSpPr>
          <p:cNvPr id="6148" name="AutoShape 4" descr="anat coeur gauche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fr-FR" altLang="fr-FR" sz="2400" dirty="0"/>
          </a:p>
        </p:txBody>
      </p:sp>
      <p:sp>
        <p:nvSpPr>
          <p:cNvPr id="6149" name="Picture 6" descr="http://theses.vet-alfort.fr/Th_multimedia/prope-bovine/appcardio/img/coeurG.png"/>
          <p:cNvSpPr>
            <a:spLocks noChangeAspect="1"/>
          </p:cNvSpPr>
          <p:nvPr/>
        </p:nvSpPr>
        <p:spPr>
          <a:xfrm>
            <a:off x="1285875" y="1928813"/>
            <a:ext cx="6286500" cy="43735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fr-FR" altLang="fr-F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Espace réservé du pied de page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p>
            <a:pPr marL="0" indent="0" algn="ctr" eaLnBrk="1" hangingPunct="1">
              <a:spcBef>
                <a:spcPct val="0"/>
              </a:spcBef>
              <a:buNone/>
            </a:pPr>
            <a:r>
              <a:rPr lang="fr-FR" altLang="fr-FR" sz="1400" dirty="0"/>
              <a:t>DR BOUKOFFA DR ABDALLAH-APPERIL CARDIO-VASCULAIRE</a:t>
            </a:r>
            <a:endParaRPr lang="fr-FR" altLang="fr-FR" sz="1400" dirty="0"/>
          </a:p>
        </p:txBody>
      </p:sp>
      <p:pic>
        <p:nvPicPr>
          <p:cNvPr id="7171" name="Picture 2" descr="http://theses.vet-alfort.fr/Th_multimedia/prope-bovine/appcardio/img/coeur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5750" y="0"/>
            <a:ext cx="1119346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3"/>
          <p:cNvSpPr/>
          <p:nvPr/>
        </p:nvSpPr>
        <p:spPr>
          <a:xfrm>
            <a:off x="152400" y="1720850"/>
            <a:ext cx="89916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fr-FR" sz="2400" dirty="0"/>
              <a:t>AUSCULTATION:</a:t>
            </a:r>
            <a:endParaRPr lang="en-US" altLang="fr-FR" sz="2400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fr-FR" sz="2400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fr-FR" sz="2400" dirty="0"/>
              <a:t>Must be performed in a quiet place using a stethoscope</a:t>
            </a:r>
            <a:endParaRPr lang="en-US" altLang="fr-FR" sz="2400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fr-FR" sz="2400" dirty="0"/>
              <a:t>Normally: this shock is slightly perceptible. It can be very noticeable</a:t>
            </a:r>
            <a:endParaRPr lang="en-US" altLang="fr-FR" sz="2400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fr-FR" sz="2400" dirty="0"/>
              <a:t> (skinny animal</a:t>
            </a:r>
            <a:r>
              <a:rPr lang="fr-FR" altLang="fr-FR" sz="2400" dirty="0"/>
              <a:t> </a:t>
            </a:r>
            <a:r>
              <a:rPr lang="en-US" altLang="fr-FR" sz="2400" dirty="0"/>
              <a:t>or pathology such as endocarditis) or, on the contrary, imperceptible (fat animal or pathology such as pericarditis).</a:t>
            </a:r>
            <a:endParaRPr lang="fr-FR" altLang="fr-F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Heart: Coverings</a:t>
            </a:r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219" name="Rectangle 3"/>
          <p:cNvSpPr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fr-FR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11.3</a:t>
            </a:r>
            <a:endParaRPr lang="en-US" altLang="fr-FR" sz="4400" b="1" dirty="0">
              <a:solidFill>
                <a:schemeClr val="tx2"/>
              </a:solidFill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fr-FR" sz="1000" dirty="0">
                <a:latin typeface="Times" pitchFamily="18" charset="0"/>
              </a:rPr>
              <a:t>Copyright © 2003 Pearson Education, Inc. publishing as Benjamin Cummings</a:t>
            </a:r>
            <a:endParaRPr lang="en-US" altLang="fr-FR" sz="1000" dirty="0">
              <a:latin typeface="Times" pitchFamily="18" charset="0"/>
            </a:endParaRPr>
          </a:p>
        </p:txBody>
      </p:sp>
      <p:sp>
        <p:nvSpPr>
          <p:cNvPr id="9221" name="Rectangle 5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fr-FR" altLang="fr-FR" sz="2400" dirty="0">
              <a:latin typeface="Times" pitchFamily="18" charset="0"/>
            </a:endParaRPr>
          </a:p>
        </p:txBody>
      </p:sp>
      <p:sp>
        <p:nvSpPr>
          <p:cNvPr id="9222" name="Line 6"/>
          <p:cNvSpPr/>
          <p:nvPr/>
        </p:nvSpPr>
        <p:spPr>
          <a:xfrm>
            <a:off x="152400" y="228600"/>
            <a:ext cx="8915400" cy="0"/>
          </a:xfrm>
          <a:prstGeom prst="line">
            <a:avLst/>
          </a:prstGeom>
          <a:ln w="38100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1" name="Text Box 7"/>
          <p:cNvSpPr txBox="1"/>
          <p:nvPr/>
        </p:nvSpPr>
        <p:spPr>
          <a:xfrm>
            <a:off x="381000" y="1600200"/>
            <a:ext cx="8245475" cy="464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342900" lvl="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>
                <a:latin typeface="Arial" panose="020B0604020202020204" pitchFamily="34" charset="0"/>
              </a:rPr>
              <a:t>Pericardium – a double serous membrane</a:t>
            </a:r>
            <a:endParaRPr lang="en-US" altLang="fr-FR" sz="34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Visceral pericardium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Next to heart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Parietal pericardium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Outside layer</a:t>
            </a:r>
            <a:endParaRPr lang="en-US" altLang="fr-FR" sz="300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>
                <a:latin typeface="Arial" panose="020B0604020202020204" pitchFamily="34" charset="0"/>
              </a:rPr>
              <a:t>Serous fluid fills the space between the layers of pericardium</a:t>
            </a:r>
            <a:endParaRPr lang="en-US" altLang="fr-FR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dvAuto="1000" build="p"/>
      <p:bldP spid="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The Heart: Chambers</a:t>
            </a:r>
            <a:endParaRPr kumimoji="0" lang="en-US" sz="41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243" name="Rectangle 3"/>
          <p:cNvSpPr/>
          <p:nvPr/>
        </p:nvSpPr>
        <p:spPr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fr-FR" sz="1600" i="1" dirty="0">
                <a:solidFill>
                  <a:srgbClr val="000099"/>
                </a:solidFill>
                <a:latin typeface="Verdana" panose="020B0604030504040204" pitchFamily="34" charset="0"/>
              </a:rPr>
              <a:t>Slide 11.6</a:t>
            </a:r>
            <a:endParaRPr lang="en-US" altLang="fr-FR" sz="4400" b="1" dirty="0">
              <a:solidFill>
                <a:schemeClr val="tx2"/>
              </a:solidFill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fr-FR" sz="1000" dirty="0">
                <a:latin typeface="Times" pitchFamily="18" charset="0"/>
              </a:rPr>
              <a:t>Copyright © 2003 Pearson Education, Inc. publishing as Benjamin Cummings</a:t>
            </a:r>
            <a:endParaRPr lang="en-US" altLang="fr-FR" sz="1000" dirty="0">
              <a:latin typeface="Times" pitchFamily="18" charset="0"/>
            </a:endParaRPr>
          </a:p>
        </p:txBody>
      </p:sp>
      <p:sp>
        <p:nvSpPr>
          <p:cNvPr id="10245" name="Rectangle 5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fr-FR" altLang="fr-FR" sz="2400" dirty="0">
              <a:latin typeface="Times" pitchFamily="18" charset="0"/>
            </a:endParaRPr>
          </a:p>
        </p:txBody>
      </p:sp>
      <p:sp>
        <p:nvSpPr>
          <p:cNvPr id="10246" name="Line 6"/>
          <p:cNvSpPr/>
          <p:nvPr/>
        </p:nvSpPr>
        <p:spPr>
          <a:xfrm>
            <a:off x="152400" y="228600"/>
            <a:ext cx="8915400" cy="0"/>
          </a:xfrm>
          <a:prstGeom prst="line">
            <a:avLst/>
          </a:prstGeom>
          <a:ln w="38100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3" name="Text Box 7"/>
          <p:cNvSpPr txBox="1"/>
          <p:nvPr/>
        </p:nvSpPr>
        <p:spPr>
          <a:xfrm>
            <a:off x="381000" y="1217613"/>
            <a:ext cx="8610600" cy="548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</a:lstStyle>
          <a:p>
            <a:pPr marL="342900" lvl="0" indent="-342900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400" dirty="0">
                <a:latin typeface="Arial" panose="020B0604020202020204" pitchFamily="34" charset="0"/>
              </a:rPr>
              <a:t>Right and left side act as separate pumps</a:t>
            </a:r>
            <a:endParaRPr lang="en-US" altLang="fr-FR" sz="3400" dirty="0">
              <a:latin typeface="Arial" panose="020B0604020202020204" pitchFamily="34" charset="0"/>
            </a:endParaRPr>
          </a:p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r>
              <a:rPr lang="en-US" altLang="fr-FR" sz="3400" dirty="0">
                <a:latin typeface="Arial" panose="020B0604020202020204" pitchFamily="34" charset="0"/>
              </a:rPr>
              <a:t>within </a:t>
            </a:r>
            <a:r>
              <a:rPr lang="fr-FR" altLang="en-US" sz="3400" dirty="0">
                <a:latin typeface="Arial" panose="020B0604020202020204" pitchFamily="34" charset="0"/>
              </a:rPr>
              <a:t>f</a:t>
            </a:r>
            <a:r>
              <a:rPr lang="en-US" altLang="fr-FR" sz="3400" dirty="0">
                <a:latin typeface="Arial" panose="020B0604020202020204" pitchFamily="34" charset="0"/>
              </a:rPr>
              <a:t>our chambers</a:t>
            </a:r>
            <a:endParaRPr lang="en-US" altLang="fr-FR" sz="34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Atria</a:t>
            </a:r>
            <a:endParaRPr lang="en-US" altLang="fr-FR" sz="3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900" dirty="0">
                <a:solidFill>
                  <a:srgbClr val="FF0000"/>
                </a:solidFill>
                <a:latin typeface="Arial" panose="020B0604020202020204" pitchFamily="34" charset="0"/>
              </a:rPr>
              <a:t>Receiving</a:t>
            </a:r>
            <a:r>
              <a:rPr lang="en-US" altLang="fr-FR" sz="2900" dirty="0">
                <a:latin typeface="Arial" panose="020B0604020202020204" pitchFamily="34" charset="0"/>
              </a:rPr>
              <a:t> chambers</a:t>
            </a:r>
            <a:endParaRPr lang="en-US" altLang="fr-FR" sz="2900" dirty="0">
              <a:latin typeface="Arial" panose="020B0604020202020204" pitchFamily="34" charset="0"/>
            </a:endParaRPr>
          </a:p>
          <a:p>
            <a:pPr marL="1363980" lvl="3" indent="-219075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600" dirty="0">
                <a:latin typeface="Arial" panose="020B0604020202020204" pitchFamily="34" charset="0"/>
              </a:rPr>
              <a:t>Right atrium</a:t>
            </a:r>
            <a:endParaRPr lang="en-US" altLang="fr-FR" sz="2600" dirty="0">
              <a:latin typeface="Arial" panose="020B0604020202020204" pitchFamily="34" charset="0"/>
            </a:endParaRPr>
          </a:p>
          <a:p>
            <a:pPr marL="1363980" lvl="3" indent="-219075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600" dirty="0">
                <a:latin typeface="Arial" panose="020B0604020202020204" pitchFamily="34" charset="0"/>
              </a:rPr>
              <a:t>Left atrium</a:t>
            </a:r>
            <a:endParaRPr lang="en-US" altLang="fr-FR" sz="2600" dirty="0">
              <a:latin typeface="Arial" panose="020B0604020202020204" pitchFamily="34" charset="0"/>
            </a:endParaRPr>
          </a:p>
          <a:p>
            <a:pPr marL="687705" lvl="1" indent="-230505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3000" dirty="0">
                <a:latin typeface="Arial" panose="020B0604020202020204" pitchFamily="34" charset="0"/>
              </a:rPr>
              <a:t>V</a:t>
            </a:r>
            <a:r>
              <a:rPr lang="en-US" altLang="fr-FR" sz="3000" dirty="0">
                <a:solidFill>
                  <a:schemeClr val="tx1"/>
                </a:solidFill>
                <a:latin typeface="Arial" panose="020B0604020202020204" pitchFamily="34" charset="0"/>
              </a:rPr>
              <a:t>entricles</a:t>
            </a:r>
            <a:endParaRPr lang="en-US" altLang="fr-FR" sz="3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1030605" lvl="2" indent="-228600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900" dirty="0">
                <a:solidFill>
                  <a:srgbClr val="FF0000"/>
                </a:solidFill>
                <a:latin typeface="Arial" panose="020B0604020202020204" pitchFamily="34" charset="0"/>
              </a:rPr>
              <a:t>Discharging</a:t>
            </a:r>
            <a:r>
              <a:rPr lang="en-US" altLang="fr-FR" sz="2900" dirty="0">
                <a:latin typeface="Arial" panose="020B0604020202020204" pitchFamily="34" charset="0"/>
              </a:rPr>
              <a:t> chambers</a:t>
            </a:r>
            <a:endParaRPr lang="en-US" altLang="fr-FR" sz="2900" dirty="0">
              <a:latin typeface="Arial" panose="020B0604020202020204" pitchFamily="34" charset="0"/>
            </a:endParaRPr>
          </a:p>
          <a:p>
            <a:pPr marL="1363980" lvl="3" indent="-219075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600" dirty="0">
                <a:latin typeface="Arial" panose="020B0604020202020204" pitchFamily="34" charset="0"/>
              </a:rPr>
              <a:t>Right ventricle</a:t>
            </a:r>
            <a:endParaRPr lang="en-US" altLang="fr-FR" sz="2600" dirty="0">
              <a:latin typeface="Arial" panose="020B0604020202020204" pitchFamily="34" charset="0"/>
            </a:endParaRPr>
          </a:p>
          <a:p>
            <a:pPr marL="1363980" lvl="3" indent="-219075" eaLnBrk="1" hangingPunct="1"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r>
              <a:rPr lang="en-US" altLang="fr-FR" sz="2600" dirty="0">
                <a:latin typeface="Arial" panose="020B0604020202020204" pitchFamily="34" charset="0"/>
              </a:rPr>
              <a:t>Left ventricle</a:t>
            </a:r>
            <a:endParaRPr lang="en-US" altLang="fr-FR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dvAuto="1000" build="p"/>
      <p:bldP spid="92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4488</Words>
  <Application>WPS Presentation</Application>
  <PresentationFormat>Affichage à l'écran (4:3)</PresentationFormat>
  <Paragraphs>171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Arial</vt:lpstr>
      <vt:lpstr>SimSun</vt:lpstr>
      <vt:lpstr>Wingdings</vt:lpstr>
      <vt:lpstr>Times New Roman</vt:lpstr>
      <vt:lpstr>MS PGothic</vt:lpstr>
      <vt:lpstr>Times</vt:lpstr>
      <vt:lpstr>Verdana</vt:lpstr>
      <vt:lpstr>Symbol</vt:lpstr>
      <vt:lpstr>Microsoft YaHei</vt:lpstr>
      <vt:lpstr>Arial Unicode MS</vt:lpstr>
      <vt:lpstr>Calibri</vt:lpstr>
      <vt:lpstr>Arial</vt:lpstr>
      <vt:lpstr>Times New Roman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Hawkeye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Hawkeye Community College</dc:creator>
  <cp:lastModifiedBy>Khenenou Tarek</cp:lastModifiedBy>
  <cp:revision>44</cp:revision>
  <dcterms:created xsi:type="dcterms:W3CDTF">2003-02-24T17:22:00Z</dcterms:created>
  <dcterms:modified xsi:type="dcterms:W3CDTF">2025-10-04T08:43:48Z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E67048F5331E489C983E523E1D973537_12</vt:lpwstr>
  </property>
  <property fmtid="{D5CDD505-2E9C-101B-9397-08002B2CF9AE}" pid="3" name="KSOProductBuildVer">
    <vt:lpwstr>1036-12.2.0.22549</vt:lpwstr>
  </property>
</Properties>
</file>