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30" name="Date Placeholder 29"/>
          <p:cNvSpPr>
            <a:spLocks noGrp="1"/>
          </p:cNvSpPr>
          <p:nvPr>
            <p:ph type="dt" sz="half" idx="10"/>
          </p:nvPr>
        </p:nvSpPr>
        <p:spPr/>
        <p:txBody>
          <a:bodyPr/>
          <a:lstStyle/>
          <a:p>
            <a:fld id="{095FB473-5DCC-465F-A960-E1FD2F897C6A}" type="datetimeFigureOut">
              <a:rPr lang="fr-FR" smtClean="0"/>
              <a:t>07/01/2025</a:t>
            </a:fld>
            <a:endParaRPr lang="fr-FR"/>
          </a:p>
        </p:txBody>
      </p:sp>
      <p:sp>
        <p:nvSpPr>
          <p:cNvPr id="19" name="Footer Placeholder 18"/>
          <p:cNvSpPr>
            <a:spLocks noGrp="1"/>
          </p:cNvSpPr>
          <p:nvPr>
            <p:ph type="ftr" sz="quarter" idx="11"/>
          </p:nvPr>
        </p:nvSpPr>
        <p:spPr/>
        <p:txBody>
          <a:bodyPr/>
          <a:lstStyle/>
          <a:p>
            <a:endParaRPr lang="fr-FR"/>
          </a:p>
        </p:txBody>
      </p:sp>
      <p:sp>
        <p:nvSpPr>
          <p:cNvPr id="27" name="Slide Number Placeholder 26"/>
          <p:cNvSpPr>
            <a:spLocks noGrp="1"/>
          </p:cNvSpPr>
          <p:nvPr>
            <p:ph type="sldNum" sz="quarter" idx="12"/>
          </p:nvPr>
        </p:nvSpPr>
        <p:spPr/>
        <p:txBody>
          <a:bodyPr/>
          <a:lstStyle/>
          <a:p>
            <a:fld id="{E5CC6202-C5F2-4E25-9CF7-18C3C23CC36B}"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095FB473-5DCC-465F-A960-E1FD2F897C6A}" type="datetimeFigureOut">
              <a:rPr lang="fr-FR" smtClean="0"/>
              <a:t>07/01/2025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5CC6202-C5F2-4E25-9CF7-18C3C23CC36B}"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fr-FR" smtClean="0"/>
              <a:t>Modifiez le style du titre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095FB473-5DCC-465F-A960-E1FD2F897C6A}" type="datetimeFigureOut">
              <a:rPr lang="fr-FR" smtClean="0"/>
              <a:t>07/01/2025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5CC6202-C5F2-4E25-9CF7-18C3C23CC36B}"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Content Placeholder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095FB473-5DCC-465F-A960-E1FD2F897C6A}" type="datetimeFigureOut">
              <a:rPr lang="fr-FR" smtClean="0"/>
              <a:t>07/01/2025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5CC6202-C5F2-4E25-9CF7-18C3C23CC36B}"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Date Placeholder 3"/>
          <p:cNvSpPr>
            <a:spLocks noGrp="1"/>
          </p:cNvSpPr>
          <p:nvPr>
            <p:ph type="dt" sz="half" idx="10"/>
          </p:nvPr>
        </p:nvSpPr>
        <p:spPr/>
        <p:txBody>
          <a:bodyPr/>
          <a:lstStyle/>
          <a:p>
            <a:fld id="{095FB473-5DCC-465F-A960-E1FD2F897C6A}" type="datetimeFigureOut">
              <a:rPr lang="fr-FR" smtClean="0"/>
              <a:t>07/01/2025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5CC6202-C5F2-4E25-9CF7-18C3C23CC36B}"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fr-FR" smtClean="0"/>
              <a:t>Modifiez le style du titre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095FB473-5DCC-465F-A960-E1FD2F897C6A}" type="datetimeFigureOut">
              <a:rPr lang="fr-FR" smtClean="0"/>
              <a:t>07/01/2025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5CC6202-C5F2-4E25-9CF7-18C3C23CC36B}"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Date Placeholder 6"/>
          <p:cNvSpPr>
            <a:spLocks noGrp="1"/>
          </p:cNvSpPr>
          <p:nvPr>
            <p:ph type="dt" sz="half" idx="10"/>
          </p:nvPr>
        </p:nvSpPr>
        <p:spPr/>
        <p:txBody>
          <a:bodyPr/>
          <a:lstStyle/>
          <a:p>
            <a:fld id="{095FB473-5DCC-465F-A960-E1FD2F897C6A}" type="datetimeFigureOut">
              <a:rPr lang="fr-FR" smtClean="0"/>
              <a:t>07/01/2025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5CC6202-C5F2-4E25-9CF7-18C3C23CC36B}"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Date Placeholder 2"/>
          <p:cNvSpPr>
            <a:spLocks noGrp="1"/>
          </p:cNvSpPr>
          <p:nvPr>
            <p:ph type="dt" sz="half" idx="10"/>
          </p:nvPr>
        </p:nvSpPr>
        <p:spPr/>
        <p:txBody>
          <a:bodyPr/>
          <a:lstStyle/>
          <a:p>
            <a:fld id="{095FB473-5DCC-465F-A960-E1FD2F897C6A}" type="datetimeFigureOut">
              <a:rPr lang="fr-FR" smtClean="0"/>
              <a:t>07/01/2025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5CC6202-C5F2-4E25-9CF7-18C3C23CC36B}"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5FB473-5DCC-465F-A960-E1FD2F897C6A}" type="datetimeFigureOut">
              <a:rPr lang="fr-FR" smtClean="0"/>
              <a:t>07/01/2025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5CC6202-C5F2-4E25-9CF7-18C3C23CC36B}"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Modifiez les styles du texte du masque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095FB473-5DCC-465F-A960-E1FD2F897C6A}" type="datetimeFigureOut">
              <a:rPr lang="fr-FR" smtClean="0"/>
              <a:t>07/01/2025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5CC6202-C5F2-4E25-9CF7-18C3C23CC36B}"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Modifiez le style du titre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Date Placeholder 4"/>
          <p:cNvSpPr>
            <a:spLocks noGrp="1"/>
          </p:cNvSpPr>
          <p:nvPr>
            <p:ph type="dt" sz="half" idx="10"/>
          </p:nvPr>
        </p:nvSpPr>
        <p:spPr/>
        <p:txBody>
          <a:bodyPr/>
          <a:lstStyle/>
          <a:p>
            <a:fld id="{095FB473-5DCC-465F-A960-E1FD2F897C6A}" type="datetimeFigureOut">
              <a:rPr lang="fr-FR" smtClean="0"/>
              <a:t>07/01/2025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a:xfrm>
            <a:off x="8077200" y="6356350"/>
            <a:ext cx="609600" cy="365125"/>
          </a:xfrm>
        </p:spPr>
        <p:txBody>
          <a:bodyPr/>
          <a:lstStyle/>
          <a:p>
            <a:fld id="{E5CC6202-C5F2-4E25-9CF7-18C3C23CC36B}" type="slidenum">
              <a:rPr lang="fr-FR" smtClean="0"/>
              <a:t>‹N°›</a:t>
            </a:fld>
            <a:endParaRPr lang="fr-F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Modifiez le style du titre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95FB473-5DCC-465F-A960-E1FD2F897C6A}" type="datetimeFigureOut">
              <a:rPr lang="fr-FR" smtClean="0"/>
              <a:t>07/01/2025</a:t>
            </a:fld>
            <a:endParaRPr lang="fr-F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5CC6202-C5F2-4E25-9CF7-18C3C23CC36B}" type="slidenum">
              <a:rPr lang="fr-FR" smtClean="0"/>
              <a:t>‹N°›</a:t>
            </a:fld>
            <a:endParaRPr lang="fr-F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99592" y="1839686"/>
            <a:ext cx="7558608" cy="653209"/>
          </a:xfrm>
        </p:spPr>
        <p:txBody>
          <a:bodyPr>
            <a:normAutofit fontScale="90000"/>
          </a:bodyPr>
          <a:lstStyle/>
          <a:p>
            <a:r>
              <a:rPr lang="ar-SA" b="1" dirty="0" smtClean="0">
                <a:latin typeface="Sakkal Majalla" pitchFamily="2" charset="-78"/>
                <a:cs typeface="Sakkal Majalla" pitchFamily="2" charset="-78"/>
              </a:rPr>
              <a:t>الم</a:t>
            </a:r>
            <a:r>
              <a:rPr lang="ar-DZ" b="1" dirty="0" smtClean="0">
                <a:latin typeface="Sakkal Majalla" pitchFamily="2" charset="-78"/>
                <a:cs typeface="Sakkal Majalla" pitchFamily="2" charset="-78"/>
              </a:rPr>
              <a:t>حور</a:t>
            </a:r>
            <a:r>
              <a:rPr lang="ar-SA" b="1" dirty="0" smtClean="0">
                <a:latin typeface="Sakkal Majalla" pitchFamily="2" charset="-78"/>
                <a:cs typeface="Sakkal Majalla" pitchFamily="2" charset="-78"/>
              </a:rPr>
              <a:t>  </a:t>
            </a:r>
            <a:r>
              <a:rPr lang="ar-SA" b="1" dirty="0">
                <a:latin typeface="Sakkal Majalla" pitchFamily="2" charset="-78"/>
                <a:cs typeface="Sakkal Majalla" pitchFamily="2" charset="-78"/>
              </a:rPr>
              <a:t>الثاني : محاسبة قطاع </a:t>
            </a:r>
            <a:r>
              <a:rPr lang="ar-SA" b="1" dirty="0" smtClean="0">
                <a:latin typeface="Sakkal Majalla" pitchFamily="2" charset="-78"/>
                <a:cs typeface="Sakkal Majalla" pitchFamily="2" charset="-78"/>
              </a:rPr>
              <a:t>التأمينات</a:t>
            </a:r>
            <a:r>
              <a:rPr lang="fr-FR" dirty="0">
                <a:latin typeface="Sakkal Majalla" pitchFamily="2" charset="-78"/>
                <a:cs typeface="Sakkal Majalla" pitchFamily="2" charset="-78"/>
              </a:rPr>
              <a:t/>
            </a:r>
            <a:br>
              <a:rPr lang="fr-FR" dirty="0">
                <a:latin typeface="Sakkal Majalla" pitchFamily="2" charset="-78"/>
                <a:cs typeface="Sakkal Majalla" pitchFamily="2" charset="-78"/>
              </a:rPr>
            </a:br>
            <a:endParaRPr lang="fr-FR" dirty="0">
              <a:latin typeface="Sakkal Majalla" pitchFamily="2" charset="-78"/>
              <a:cs typeface="Sakkal Majalla" pitchFamily="2" charset="-78"/>
            </a:endParaRPr>
          </a:p>
        </p:txBody>
      </p:sp>
      <p:sp>
        <p:nvSpPr>
          <p:cNvPr id="3" name="Sous-titre 2"/>
          <p:cNvSpPr>
            <a:spLocks noGrp="1"/>
          </p:cNvSpPr>
          <p:nvPr>
            <p:ph type="subTitle" idx="1"/>
          </p:nvPr>
        </p:nvSpPr>
        <p:spPr>
          <a:xfrm>
            <a:off x="611560" y="2204864"/>
            <a:ext cx="8136904" cy="3691069"/>
          </a:xfrm>
        </p:spPr>
        <p:txBody>
          <a:bodyPr>
            <a:noAutofit/>
          </a:bodyPr>
          <a:lstStyle/>
          <a:p>
            <a:pPr algn="ctr" rtl="1"/>
            <a:r>
              <a:rPr lang="ar-SA" sz="2600" b="1" dirty="0">
                <a:latin typeface="Sakkal Majalla" pitchFamily="2" charset="-78"/>
                <a:cs typeface="Sakkal Majalla" pitchFamily="2" charset="-78"/>
              </a:rPr>
              <a:t> </a:t>
            </a:r>
            <a:r>
              <a:rPr lang="ar-SA" sz="3200" b="1" dirty="0">
                <a:solidFill>
                  <a:srgbClr val="FFFF00"/>
                </a:solidFill>
                <a:latin typeface="Sakkal Majalla" pitchFamily="2" charset="-78"/>
                <a:cs typeface="Sakkal Majalla" pitchFamily="2" charset="-78"/>
              </a:rPr>
              <a:t>مدخل عام لمحاسبة قطاع التأمينات </a:t>
            </a:r>
            <a:endParaRPr lang="fr-FR" sz="3200" dirty="0">
              <a:solidFill>
                <a:srgbClr val="FFFF00"/>
              </a:solidFill>
              <a:latin typeface="Sakkal Majalla" pitchFamily="2" charset="-78"/>
              <a:cs typeface="Sakkal Majalla" pitchFamily="2" charset="-78"/>
            </a:endParaRPr>
          </a:p>
          <a:p>
            <a:pPr algn="justLow" rtl="1"/>
            <a:r>
              <a:rPr lang="ar-SA" sz="2800" dirty="0">
                <a:latin typeface="Sakkal Majalla" pitchFamily="2" charset="-78"/>
                <a:cs typeface="Sakkal Majalla" pitchFamily="2" charset="-78"/>
              </a:rPr>
              <a:t>سوف نتطرق في هذا المقطع إلى محاسبة قطاع التأمينات و إعادة التأمين باعتبارها تمثل أحد القطاعات الإستراتيجية بالنسبة للدولة، و ما تتميز  به من خصوصيات عن القطاعات الأخرى. وفق متطلبات التشريع الجزائري من خلال الأمر95-07 الصادر في 25 </a:t>
            </a:r>
            <a:r>
              <a:rPr lang="ar-SA" sz="2800" dirty="0" err="1">
                <a:latin typeface="Sakkal Majalla" pitchFamily="2" charset="-78"/>
                <a:cs typeface="Sakkal Majalla" pitchFamily="2" charset="-78"/>
              </a:rPr>
              <a:t>جانفي</a:t>
            </a:r>
            <a:r>
              <a:rPr lang="ar-SA" sz="2800" dirty="0">
                <a:latin typeface="Sakkal Majalla" pitchFamily="2" charset="-78"/>
                <a:cs typeface="Sakkal Majalla" pitchFamily="2" charset="-78"/>
              </a:rPr>
              <a:t> 1995 المتعلق بالتأمينات. المعدل و المتمم بالقانون </a:t>
            </a:r>
            <a:r>
              <a:rPr lang="en-US" sz="2800" dirty="0">
                <a:latin typeface="Sakkal Majalla" pitchFamily="2" charset="-78"/>
                <a:cs typeface="Sakkal Majalla" pitchFamily="2" charset="-78"/>
              </a:rPr>
              <a:t>04-06</a:t>
            </a:r>
            <a:r>
              <a:rPr lang="ar-SA" sz="2800" dirty="0">
                <a:latin typeface="Sakkal Majalla" pitchFamily="2" charset="-78"/>
                <a:cs typeface="Sakkal Majalla" pitchFamily="2" charset="-78"/>
              </a:rPr>
              <a:t>. و المعيار المحاسبي الدولي للإبلاغ </a:t>
            </a:r>
            <a:r>
              <a:rPr lang="en-US" sz="2800" dirty="0">
                <a:latin typeface="Sakkal Majalla" pitchFamily="2" charset="-78"/>
                <a:cs typeface="Sakkal Majalla" pitchFamily="2" charset="-78"/>
              </a:rPr>
              <a:t>IFRS4</a:t>
            </a:r>
            <a:r>
              <a:rPr lang="ar-SA" sz="2800" dirty="0">
                <a:latin typeface="Sakkal Majalla" pitchFamily="2" charset="-78"/>
                <a:cs typeface="Sakkal Majalla" pitchFamily="2" charset="-78"/>
              </a:rPr>
              <a:t>"عقود التأمين" ، و الذي حل محله المعيار </a:t>
            </a:r>
            <a:r>
              <a:rPr lang="en-US" sz="2800" dirty="0">
                <a:latin typeface="Sakkal Majalla" pitchFamily="2" charset="-78"/>
                <a:cs typeface="Sakkal Majalla" pitchFamily="2" charset="-78"/>
              </a:rPr>
              <a:t>IFRS17</a:t>
            </a:r>
            <a:r>
              <a:rPr lang="ar-SA" sz="2800" dirty="0">
                <a:latin typeface="Sakkal Majalla" pitchFamily="2" charset="-78"/>
                <a:cs typeface="Sakkal Majalla" pitchFamily="2" charset="-78"/>
              </a:rPr>
              <a:t>"عقود التأمين" بداية من 2023/01/01.</a:t>
            </a:r>
            <a:endParaRPr lang="fr-FR" sz="2800" dirty="0">
              <a:latin typeface="Sakkal Majalla" pitchFamily="2" charset="-78"/>
              <a:cs typeface="Sakkal Majalla" pitchFamily="2" charset="-78"/>
            </a:endParaRPr>
          </a:p>
          <a:p>
            <a:pPr algn="justLow"/>
            <a:endParaRPr lang="fr-FR" sz="2000" dirty="0">
              <a:latin typeface="Sakkal Majalla" pitchFamily="2" charset="-78"/>
              <a:cs typeface="Sakkal Majalla" pitchFamily="2" charset="-78"/>
            </a:endParaRPr>
          </a:p>
        </p:txBody>
      </p:sp>
    </p:spTree>
    <p:extLst>
      <p:ext uri="{BB962C8B-B14F-4D97-AF65-F5344CB8AC3E}">
        <p14:creationId xmlns:p14="http://schemas.microsoft.com/office/powerpoint/2010/main" val="2997027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rtl="1"/>
            <a:r>
              <a:rPr lang="ar-DZ" b="1" dirty="0" smtClean="0"/>
              <a:t/>
            </a:r>
            <a:br>
              <a:rPr lang="ar-DZ" b="1" dirty="0" smtClean="0"/>
            </a:br>
            <a:r>
              <a:rPr lang="ar-DZ" b="1" dirty="0"/>
              <a:t/>
            </a:r>
            <a:br>
              <a:rPr lang="ar-DZ" b="1" dirty="0"/>
            </a:br>
            <a:r>
              <a:rPr lang="ar-DZ" b="1" dirty="0" smtClean="0"/>
              <a:t/>
            </a:r>
            <a:br>
              <a:rPr lang="ar-DZ" b="1" dirty="0" smtClean="0"/>
            </a:br>
            <a:r>
              <a:rPr lang="ar-DZ" b="1" dirty="0"/>
              <a:t/>
            </a:r>
            <a:br>
              <a:rPr lang="ar-DZ" b="1" dirty="0"/>
            </a:br>
            <a:r>
              <a:rPr lang="ar-DZ" b="1" dirty="0" smtClean="0"/>
              <a:t/>
            </a:r>
            <a:br>
              <a:rPr lang="ar-DZ" b="1" dirty="0" smtClean="0"/>
            </a:br>
            <a:r>
              <a:rPr lang="ar-DZ" b="1" dirty="0"/>
              <a:t/>
            </a:r>
            <a:br>
              <a:rPr lang="ar-DZ" b="1" dirty="0"/>
            </a:br>
            <a:r>
              <a:rPr lang="ar-SA" sz="4400" b="1" dirty="0" smtClean="0">
                <a:latin typeface="Sakkal Majalla" pitchFamily="2" charset="-78"/>
                <a:cs typeface="Sakkal Majalla" pitchFamily="2" charset="-78"/>
              </a:rPr>
              <a:t>أول</a:t>
            </a:r>
            <a:r>
              <a:rPr lang="ar-DZ" sz="4400" b="1" dirty="0" smtClean="0">
                <a:latin typeface="Sakkal Majalla" pitchFamily="2" charset="-78"/>
                <a:cs typeface="Sakkal Majalla" pitchFamily="2" charset="-78"/>
              </a:rPr>
              <a:t>ا</a:t>
            </a:r>
            <a:r>
              <a:rPr lang="ar-SA" sz="4400" b="1" dirty="0" smtClean="0">
                <a:latin typeface="Sakkal Majalla" pitchFamily="2" charset="-78"/>
                <a:cs typeface="Sakkal Majalla" pitchFamily="2" charset="-78"/>
              </a:rPr>
              <a:t>: </a:t>
            </a:r>
            <a:r>
              <a:rPr lang="ar-SA" sz="4400" b="1" dirty="0">
                <a:latin typeface="Sakkal Majalla" pitchFamily="2" charset="-78"/>
                <a:cs typeface="Sakkal Majalla" pitchFamily="2" charset="-78"/>
              </a:rPr>
              <a:t>الإطار العام للتأمينات وشركات التأمين </a:t>
            </a:r>
            <a:r>
              <a:rPr lang="ar-DZ" sz="4400" b="1" dirty="0" smtClean="0">
                <a:latin typeface="Sakkal Majalla" pitchFamily="2" charset="-78"/>
                <a:cs typeface="Sakkal Majalla" pitchFamily="2" charset="-78"/>
              </a:rPr>
              <a:t/>
            </a:r>
            <a:br>
              <a:rPr lang="ar-DZ" sz="4400" b="1" dirty="0" smtClean="0">
                <a:latin typeface="Sakkal Majalla" pitchFamily="2" charset="-78"/>
                <a:cs typeface="Sakkal Majalla" pitchFamily="2" charset="-78"/>
              </a:rPr>
            </a:br>
            <a:r>
              <a:rPr lang="ar-SA" sz="4400" b="1" dirty="0" smtClean="0">
                <a:latin typeface="Sakkal Majalla" pitchFamily="2" charset="-78"/>
                <a:cs typeface="Sakkal Majalla" pitchFamily="2" charset="-78"/>
              </a:rPr>
              <a:t>و/أو </a:t>
            </a:r>
            <a:r>
              <a:rPr lang="ar-SA" sz="4400" b="1" dirty="0">
                <a:latin typeface="Sakkal Majalla" pitchFamily="2" charset="-78"/>
                <a:cs typeface="Sakkal Majalla" pitchFamily="2" charset="-78"/>
              </a:rPr>
              <a:t>إعادة التأمين وخصوصيات نشاطها.</a:t>
            </a:r>
            <a:r>
              <a:rPr lang="fr-FR" dirty="0"/>
              <a:t/>
            </a:r>
            <a:br>
              <a:rPr lang="fr-FR" dirty="0"/>
            </a:br>
            <a:endParaRPr lang="fr-FR" dirty="0"/>
          </a:p>
        </p:txBody>
      </p:sp>
      <p:sp>
        <p:nvSpPr>
          <p:cNvPr id="3" name="Espace réservé du contenu 2"/>
          <p:cNvSpPr>
            <a:spLocks noGrp="1"/>
          </p:cNvSpPr>
          <p:nvPr>
            <p:ph idx="1"/>
          </p:nvPr>
        </p:nvSpPr>
        <p:spPr>
          <a:xfrm>
            <a:off x="457200" y="1338943"/>
            <a:ext cx="8229600" cy="4985657"/>
          </a:xfrm>
        </p:spPr>
        <p:txBody>
          <a:bodyPr>
            <a:normAutofit/>
          </a:bodyPr>
          <a:lstStyle/>
          <a:p>
            <a:pPr marL="0" indent="0" algn="ctr" rtl="1">
              <a:buNone/>
            </a:pPr>
            <a:r>
              <a:rPr lang="ar-SA" sz="4000" b="1" dirty="0" smtClean="0">
                <a:latin typeface="Sakkal Majalla" pitchFamily="2" charset="-78"/>
                <a:cs typeface="Sakkal Majalla" pitchFamily="2" charset="-78"/>
              </a:rPr>
              <a:t>تعريف </a:t>
            </a:r>
            <a:r>
              <a:rPr lang="ar-SA" sz="4000" b="1" dirty="0">
                <a:latin typeface="Sakkal Majalla" pitchFamily="2" charset="-78"/>
                <a:cs typeface="Sakkal Majalla" pitchFamily="2" charset="-78"/>
              </a:rPr>
              <a:t>التأمين:</a:t>
            </a:r>
            <a:endParaRPr lang="fr-FR" sz="4000" dirty="0">
              <a:latin typeface="Sakkal Majalla" pitchFamily="2" charset="-78"/>
              <a:cs typeface="Sakkal Majalla" pitchFamily="2" charset="-78"/>
            </a:endParaRPr>
          </a:p>
          <a:p>
            <a:pPr marL="0" indent="0" algn="justLow" rtl="1">
              <a:buNone/>
            </a:pPr>
            <a:r>
              <a:rPr lang="ar-SA" sz="4000" dirty="0" smtClean="0">
                <a:latin typeface="Sakkal Majalla" pitchFamily="2" charset="-78"/>
                <a:cs typeface="Sakkal Majalla" pitchFamily="2" charset="-78"/>
              </a:rPr>
              <a:t>تعرف </a:t>
            </a:r>
            <a:r>
              <a:rPr lang="ar-SA" sz="4000" dirty="0">
                <a:latin typeface="Sakkal Majalla" pitchFamily="2" charset="-78"/>
                <a:cs typeface="Sakkal Majalla" pitchFamily="2" charset="-78"/>
              </a:rPr>
              <a:t>المادة 619 من القانون المدني الجزائري التأمين بأنه "عقد يلتزم المؤمن بمقتضاه أن يؤدي إلى المؤمن له أو إلى المستفيد الذي اشترط التأمين لصالحه مبلغا من المال أو إيرادا أو أي عوض مالي آخر في حالة وقوع الحادث أو تحقق الخطر المبين بالعقد وذلك مقابل قسط أو أية دفعة مالية </a:t>
            </a:r>
            <a:r>
              <a:rPr lang="ar-SA" sz="4000" dirty="0" smtClean="0">
                <a:latin typeface="Sakkal Majalla" pitchFamily="2" charset="-78"/>
                <a:cs typeface="Sakkal Majalla" pitchFamily="2" charset="-78"/>
              </a:rPr>
              <a:t>أخرى </a:t>
            </a:r>
            <a:r>
              <a:rPr lang="ar-SA" sz="4000" dirty="0">
                <a:latin typeface="Sakkal Majalla" pitchFamily="2" charset="-78"/>
                <a:cs typeface="Sakkal Majalla" pitchFamily="2" charset="-78"/>
              </a:rPr>
              <a:t>يؤديها المؤمن له للمؤمن</a:t>
            </a:r>
            <a:r>
              <a:rPr lang="ar-SA" sz="4000" dirty="0" smtClean="0">
                <a:latin typeface="Sakkal Majalla" pitchFamily="2" charset="-78"/>
                <a:cs typeface="Sakkal Majalla" pitchFamily="2" charset="-78"/>
              </a:rPr>
              <a:t>.</a:t>
            </a:r>
            <a:endParaRPr lang="ar-DZ" sz="4000" dirty="0" smtClean="0">
              <a:latin typeface="Sakkal Majalla" pitchFamily="2" charset="-78"/>
              <a:cs typeface="Sakkal Majalla" pitchFamily="2" charset="-78"/>
            </a:endParaRPr>
          </a:p>
          <a:p>
            <a:pPr marL="0" indent="0" algn="justLow" rtl="1">
              <a:buNone/>
            </a:pPr>
            <a:endParaRPr lang="fr-FR" dirty="0">
              <a:latin typeface="Sakkal Majalla" pitchFamily="2" charset="-78"/>
              <a:cs typeface="Sakkal Majalla" pitchFamily="2" charset="-78"/>
            </a:endParaRPr>
          </a:p>
        </p:txBody>
      </p:sp>
    </p:spTree>
    <p:extLst>
      <p:ext uri="{BB962C8B-B14F-4D97-AF65-F5344CB8AC3E}">
        <p14:creationId xmlns:p14="http://schemas.microsoft.com/office/powerpoint/2010/main" val="620412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26571"/>
            <a:ext cx="8229600" cy="5998029"/>
          </a:xfrm>
        </p:spPr>
        <p:txBody>
          <a:bodyPr>
            <a:noAutofit/>
          </a:bodyPr>
          <a:lstStyle/>
          <a:p>
            <a:pPr marL="0" indent="0" algn="ctr" rtl="1">
              <a:buNone/>
            </a:pPr>
            <a:r>
              <a:rPr lang="ar-SA" sz="2800" b="1" dirty="0" smtClean="0">
                <a:latin typeface="Sakkal Majalla" pitchFamily="2" charset="-78"/>
                <a:cs typeface="Sakkal Majalla" pitchFamily="2" charset="-78"/>
              </a:rPr>
              <a:t>عناصر </a:t>
            </a:r>
            <a:r>
              <a:rPr lang="ar-SA" sz="2800" b="1" dirty="0">
                <a:latin typeface="Sakkal Majalla" pitchFamily="2" charset="-78"/>
                <a:cs typeface="Sakkal Majalla" pitchFamily="2" charset="-78"/>
              </a:rPr>
              <a:t>التأمين:</a:t>
            </a:r>
            <a:endParaRPr lang="fr-FR" sz="2000" dirty="0">
              <a:latin typeface="Sakkal Majalla" pitchFamily="2" charset="-78"/>
              <a:cs typeface="Sakkal Majalla" pitchFamily="2" charset="-78"/>
            </a:endParaRPr>
          </a:p>
          <a:p>
            <a:pPr lvl="0" algn="justLow" rtl="1">
              <a:buFont typeface="Wingdings" pitchFamily="2" charset="2"/>
              <a:buChar char="Ø"/>
            </a:pPr>
            <a:r>
              <a:rPr lang="ar-SA" sz="2400" b="1" dirty="0">
                <a:latin typeface="Sakkal Majalla" pitchFamily="2" charset="-78"/>
                <a:cs typeface="Sakkal Majalla" pitchFamily="2" charset="-78"/>
              </a:rPr>
              <a:t>عقد التامين </a:t>
            </a:r>
            <a:r>
              <a:rPr lang="ar-SA" sz="2000" dirty="0">
                <a:latin typeface="Sakkal Majalla" pitchFamily="2" charset="-78"/>
                <a:cs typeface="Sakkal Majalla" pitchFamily="2" charset="-78"/>
              </a:rPr>
              <a:t>:اتفاق بين المؤمن والمؤمن له يتعهد فيه المؤمن بتعويض المؤمن له عن الأضرار والخسائر المغطاة بموجب العقد ويكون هذا التعويض عينا أو ماليا وذلك مقابل قيام المؤمن له بدفع قسط التامين.</a:t>
            </a:r>
            <a:endParaRPr lang="fr-FR" sz="2000" dirty="0">
              <a:latin typeface="Sakkal Majalla" pitchFamily="2" charset="-78"/>
              <a:cs typeface="Sakkal Majalla" pitchFamily="2" charset="-78"/>
            </a:endParaRPr>
          </a:p>
          <a:p>
            <a:pPr algn="justLow" rtl="1">
              <a:buFont typeface="Wingdings" pitchFamily="2" charset="2"/>
              <a:buChar char="Ø"/>
            </a:pPr>
            <a:r>
              <a:rPr lang="ar-SA" sz="2400" b="1" dirty="0">
                <a:latin typeface="Sakkal Majalla" pitchFamily="2" charset="-78"/>
                <a:cs typeface="Sakkal Majalla" pitchFamily="2" charset="-78"/>
              </a:rPr>
              <a:t>وثيقة التامين</a:t>
            </a:r>
            <a:r>
              <a:rPr lang="ar-SA" sz="2000" b="1" dirty="0">
                <a:latin typeface="Sakkal Majalla" pitchFamily="2" charset="-78"/>
                <a:cs typeface="Sakkal Majalla" pitchFamily="2" charset="-78"/>
              </a:rPr>
              <a:t>: </a:t>
            </a:r>
            <a:r>
              <a:rPr lang="ar-SA" sz="2000" dirty="0">
                <a:latin typeface="Sakkal Majalla" pitchFamily="2" charset="-78"/>
                <a:cs typeface="Sakkal Majalla" pitchFamily="2" charset="-78"/>
              </a:rPr>
              <a:t>هي المستند أو البينة التي تبرهن على وجود عقد التامين وتحتوي على بيانات التامين كاملة </a:t>
            </a:r>
            <a:r>
              <a:rPr lang="ar-SA" sz="2000" dirty="0" smtClean="0">
                <a:latin typeface="Sakkal Majalla" pitchFamily="2" charset="-78"/>
                <a:cs typeface="Sakkal Majalla" pitchFamily="2" charset="-78"/>
              </a:rPr>
              <a:t>من </a:t>
            </a:r>
            <a:r>
              <a:rPr lang="ar-SA" sz="2000" dirty="0">
                <a:latin typeface="Sakkal Majalla" pitchFamily="2" charset="-78"/>
                <a:cs typeface="Sakkal Majalla" pitchFamily="2" charset="-78"/>
              </a:rPr>
              <a:t>خلال تعبئة نموذج خاص " طلب التامين "حيث يعده المؤمن ليتضمن كافة المعلومات الأساسية </a:t>
            </a:r>
            <a:r>
              <a:rPr lang="ar-SA" sz="2000" dirty="0" smtClean="0">
                <a:latin typeface="Sakkal Majalla" pitchFamily="2" charset="-78"/>
                <a:cs typeface="Sakkal Majalla" pitchFamily="2" charset="-78"/>
              </a:rPr>
              <a:t>والجوهرية</a:t>
            </a:r>
            <a:r>
              <a:rPr lang="ar-DZ" sz="2000" dirty="0" smtClean="0">
                <a:latin typeface="Sakkal Majalla" pitchFamily="2" charset="-78"/>
                <a:cs typeface="Sakkal Majalla" pitchFamily="2" charset="-78"/>
              </a:rPr>
              <a:t>,</a:t>
            </a:r>
            <a:endParaRPr lang="fr-FR" sz="2000" dirty="0">
              <a:latin typeface="Sakkal Majalla" pitchFamily="2" charset="-78"/>
              <a:cs typeface="Sakkal Majalla" pitchFamily="2" charset="-78"/>
            </a:endParaRPr>
          </a:p>
          <a:p>
            <a:pPr algn="justLow" rtl="1">
              <a:buFont typeface="Wingdings" pitchFamily="2" charset="2"/>
              <a:buChar char="Ø"/>
            </a:pPr>
            <a:r>
              <a:rPr lang="ar-SA" sz="2400" dirty="0">
                <a:latin typeface="Sakkal Majalla" pitchFamily="2" charset="-78"/>
                <a:cs typeface="Sakkal Majalla" pitchFamily="2" charset="-78"/>
              </a:rPr>
              <a:t> </a:t>
            </a:r>
            <a:r>
              <a:rPr lang="ar-SA" sz="2400" b="1" dirty="0" smtClean="0">
                <a:latin typeface="Sakkal Majalla" pitchFamily="2" charset="-78"/>
                <a:cs typeface="Sakkal Majalla" pitchFamily="2" charset="-78"/>
              </a:rPr>
              <a:t>المؤمن</a:t>
            </a:r>
            <a:r>
              <a:rPr lang="ar-SA" sz="2000" b="1" dirty="0" smtClean="0">
                <a:latin typeface="Sakkal Majalla" pitchFamily="2" charset="-78"/>
                <a:cs typeface="Sakkal Majalla" pitchFamily="2" charset="-78"/>
              </a:rPr>
              <a:t> </a:t>
            </a:r>
            <a:r>
              <a:rPr lang="ar-SA" sz="2000" b="1" dirty="0">
                <a:latin typeface="Sakkal Majalla" pitchFamily="2" charset="-78"/>
                <a:cs typeface="Sakkal Majalla" pitchFamily="2" charset="-78"/>
              </a:rPr>
              <a:t>:</a:t>
            </a:r>
            <a:r>
              <a:rPr lang="ar-SA" sz="2000" dirty="0">
                <a:latin typeface="Sakkal Majalla" pitchFamily="2" charset="-78"/>
                <a:cs typeface="Sakkal Majalla" pitchFamily="2" charset="-78"/>
              </a:rPr>
              <a:t>وهو الشخص أو الشركة والذي يقوم بتغطية قيمة التامين لطالب التامين ضد الخطر المؤمن ضده.</a:t>
            </a:r>
            <a:endParaRPr lang="fr-FR" sz="2000" dirty="0">
              <a:latin typeface="Sakkal Majalla" pitchFamily="2" charset="-78"/>
              <a:cs typeface="Sakkal Majalla" pitchFamily="2" charset="-78"/>
            </a:endParaRPr>
          </a:p>
          <a:p>
            <a:pPr lvl="0" algn="justLow" rtl="1">
              <a:buFont typeface="Wingdings" pitchFamily="2" charset="2"/>
              <a:buChar char="Ø"/>
            </a:pPr>
            <a:r>
              <a:rPr lang="ar-SA" sz="2400" b="1" dirty="0">
                <a:latin typeface="Sakkal Majalla" pitchFamily="2" charset="-78"/>
                <a:cs typeface="Sakkal Majalla" pitchFamily="2" charset="-78"/>
              </a:rPr>
              <a:t>قسط التامين</a:t>
            </a:r>
            <a:r>
              <a:rPr lang="ar-SA" sz="2000" b="1" dirty="0">
                <a:latin typeface="Sakkal Majalla" pitchFamily="2" charset="-78"/>
                <a:cs typeface="Sakkal Majalla" pitchFamily="2" charset="-78"/>
              </a:rPr>
              <a:t> </a:t>
            </a:r>
            <a:r>
              <a:rPr lang="ar-SA" sz="2000" dirty="0" smtClean="0">
                <a:latin typeface="Sakkal Majalla" pitchFamily="2" charset="-78"/>
                <a:cs typeface="Sakkal Majalla" pitchFamily="2" charset="-78"/>
              </a:rPr>
              <a:t>: </a:t>
            </a:r>
            <a:r>
              <a:rPr lang="ar-SA" sz="2000" dirty="0">
                <a:latin typeface="Sakkal Majalla" pitchFamily="2" charset="-78"/>
                <a:cs typeface="Sakkal Majalla" pitchFamily="2" charset="-78"/>
              </a:rPr>
              <a:t>وهو المبلغ الذي يدفعه المؤمن له للمؤمن مقابل التزام هذا الأخير بتحمل الخطر. </a:t>
            </a:r>
            <a:endParaRPr lang="fr-FR" sz="2000" dirty="0">
              <a:latin typeface="Sakkal Majalla" pitchFamily="2" charset="-78"/>
              <a:cs typeface="Sakkal Majalla" pitchFamily="2" charset="-78"/>
            </a:endParaRPr>
          </a:p>
          <a:p>
            <a:pPr lvl="0" algn="justLow" rtl="1">
              <a:buFont typeface="Wingdings" pitchFamily="2" charset="2"/>
              <a:buChar char="Ø"/>
            </a:pPr>
            <a:r>
              <a:rPr lang="ar-SA" sz="2400" b="1" dirty="0">
                <a:latin typeface="Sakkal Majalla" pitchFamily="2" charset="-78"/>
                <a:cs typeface="Sakkal Majalla" pitchFamily="2" charset="-78"/>
              </a:rPr>
              <a:t>مبلغ التامين</a:t>
            </a:r>
            <a:r>
              <a:rPr lang="ar-SA" sz="2000" dirty="0">
                <a:latin typeface="Sakkal Majalla" pitchFamily="2" charset="-78"/>
                <a:cs typeface="Sakkal Majalla" pitchFamily="2" charset="-78"/>
              </a:rPr>
              <a:t> :المبلغ الذي يلتزم المؤمن بدفعه للمؤمن له أو المستفيد عند تحقق الخطر المؤمن ضده، والعلاقة بين قسط التامين ومبلغ التامين علاقة طردية.</a:t>
            </a:r>
            <a:endParaRPr lang="fr-FR" sz="2000" dirty="0">
              <a:latin typeface="Sakkal Majalla" pitchFamily="2" charset="-78"/>
              <a:cs typeface="Sakkal Majalla" pitchFamily="2" charset="-78"/>
            </a:endParaRPr>
          </a:p>
          <a:p>
            <a:pPr lvl="0" algn="justLow" rtl="1">
              <a:buFont typeface="Wingdings" pitchFamily="2" charset="2"/>
              <a:buChar char="Ø"/>
            </a:pPr>
            <a:r>
              <a:rPr lang="ar-SA" sz="2400" b="1" dirty="0">
                <a:latin typeface="Sakkal Majalla" pitchFamily="2" charset="-78"/>
                <a:cs typeface="Sakkal Majalla" pitchFamily="2" charset="-78"/>
              </a:rPr>
              <a:t>مدة التأمين</a:t>
            </a:r>
            <a:r>
              <a:rPr lang="ar-SA" sz="2000" dirty="0">
                <a:latin typeface="Sakkal Majalla" pitchFamily="2" charset="-78"/>
                <a:cs typeface="Sakkal Majalla" pitchFamily="2" charset="-78"/>
              </a:rPr>
              <a:t> </a:t>
            </a:r>
            <a:r>
              <a:rPr lang="ar-SA" sz="2000" dirty="0" smtClean="0">
                <a:latin typeface="Sakkal Majalla" pitchFamily="2" charset="-78"/>
                <a:cs typeface="Sakkal Majalla" pitchFamily="2" charset="-78"/>
              </a:rPr>
              <a:t>: </a:t>
            </a:r>
            <a:r>
              <a:rPr lang="ar-SA" sz="2000" dirty="0">
                <a:latin typeface="Sakkal Majalla" pitchFamily="2" charset="-78"/>
                <a:cs typeface="Sakkal Majalla" pitchFamily="2" charset="-78"/>
              </a:rPr>
              <a:t>عقد التامين يعتبر من العقود الزمنية أي مرتبطة بمدة محددة تبينها وثيقة التامين ويكون خلالها عقد التامين ساريا ففي التأمينات الممتلكات تكون مدة سنة وفي التامين النقل قد تكون المدة اقل من سنة حتى وصول البضاعة، أما في تأمينات الحياة فتكون لأكثر من سنة وفي تأمينات أخطار المقاولات تكون المدة حتى انتهاء تنفيذ المشروع.</a:t>
            </a:r>
            <a:endParaRPr lang="fr-FR" sz="2000" dirty="0">
              <a:latin typeface="Sakkal Majalla" pitchFamily="2" charset="-78"/>
              <a:cs typeface="Sakkal Majalla" pitchFamily="2" charset="-78"/>
            </a:endParaRPr>
          </a:p>
          <a:p>
            <a:pPr lvl="0" algn="justLow" rtl="1">
              <a:buFont typeface="Wingdings" pitchFamily="2" charset="2"/>
              <a:buChar char="Ø"/>
            </a:pPr>
            <a:r>
              <a:rPr lang="ar-SA" sz="2400" b="1" dirty="0">
                <a:latin typeface="Sakkal Majalla" pitchFamily="2" charset="-78"/>
                <a:cs typeface="Sakkal Majalla" pitchFamily="2" charset="-78"/>
              </a:rPr>
              <a:t>المؤمن له</a:t>
            </a:r>
            <a:r>
              <a:rPr lang="ar-SA" sz="2000" dirty="0">
                <a:latin typeface="Sakkal Majalla" pitchFamily="2" charset="-78"/>
                <a:cs typeface="Sakkal Majalla" pitchFamily="2" charset="-78"/>
              </a:rPr>
              <a:t> : وهو الشخص المعرض للخطر سواء في شخصه أو في ممتلكاته آو في ذمته المالية وهو طالب التامين ويلتزم بدفع قسط التامين لشركة التأمين.</a:t>
            </a:r>
            <a:endParaRPr lang="fr-FR" sz="2000" dirty="0">
              <a:latin typeface="Sakkal Majalla" pitchFamily="2" charset="-78"/>
              <a:cs typeface="Sakkal Majalla" pitchFamily="2" charset="-78"/>
            </a:endParaRPr>
          </a:p>
          <a:p>
            <a:pPr marL="0" indent="0" algn="justLow">
              <a:buNone/>
            </a:pPr>
            <a:endParaRPr lang="fr-FR" sz="2000" dirty="0">
              <a:latin typeface="Sakkal Majalla" pitchFamily="2" charset="-78"/>
              <a:cs typeface="Sakkal Majalla" pitchFamily="2" charset="-78"/>
            </a:endParaRPr>
          </a:p>
        </p:txBody>
      </p:sp>
    </p:spTree>
    <p:extLst>
      <p:ext uri="{BB962C8B-B14F-4D97-AF65-F5344CB8AC3E}">
        <p14:creationId xmlns:p14="http://schemas.microsoft.com/office/powerpoint/2010/main" val="2596753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idx="1"/>
          </p:nvPr>
        </p:nvSpPr>
        <p:spPr>
          <a:xfrm>
            <a:off x="457200" y="404813"/>
            <a:ext cx="8229600" cy="5919787"/>
          </a:xfrm>
        </p:spPr>
        <p:txBody>
          <a:bodyPr>
            <a:normAutofit/>
          </a:bodyPr>
          <a:lstStyle/>
          <a:p>
            <a:pPr marL="0" indent="0" algn="ctr" rtl="1">
              <a:buNone/>
            </a:pPr>
            <a:r>
              <a:rPr lang="ar-SA" sz="3200" b="1" dirty="0" smtClean="0">
                <a:latin typeface="Sakkal Majalla" pitchFamily="2" charset="-78"/>
                <a:cs typeface="Sakkal Majalla" pitchFamily="2" charset="-78"/>
              </a:rPr>
              <a:t>أنواع التامين</a:t>
            </a:r>
            <a:endParaRPr lang="fr-FR" sz="3200" dirty="0">
              <a:latin typeface="Sakkal Majalla" pitchFamily="2" charset="-78"/>
              <a:cs typeface="Sakkal Majalla" pitchFamily="2" charset="-78"/>
            </a:endParaRPr>
          </a:p>
          <a:p>
            <a:pPr marL="0" indent="0" algn="justLow" rtl="1">
              <a:buNone/>
            </a:pPr>
            <a:r>
              <a:rPr lang="ar-SA" b="1" dirty="0">
                <a:latin typeface="Sakkal Majalla" pitchFamily="2" charset="-78"/>
                <a:cs typeface="Sakkal Majalla" pitchFamily="2" charset="-78"/>
              </a:rPr>
              <a:t>التقسيم من حيث عنصر التعاقد</a:t>
            </a:r>
            <a:r>
              <a:rPr lang="ar-SA" dirty="0">
                <a:latin typeface="Sakkal Majalla" pitchFamily="2" charset="-78"/>
                <a:cs typeface="Sakkal Majalla" pitchFamily="2" charset="-78"/>
              </a:rPr>
              <a:t>: وطبقا لعنصري التعاقد الإجباري والاختياري يمكن تقسيم التأمين إلى نوعين:</a:t>
            </a:r>
            <a:endParaRPr lang="fr-FR" dirty="0">
              <a:latin typeface="Sakkal Majalla" pitchFamily="2" charset="-78"/>
              <a:cs typeface="Sakkal Majalla" pitchFamily="2" charset="-78"/>
            </a:endParaRPr>
          </a:p>
          <a:p>
            <a:pPr lvl="0" algn="justLow" rtl="1"/>
            <a:r>
              <a:rPr lang="ar-SA" b="1" dirty="0">
                <a:latin typeface="Sakkal Majalla" pitchFamily="2" charset="-78"/>
                <a:cs typeface="Sakkal Majalla" pitchFamily="2" charset="-78"/>
              </a:rPr>
              <a:t>التأمين الاختياري</a:t>
            </a:r>
            <a:r>
              <a:rPr lang="ar-SA" dirty="0">
                <a:latin typeface="Sakkal Majalla" pitchFamily="2" charset="-78"/>
                <a:cs typeface="Sakkal Majalla" pitchFamily="2" charset="-78"/>
              </a:rPr>
              <a:t> :ويشمل كل أنواع التأمين </a:t>
            </a:r>
            <a:r>
              <a:rPr lang="ar-SA" dirty="0" smtClean="0">
                <a:latin typeface="Sakkal Majalla" pitchFamily="2" charset="-78"/>
                <a:cs typeface="Sakkal Majalla" pitchFamily="2" charset="-78"/>
              </a:rPr>
              <a:t>ال</a:t>
            </a:r>
            <a:r>
              <a:rPr lang="ar-DZ" dirty="0" smtClean="0">
                <a:latin typeface="Sakkal Majalla" pitchFamily="2" charset="-78"/>
                <a:cs typeface="Sakkal Majalla" pitchFamily="2" charset="-78"/>
              </a:rPr>
              <a:t>تي</a:t>
            </a:r>
            <a:r>
              <a:rPr lang="ar-SA" dirty="0" smtClean="0">
                <a:latin typeface="Sakkal Majalla" pitchFamily="2" charset="-78"/>
                <a:cs typeface="Sakkal Majalla" pitchFamily="2" charset="-78"/>
              </a:rPr>
              <a:t> </a:t>
            </a:r>
            <a:r>
              <a:rPr lang="ar-SA" dirty="0">
                <a:latin typeface="Sakkal Majalla" pitchFamily="2" charset="-78"/>
                <a:cs typeface="Sakkal Majalla" pitchFamily="2" charset="-78"/>
              </a:rPr>
              <a:t>يتعاقد عليها الفرد أو المنشأة بمحض اختيارهم، ذلك للحاجة الملحة لمثل هذه التغطية التأمينية، </a:t>
            </a:r>
            <a:r>
              <a:rPr lang="ar-DZ" dirty="0" smtClean="0">
                <a:latin typeface="Sakkal Majalla" pitchFamily="2" charset="-78"/>
                <a:cs typeface="Sakkal Majalla" pitchFamily="2" charset="-78"/>
              </a:rPr>
              <a:t>(</a:t>
            </a:r>
            <a:r>
              <a:rPr lang="ar-SA" dirty="0" smtClean="0">
                <a:latin typeface="Sakkal Majalla" pitchFamily="2" charset="-78"/>
                <a:cs typeface="Sakkal Majalla" pitchFamily="2" charset="-78"/>
              </a:rPr>
              <a:t>أي تتوافر </a:t>
            </a:r>
            <a:r>
              <a:rPr lang="ar-SA" dirty="0">
                <a:latin typeface="Sakkal Majalla" pitchFamily="2" charset="-78"/>
                <a:cs typeface="Sakkal Majalla" pitchFamily="2" charset="-78"/>
              </a:rPr>
              <a:t>هنا حرية الاختيار كأساس في التعاقد </a:t>
            </a:r>
            <a:r>
              <a:rPr lang="ar-DZ" dirty="0" smtClean="0">
                <a:latin typeface="Sakkal Majalla" pitchFamily="2" charset="-78"/>
                <a:cs typeface="Sakkal Majalla" pitchFamily="2" charset="-78"/>
              </a:rPr>
              <a:t>) </a:t>
            </a:r>
            <a:r>
              <a:rPr lang="ar-SA" dirty="0" smtClean="0">
                <a:latin typeface="Sakkal Majalla" pitchFamily="2" charset="-78"/>
                <a:cs typeface="Sakkal Majalla" pitchFamily="2" charset="-78"/>
              </a:rPr>
              <a:t>مثل </a:t>
            </a:r>
            <a:r>
              <a:rPr lang="ar-SA" dirty="0">
                <a:latin typeface="Sakkal Majalla" pitchFamily="2" charset="-78"/>
                <a:cs typeface="Sakkal Majalla" pitchFamily="2" charset="-78"/>
              </a:rPr>
              <a:t>تأمين الحوادث والحريق والسيارات( غير الإجباري )والبحري، والمسؤولية المدنية غير </a:t>
            </a:r>
            <a:r>
              <a:rPr lang="ar-SA" dirty="0" smtClean="0">
                <a:latin typeface="Sakkal Majalla" pitchFamily="2" charset="-78"/>
                <a:cs typeface="Sakkal Majalla" pitchFamily="2" charset="-78"/>
              </a:rPr>
              <a:t>الإجبارية</a:t>
            </a:r>
            <a:r>
              <a:rPr lang="ar-DZ" dirty="0" smtClean="0">
                <a:latin typeface="Sakkal Majalla" pitchFamily="2" charset="-78"/>
                <a:cs typeface="Sakkal Majalla" pitchFamily="2" charset="-78"/>
              </a:rPr>
              <a:t>,</a:t>
            </a:r>
            <a:endParaRPr lang="fr-FR" dirty="0">
              <a:latin typeface="Sakkal Majalla" pitchFamily="2" charset="-78"/>
              <a:cs typeface="Sakkal Majalla" pitchFamily="2" charset="-78"/>
            </a:endParaRPr>
          </a:p>
          <a:p>
            <a:pPr lvl="0" algn="justLow" rtl="1"/>
            <a:r>
              <a:rPr lang="ar-SA" b="1" dirty="0">
                <a:latin typeface="Sakkal Majalla" pitchFamily="2" charset="-78"/>
                <a:cs typeface="Sakkal Majalla" pitchFamily="2" charset="-78"/>
              </a:rPr>
              <a:t>التأمين الإجباري</a:t>
            </a:r>
            <a:r>
              <a:rPr lang="ar-SA" dirty="0">
                <a:latin typeface="Sakkal Majalla" pitchFamily="2" charset="-78"/>
                <a:cs typeface="Sakkal Majalla" pitchFamily="2" charset="-78"/>
              </a:rPr>
              <a:t> : ويشمل كل أنواع التأمين </a:t>
            </a:r>
            <a:r>
              <a:rPr lang="ar-SA" dirty="0" smtClean="0">
                <a:latin typeface="Sakkal Majalla" pitchFamily="2" charset="-78"/>
                <a:cs typeface="Sakkal Majalla" pitchFamily="2" charset="-78"/>
              </a:rPr>
              <a:t>ال</a:t>
            </a:r>
            <a:r>
              <a:rPr lang="ar-DZ" dirty="0" smtClean="0">
                <a:latin typeface="Sakkal Majalla" pitchFamily="2" charset="-78"/>
                <a:cs typeface="Sakkal Majalla" pitchFamily="2" charset="-78"/>
              </a:rPr>
              <a:t>ت</a:t>
            </a:r>
            <a:r>
              <a:rPr lang="ar-SA" dirty="0" smtClean="0">
                <a:latin typeface="Sakkal Majalla" pitchFamily="2" charset="-78"/>
                <a:cs typeface="Sakkal Majalla" pitchFamily="2" charset="-78"/>
              </a:rPr>
              <a:t>ي </a:t>
            </a:r>
            <a:r>
              <a:rPr lang="ar-SA" dirty="0">
                <a:latin typeface="Sakkal Majalla" pitchFamily="2" charset="-78"/>
                <a:cs typeface="Sakkal Majalla" pitchFamily="2" charset="-78"/>
              </a:rPr>
              <a:t>تلتزم الدولة بتوفيرها للأفراد أو المنشآت أو تلزمهم بالتعاقد علبها وذلك بهدف اجتماعي أو لمصلحة طبقة ضعيفة في المجتمع، أي أن عنصر الإجبار أو الإلزام من قبل الدولة هو أساس التعاقد في مثل هذه التأمينات ويشمل هذا النوع من التأمين كافة فروع التأمينات الاجتماعية. </a:t>
            </a:r>
            <a:r>
              <a:rPr lang="ar-SA" b="1" dirty="0">
                <a:latin typeface="Sakkal Majalla" pitchFamily="2" charset="-78"/>
                <a:cs typeface="Sakkal Majalla" pitchFamily="2" charset="-78"/>
              </a:rPr>
              <a:t>ومن أمثلته نجد</a:t>
            </a:r>
            <a:r>
              <a:rPr lang="ar-SA" dirty="0">
                <a:latin typeface="Sakkal Majalla" pitchFamily="2" charset="-78"/>
                <a:cs typeface="Sakkal Majalla" pitchFamily="2" charset="-78"/>
              </a:rPr>
              <a:t>: العجز والوفاة والشيخوخة، والبطالة، والمرض وإصابات العمل (وبعض فروع التأمينات الخاصة الإجبارية كالتأمين الإجباري للسيارات.</a:t>
            </a:r>
            <a:endParaRPr lang="fr-FR" dirty="0">
              <a:latin typeface="Sakkal Majalla" pitchFamily="2" charset="-78"/>
              <a:cs typeface="Sakkal Majalla" pitchFamily="2" charset="-78"/>
            </a:endParaRPr>
          </a:p>
          <a:p>
            <a:pPr marL="0" indent="0" algn="justLow" rtl="1">
              <a:buNone/>
            </a:pPr>
            <a:endParaRPr lang="fr-FR" dirty="0">
              <a:latin typeface="Sakkal Majalla" pitchFamily="2" charset="-78"/>
              <a:cs typeface="Sakkal Majalla" pitchFamily="2" charset="-78"/>
            </a:endParaRPr>
          </a:p>
        </p:txBody>
      </p:sp>
    </p:spTree>
    <p:extLst>
      <p:ext uri="{BB962C8B-B14F-4D97-AF65-F5344CB8AC3E}">
        <p14:creationId xmlns:p14="http://schemas.microsoft.com/office/powerpoint/2010/main" val="1050269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991944"/>
          </a:xfrm>
        </p:spPr>
        <p:txBody>
          <a:bodyPr>
            <a:normAutofit fontScale="92500" lnSpcReduction="20000"/>
          </a:bodyPr>
          <a:lstStyle/>
          <a:p>
            <a:pPr algn="justLow" rtl="1"/>
            <a:r>
              <a:rPr lang="ar-SA" b="1" dirty="0">
                <a:latin typeface="Sakkal Majalla" pitchFamily="2" charset="-78"/>
                <a:cs typeface="Sakkal Majalla" pitchFamily="2" charset="-78"/>
              </a:rPr>
              <a:t>التقسيم من حيث موضوع التأمين (نوع الخطر الذي يغطيه):</a:t>
            </a:r>
            <a:r>
              <a:rPr lang="ar-SA" dirty="0">
                <a:latin typeface="Sakkal Majalla" pitchFamily="2" charset="-78"/>
                <a:cs typeface="Sakkal Majalla" pitchFamily="2" charset="-78"/>
              </a:rPr>
              <a:t> </a:t>
            </a:r>
            <a:endParaRPr lang="ar-DZ" smtClean="0">
              <a:latin typeface="Sakkal Majalla" pitchFamily="2" charset="-78"/>
              <a:cs typeface="Sakkal Majalla" pitchFamily="2" charset="-78"/>
            </a:endParaRPr>
          </a:p>
          <a:p>
            <a:pPr marL="0" indent="0" algn="justLow" rtl="1">
              <a:buNone/>
            </a:pPr>
            <a:r>
              <a:rPr lang="ar-SA" smtClean="0">
                <a:latin typeface="Sakkal Majalla" pitchFamily="2" charset="-78"/>
                <a:cs typeface="Sakkal Majalla" pitchFamily="2" charset="-78"/>
              </a:rPr>
              <a:t>يمكن </a:t>
            </a:r>
            <a:r>
              <a:rPr lang="ar-SA" dirty="0">
                <a:latin typeface="Sakkal Majalla" pitchFamily="2" charset="-78"/>
                <a:cs typeface="Sakkal Majalla" pitchFamily="2" charset="-78"/>
              </a:rPr>
              <a:t>تقسيم التأمين تبعا للخطر المؤمن ضده إلى الأنواع التالية:</a:t>
            </a:r>
            <a:endParaRPr lang="fr-FR" dirty="0">
              <a:latin typeface="Sakkal Majalla" pitchFamily="2" charset="-78"/>
              <a:cs typeface="Sakkal Majalla" pitchFamily="2" charset="-78"/>
            </a:endParaRPr>
          </a:p>
          <a:p>
            <a:pPr lvl="0" algn="justLow" rtl="1"/>
            <a:r>
              <a:rPr lang="ar-SA" b="1" dirty="0">
                <a:latin typeface="Sakkal Majalla" pitchFamily="2" charset="-78"/>
                <a:cs typeface="Sakkal Majalla" pitchFamily="2" charset="-78"/>
              </a:rPr>
              <a:t>تأمين الأشخاص</a:t>
            </a:r>
            <a:r>
              <a:rPr lang="ar-SA" dirty="0">
                <a:latin typeface="Sakkal Majalla" pitchFamily="2" charset="-78"/>
                <a:cs typeface="Sakkal Majalla" pitchFamily="2" charset="-78"/>
              </a:rPr>
              <a:t> : ويشمل أنواع التأمين ضد الأخطار التي تصيب الأشخاص مباشرة في حياتهم أو صحتهم أو أعضاءهم، </a:t>
            </a:r>
            <a:r>
              <a:rPr lang="ar-SA" dirty="0" smtClean="0">
                <a:latin typeface="Sakkal Majalla" pitchFamily="2" charset="-78"/>
                <a:cs typeface="Sakkal Majalla" pitchFamily="2" charset="-78"/>
              </a:rPr>
              <a:t>و </a:t>
            </a:r>
            <a:r>
              <a:rPr lang="ar-SA" dirty="0">
                <a:latin typeface="Sakkal Majalla" pitchFamily="2" charset="-78"/>
                <a:cs typeface="Sakkal Majalla" pitchFamily="2" charset="-78"/>
              </a:rPr>
              <a:t>يدخل في هذا النوع من التأمين على الحياة، التأمين ضد المرض، التأمين ضد البطالة، التأمين ضد الحوادث الشخصية(خطر الإصابة بحادث شخص ) التأمين ضد الشيخوخة، تأمين معاشات الأرامل واليتامى، وتأمين نفقات الزواج والولادة وما شابهها من المناسبات الاجتماعية.</a:t>
            </a:r>
            <a:endParaRPr lang="fr-FR" dirty="0">
              <a:latin typeface="Sakkal Majalla" pitchFamily="2" charset="-78"/>
              <a:cs typeface="Sakkal Majalla" pitchFamily="2" charset="-78"/>
            </a:endParaRPr>
          </a:p>
          <a:p>
            <a:pPr lvl="0" algn="justLow" rtl="1"/>
            <a:r>
              <a:rPr lang="ar-SA" b="1" dirty="0">
                <a:latin typeface="Sakkal Majalla" pitchFamily="2" charset="-78"/>
                <a:cs typeface="Sakkal Majalla" pitchFamily="2" charset="-78"/>
              </a:rPr>
              <a:t>تأمين الممتلكات</a:t>
            </a:r>
            <a:r>
              <a:rPr lang="ar-SA" dirty="0">
                <a:latin typeface="Sakkal Majalla" pitchFamily="2" charset="-78"/>
                <a:cs typeface="Sakkal Majalla" pitchFamily="2" charset="-78"/>
              </a:rPr>
              <a:t>: تشمل أنواع التأمين ضد الأخطار التي تصيب ممتلكات الشخص، وبذلك يدخل في هذا النوع التأمين ضد السرقة، التأمين ضد كسر الزجاج، التأمين ضد الحريق، التأمين ضد الحرب، تأمين الممتلكات ضد الزلازل والبراكين والثورات والحروب، تأمين الطيران، وتأمين المحاصيل الزراعية ضد تقلبات الطبيعة، التأمين البحري إلخ.</a:t>
            </a:r>
            <a:endParaRPr lang="fr-FR" dirty="0">
              <a:latin typeface="Sakkal Majalla" pitchFamily="2" charset="-78"/>
              <a:cs typeface="Sakkal Majalla" pitchFamily="2" charset="-78"/>
            </a:endParaRPr>
          </a:p>
          <a:p>
            <a:pPr lvl="0" algn="justLow" rtl="1"/>
            <a:r>
              <a:rPr lang="ar-SA" b="1" dirty="0">
                <a:latin typeface="Sakkal Majalla" pitchFamily="2" charset="-78"/>
                <a:cs typeface="Sakkal Majalla" pitchFamily="2" charset="-78"/>
              </a:rPr>
              <a:t>تأمين المسؤولية المدنية</a:t>
            </a:r>
            <a:r>
              <a:rPr lang="ar-SA" dirty="0">
                <a:latin typeface="Sakkal Majalla" pitchFamily="2" charset="-78"/>
                <a:cs typeface="Sakkal Majalla" pitchFamily="2" charset="-78"/>
              </a:rPr>
              <a:t> : هي التأمينات التي يكون موضوع التأمين فيها المخاطر التي يتعرض لها الغير في أشخاصهم أو ممتلكاتهم بسبب المؤمن له أو أملاكه ومن أهمها تأمين المسؤولية المدنية لأصحاب السفن والطائرات والسيارات، تأمين </a:t>
            </a:r>
            <a:endParaRPr lang="fr-FR" dirty="0">
              <a:latin typeface="Sakkal Majalla" pitchFamily="2" charset="-78"/>
              <a:cs typeface="Sakkal Majalla" pitchFamily="2" charset="-78"/>
            </a:endParaRPr>
          </a:p>
          <a:p>
            <a:pPr algn="justLow" rtl="1"/>
            <a:r>
              <a:rPr lang="ar-SA" dirty="0">
                <a:latin typeface="Sakkal Majalla" pitchFamily="2" charset="-78"/>
                <a:cs typeface="Sakkal Majalla" pitchFamily="2" charset="-78"/>
              </a:rPr>
              <a:t>المسؤولية المدنية لأحاب المهن الحرة( كالمهندسين والأطباء والصيادلة والمحاسبين والمقاولين ) تأمين المسؤولية المدنية لأحاب العقارات، تأمين المسؤولية المدنية من إصابات العمل وأمراض المهنة.</a:t>
            </a:r>
            <a:endParaRPr lang="fr-FR" dirty="0">
              <a:latin typeface="Sakkal Majalla" pitchFamily="2" charset="-78"/>
              <a:cs typeface="Sakkal Majalla" pitchFamily="2" charset="-78"/>
            </a:endParaRPr>
          </a:p>
          <a:p>
            <a:pPr marL="0" indent="0" algn="justLow" rtl="1">
              <a:buNone/>
            </a:pPr>
            <a:endParaRPr lang="fr-FR" dirty="0">
              <a:latin typeface="Sakkal Majalla" pitchFamily="2" charset="-78"/>
              <a:cs typeface="Sakkal Majalla" pitchFamily="2" charset="-78"/>
            </a:endParaRPr>
          </a:p>
        </p:txBody>
      </p:sp>
    </p:spTree>
    <p:extLst>
      <p:ext uri="{BB962C8B-B14F-4D97-AF65-F5344CB8AC3E}">
        <p14:creationId xmlns:p14="http://schemas.microsoft.com/office/powerpoint/2010/main" val="3255569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36712"/>
            <a:ext cx="8229600" cy="5487888"/>
          </a:xfrm>
        </p:spPr>
        <p:txBody>
          <a:bodyPr>
            <a:normAutofit fontScale="92500"/>
          </a:bodyPr>
          <a:lstStyle/>
          <a:p>
            <a:pPr algn="justLow" rtl="1"/>
            <a:r>
              <a:rPr lang="ar-SA" b="1" dirty="0">
                <a:latin typeface="Sakkal Majalla" pitchFamily="2" charset="-78"/>
                <a:cs typeface="Sakkal Majalla" pitchFamily="2" charset="-78"/>
              </a:rPr>
              <a:t>تعريف إعادة التأمين:</a:t>
            </a:r>
            <a:endParaRPr lang="fr-FR" dirty="0">
              <a:latin typeface="Sakkal Majalla" pitchFamily="2" charset="-78"/>
              <a:cs typeface="Sakkal Majalla" pitchFamily="2" charset="-78"/>
            </a:endParaRPr>
          </a:p>
          <a:p>
            <a:pPr marL="0" indent="0" algn="justLow" rtl="1">
              <a:buNone/>
            </a:pPr>
            <a:r>
              <a:rPr lang="ar-SA" dirty="0">
                <a:latin typeface="Sakkal Majalla" pitchFamily="2" charset="-78"/>
                <a:cs typeface="Sakkal Majalla" pitchFamily="2" charset="-78"/>
              </a:rPr>
              <a:t>يعرف إعادة التأمين على أنه تأمين التأمين. ويمكن وصف عملية إعادة التأمين على إنه قيام الشركة بتأمين جزء من التزاماتها اتجاه المؤمن لهم لدى شركة تأمين أخرى. وهذا الجزء من التزاماتها هو ما يفيض عن طاقتها أي ما يزيد عن حد احتفاظها. ويطلق على ا لشركة التي تعيد تأمين جزء من التزامات اسم الشركة المباشرة، وذلك لأنها تتعامل مباشرة مع الجمهور ويطلق على الجهة أو الشركة التي تقبل التأمين على التزامات الشركة المباشرة الشركة المعيدة للتأمين. ويحدث أحياناً أن تقوم الشركة المعيدة بتأمين جزء من التزاماتها إذا كانت أكبر من حد احتفاظها لدى شركات أخرى وتسمى بـ  (إعادة </a:t>
            </a:r>
            <a:r>
              <a:rPr lang="ar-SA" dirty="0" err="1">
                <a:latin typeface="Sakkal Majalla" pitchFamily="2" charset="-78"/>
                <a:cs typeface="Sakkal Majalla" pitchFamily="2" charset="-78"/>
              </a:rPr>
              <a:t>إعادة</a:t>
            </a:r>
            <a:r>
              <a:rPr lang="ar-SA" dirty="0">
                <a:latin typeface="Sakkal Majalla" pitchFamily="2" charset="-78"/>
                <a:cs typeface="Sakkal Majalla" pitchFamily="2" charset="-78"/>
              </a:rPr>
              <a:t> التأمين ). وقد تقوم الشركة المعيدة للتأمين هي بدورها بإعادة التأمين ما يزيد عن حد احتفاظها. وبهذا نجد أن عملية تأمين واحدة قد تمر بسلسلة من عمليات إعادة التأمين قد تصل إلى أكثر من مؤمن. </a:t>
            </a:r>
            <a:endParaRPr lang="fr-FR" dirty="0">
              <a:latin typeface="Sakkal Majalla" pitchFamily="2" charset="-78"/>
              <a:cs typeface="Sakkal Majalla" pitchFamily="2" charset="-78"/>
            </a:endParaRPr>
          </a:p>
          <a:p>
            <a:pPr algn="justLow" rtl="1"/>
            <a:r>
              <a:rPr lang="ar-SA" b="1" dirty="0">
                <a:latin typeface="Sakkal Majalla" pitchFamily="2" charset="-78"/>
                <a:cs typeface="Sakkal Majalla" pitchFamily="2" charset="-78"/>
              </a:rPr>
              <a:t>تعريف شركة التأمين:</a:t>
            </a:r>
            <a:endParaRPr lang="fr-FR" dirty="0">
              <a:latin typeface="Sakkal Majalla" pitchFamily="2" charset="-78"/>
              <a:cs typeface="Sakkal Majalla" pitchFamily="2" charset="-78"/>
            </a:endParaRPr>
          </a:p>
          <a:p>
            <a:pPr marL="0" indent="0" algn="justLow" rtl="1">
              <a:buNone/>
            </a:pPr>
            <a:r>
              <a:rPr lang="ar-SA" dirty="0">
                <a:latin typeface="Sakkal Majalla" pitchFamily="2" charset="-78"/>
                <a:cs typeface="Sakkal Majalla" pitchFamily="2" charset="-78"/>
              </a:rPr>
              <a:t>شركة التأمين هي مؤسسة تجارية تهدف لتحقيق الربح، حيث تقوم بجمع الأقساط من المؤمن لهم بغرض توفير الأموال اللازمة لدفع التعويضات للمؤمن لهم أو المستفيدين من التأمين.</a:t>
            </a:r>
            <a:endParaRPr lang="fr-FR" dirty="0">
              <a:latin typeface="Sakkal Majalla" pitchFamily="2" charset="-78"/>
              <a:cs typeface="Sakkal Majalla" pitchFamily="2" charset="-78"/>
            </a:endParaRPr>
          </a:p>
          <a:p>
            <a:pPr marL="0" indent="0" algn="justLow" rtl="1">
              <a:buNone/>
            </a:pPr>
            <a:endParaRPr lang="fr-FR" dirty="0">
              <a:latin typeface="Sakkal Majalla" pitchFamily="2" charset="-78"/>
              <a:cs typeface="Sakkal Majalla" pitchFamily="2" charset="-78"/>
            </a:endParaRPr>
          </a:p>
        </p:txBody>
      </p:sp>
    </p:spTree>
    <p:extLst>
      <p:ext uri="{BB962C8B-B14F-4D97-AF65-F5344CB8AC3E}">
        <p14:creationId xmlns:p14="http://schemas.microsoft.com/office/powerpoint/2010/main" val="17318898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49</TotalTime>
  <Words>756</Words>
  <Application>Microsoft Office PowerPoint</Application>
  <PresentationFormat>Affichage à l'écran (4:3)</PresentationFormat>
  <Paragraphs>28</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Débit</vt:lpstr>
      <vt:lpstr>المحور  الثاني : محاسبة قطاع التأمينات </vt:lpstr>
      <vt:lpstr>      أولا: الإطار العام للتأمينات وشركات التأمين  و/أو إعادة التأمين وخصوصيات نشاطها. </vt:lpstr>
      <vt:lpstr>Présentation PowerPoint</vt:lpstr>
      <vt:lpstr>Présentation PowerPoint</vt:lpstr>
      <vt:lpstr>Présentation PowerPoint</vt:lpstr>
      <vt:lpstr>Présentation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المحور  الثاني : محاسبة قطاع التأمينات</dc:title>
  <dc:creator>Info</dc:creator>
  <cp:lastModifiedBy>Info</cp:lastModifiedBy>
  <cp:revision>5</cp:revision>
  <dcterms:created xsi:type="dcterms:W3CDTF">2025-01-07T19:45:41Z</dcterms:created>
  <dcterms:modified xsi:type="dcterms:W3CDTF">2025-01-07T20:35:14Z</dcterms:modified>
</cp:coreProperties>
</file>