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0"/>
  </p:notesMasterIdLst>
  <p:sldIdLst>
    <p:sldId id="256" r:id="rId2"/>
    <p:sldId id="257" r:id="rId3"/>
    <p:sldId id="340" r:id="rId4"/>
    <p:sldId id="341" r:id="rId5"/>
    <p:sldId id="342" r:id="rId6"/>
    <p:sldId id="343" r:id="rId7"/>
    <p:sldId id="344" r:id="rId8"/>
    <p:sldId id="345" r:id="rId9"/>
    <p:sldId id="346" r:id="rId10"/>
    <p:sldId id="347" r:id="rId11"/>
    <p:sldId id="348" r:id="rId12"/>
    <p:sldId id="349" r:id="rId13"/>
    <p:sldId id="350" r:id="rId14"/>
    <p:sldId id="355" r:id="rId15"/>
    <p:sldId id="351" r:id="rId16"/>
    <p:sldId id="352" r:id="rId17"/>
    <p:sldId id="353" r:id="rId18"/>
    <p:sldId id="354"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6FB9D7"/>
    <a:srgbClr val="808080"/>
    <a:srgbClr val="969696"/>
    <a:srgbClr val="FF7F00"/>
    <a:srgbClr val="000000"/>
    <a:srgbClr val="333333"/>
    <a:srgbClr val="EC2C0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327" autoAdjust="0"/>
    <p:restoredTop sz="94660"/>
  </p:normalViewPr>
  <p:slideViewPr>
    <p:cSldViewPr>
      <p:cViewPr varScale="1">
        <p:scale>
          <a:sx n="64" d="100"/>
          <a:sy n="64" d="100"/>
        </p:scale>
        <p:origin x="-1452" y="-102"/>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92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12ED12F-E63C-4A19-9AA4-AA108AB3F7E2}" type="slidenum">
              <a:rPr lang="en-US"/>
              <a:pPr/>
              <a:t>‹N°›</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12ED12F-E63C-4A19-9AA4-AA108AB3F7E2}"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12ED12F-E63C-4A19-9AA4-AA108AB3F7E2}"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12ED12F-E63C-4A19-9AA4-AA108AB3F7E2}" type="slidenum">
              <a:rPr lang="en-US" smtClean="0"/>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12ED12F-E63C-4A19-9AA4-AA108AB3F7E2}" type="slidenum">
              <a:rPr lang="en-US" smtClean="0"/>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12ED12F-E63C-4A19-9AA4-AA108AB3F7E2}" type="slidenum">
              <a:rPr lang="en-US" smtClean="0"/>
              <a:pPr/>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12ED12F-E63C-4A19-9AA4-AA108AB3F7E2}" type="slidenum">
              <a:rPr lang="en-US" smtClean="0"/>
              <a:pPr/>
              <a:t>16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12ED12F-E63C-4A19-9AA4-AA108AB3F7E2}" type="slidenum">
              <a:rPr lang="en-US" smtClean="0"/>
              <a:pPr/>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12ED12F-E63C-4A19-9AA4-AA108AB3F7E2}" type="slidenum">
              <a:rPr lang="en-US" smtClean="0"/>
              <a:pPr/>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12ED12F-E63C-4A19-9AA4-AA108AB3F7E2}"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12ED12F-E63C-4A19-9AA4-AA108AB3F7E2}"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12ED12F-E63C-4A19-9AA4-AA108AB3F7E2}"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12ED12F-E63C-4A19-9AA4-AA108AB3F7E2}"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12ED12F-E63C-4A19-9AA4-AA108AB3F7E2}"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12ED12F-E63C-4A19-9AA4-AA108AB3F7E2}"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12ED12F-E63C-4A19-9AA4-AA108AB3F7E2}"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12ED12F-E63C-4A19-9AA4-AA108AB3F7E2}"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108" name="Freeform 12"/>
          <p:cNvSpPr>
            <a:spLocks/>
          </p:cNvSpPr>
          <p:nvPr/>
        </p:nvSpPr>
        <p:spPr bwMode="gray">
          <a:xfrm>
            <a:off x="-9525" y="2997200"/>
            <a:ext cx="2205038" cy="2663825"/>
          </a:xfrm>
          <a:custGeom>
            <a:avLst/>
            <a:gdLst/>
            <a:ahLst/>
            <a:cxnLst>
              <a:cxn ang="0">
                <a:pos x="0" y="1678"/>
              </a:cxn>
              <a:cxn ang="0">
                <a:pos x="0" y="1134"/>
              </a:cxn>
              <a:cxn ang="0">
                <a:pos x="1406" y="0"/>
              </a:cxn>
              <a:cxn ang="0">
                <a:pos x="1406" y="91"/>
              </a:cxn>
              <a:cxn ang="0">
                <a:pos x="0" y="1678"/>
              </a:cxn>
            </a:cxnLst>
            <a:rect l="0" t="0" r="r" b="b"/>
            <a:pathLst>
              <a:path w="1406" h="1678">
                <a:moveTo>
                  <a:pt x="0" y="1678"/>
                </a:moveTo>
                <a:lnTo>
                  <a:pt x="0" y="1134"/>
                </a:lnTo>
                <a:lnTo>
                  <a:pt x="1406" y="0"/>
                </a:lnTo>
                <a:lnTo>
                  <a:pt x="1406" y="91"/>
                </a:lnTo>
                <a:lnTo>
                  <a:pt x="0" y="1678"/>
                </a:lnTo>
                <a:close/>
              </a:path>
            </a:pathLst>
          </a:custGeom>
          <a:solidFill>
            <a:srgbClr val="E0E0E0"/>
          </a:solidFill>
          <a:ln w="9525">
            <a:noFill/>
            <a:round/>
            <a:headEnd/>
            <a:tailEnd/>
          </a:ln>
          <a:effectLst/>
        </p:spPr>
        <p:txBody>
          <a:bodyPr/>
          <a:lstStyle/>
          <a:p>
            <a:endParaRPr lang="fr-FR"/>
          </a:p>
        </p:txBody>
      </p:sp>
      <p:pic>
        <p:nvPicPr>
          <p:cNvPr id="4103" name="Picture 7" descr="9"/>
          <p:cNvPicPr>
            <a:picLocks noChangeAspect="1" noChangeArrowheads="1"/>
          </p:cNvPicPr>
          <p:nvPr/>
        </p:nvPicPr>
        <p:blipFill>
          <a:blip r:embed="rId2"/>
          <a:srcRect/>
          <a:stretch>
            <a:fillRect/>
          </a:stretch>
        </p:blipFill>
        <p:spPr bwMode="gray">
          <a:xfrm>
            <a:off x="1447800" y="1782763"/>
            <a:ext cx="7359650" cy="1609725"/>
          </a:xfrm>
          <a:prstGeom prst="rect">
            <a:avLst/>
          </a:prstGeom>
          <a:noFill/>
        </p:spPr>
      </p:pic>
      <p:sp>
        <p:nvSpPr>
          <p:cNvPr id="4104" name="Freeform 8"/>
          <p:cNvSpPr>
            <a:spLocks/>
          </p:cNvSpPr>
          <p:nvPr/>
        </p:nvSpPr>
        <p:spPr bwMode="gray">
          <a:xfrm>
            <a:off x="568325" y="-9525"/>
            <a:ext cx="1784350" cy="6875463"/>
          </a:xfrm>
          <a:custGeom>
            <a:avLst/>
            <a:gdLst/>
            <a:ahLst/>
            <a:cxnLst>
              <a:cxn ang="0">
                <a:pos x="0" y="0"/>
              </a:cxn>
              <a:cxn ang="0">
                <a:pos x="490" y="2"/>
              </a:cxn>
              <a:cxn ang="0">
                <a:pos x="1124" y="1373"/>
              </a:cxn>
              <a:cxn ang="0">
                <a:pos x="1124" y="2036"/>
              </a:cxn>
              <a:cxn ang="0">
                <a:pos x="889" y="4343"/>
              </a:cxn>
              <a:cxn ang="0">
                <a:pos x="526" y="4343"/>
              </a:cxn>
              <a:cxn ang="0">
                <a:pos x="1079" y="2031"/>
              </a:cxn>
              <a:cxn ang="0">
                <a:pos x="1079" y="1383"/>
              </a:cxn>
              <a:cxn ang="0">
                <a:pos x="0" y="0"/>
              </a:cxn>
            </a:cxnLst>
            <a:rect l="0" t="0" r="r" b="b"/>
            <a:pathLst>
              <a:path w="1124" h="4343">
                <a:moveTo>
                  <a:pt x="0" y="0"/>
                </a:moveTo>
                <a:lnTo>
                  <a:pt x="490" y="2"/>
                </a:lnTo>
                <a:lnTo>
                  <a:pt x="1124" y="1373"/>
                </a:lnTo>
                <a:lnTo>
                  <a:pt x="1124" y="2036"/>
                </a:lnTo>
                <a:lnTo>
                  <a:pt x="889" y="4343"/>
                </a:lnTo>
                <a:lnTo>
                  <a:pt x="526" y="4343"/>
                </a:lnTo>
                <a:lnTo>
                  <a:pt x="1079" y="2031"/>
                </a:lnTo>
                <a:lnTo>
                  <a:pt x="1079" y="1383"/>
                </a:lnTo>
                <a:lnTo>
                  <a:pt x="0" y="0"/>
                </a:lnTo>
                <a:close/>
              </a:path>
            </a:pathLst>
          </a:custGeom>
          <a:solidFill>
            <a:schemeClr val="bg1"/>
          </a:solidFill>
          <a:ln w="9525" cap="flat" cmpd="sng">
            <a:noFill/>
            <a:prstDash val="solid"/>
            <a:round/>
            <a:headEnd type="none" w="med" len="med"/>
            <a:tailEnd type="none" w="med" len="med"/>
          </a:ln>
          <a:effectLst/>
        </p:spPr>
        <p:txBody>
          <a:bodyPr/>
          <a:lstStyle/>
          <a:p>
            <a:endParaRPr lang="fr-FR"/>
          </a:p>
        </p:txBody>
      </p:sp>
      <p:sp>
        <p:nvSpPr>
          <p:cNvPr id="4105" name="Freeform 9"/>
          <p:cNvSpPr>
            <a:spLocks/>
          </p:cNvSpPr>
          <p:nvPr/>
        </p:nvSpPr>
        <p:spPr bwMode="gray">
          <a:xfrm>
            <a:off x="-12700" y="-9525"/>
            <a:ext cx="2392363" cy="6880225"/>
          </a:xfrm>
          <a:custGeom>
            <a:avLst/>
            <a:gdLst/>
            <a:ahLst/>
            <a:cxnLst>
              <a:cxn ang="0">
                <a:pos x="181" y="0"/>
              </a:cxn>
              <a:cxn ang="0">
                <a:pos x="1507" y="1379"/>
              </a:cxn>
              <a:cxn ang="0">
                <a:pos x="1507" y="2036"/>
              </a:cxn>
              <a:cxn ang="0">
                <a:pos x="727" y="4334"/>
              </a:cxn>
              <a:cxn ang="0">
                <a:pos x="2" y="4334"/>
              </a:cxn>
              <a:cxn ang="0">
                <a:pos x="2" y="4162"/>
              </a:cxn>
              <a:cxn ang="0">
                <a:pos x="1441" y="1936"/>
              </a:cxn>
              <a:cxn ang="0">
                <a:pos x="1441" y="1447"/>
              </a:cxn>
              <a:cxn ang="0">
                <a:pos x="8" y="434"/>
              </a:cxn>
              <a:cxn ang="0">
                <a:pos x="0" y="6"/>
              </a:cxn>
              <a:cxn ang="0">
                <a:pos x="181" y="0"/>
              </a:cxn>
            </a:cxnLst>
            <a:rect l="0" t="0" r="r" b="b"/>
            <a:pathLst>
              <a:path w="1507" h="4334">
                <a:moveTo>
                  <a:pt x="181" y="0"/>
                </a:moveTo>
                <a:lnTo>
                  <a:pt x="1507" y="1379"/>
                </a:lnTo>
                <a:lnTo>
                  <a:pt x="1507" y="2036"/>
                </a:lnTo>
                <a:lnTo>
                  <a:pt x="727" y="4334"/>
                </a:lnTo>
                <a:lnTo>
                  <a:pt x="2" y="4334"/>
                </a:lnTo>
                <a:lnTo>
                  <a:pt x="2" y="4162"/>
                </a:lnTo>
                <a:lnTo>
                  <a:pt x="1441" y="1936"/>
                </a:lnTo>
                <a:lnTo>
                  <a:pt x="1441" y="1447"/>
                </a:lnTo>
                <a:lnTo>
                  <a:pt x="8" y="434"/>
                </a:lnTo>
                <a:lnTo>
                  <a:pt x="0" y="6"/>
                </a:lnTo>
                <a:lnTo>
                  <a:pt x="181" y="0"/>
                </a:lnTo>
                <a:close/>
              </a:path>
            </a:pathLst>
          </a:custGeom>
          <a:solidFill>
            <a:schemeClr val="accent1"/>
          </a:solidFill>
          <a:ln w="9525">
            <a:noFill/>
            <a:round/>
            <a:headEnd/>
            <a:tailEnd/>
          </a:ln>
          <a:effectLst/>
        </p:spPr>
        <p:txBody>
          <a:bodyPr/>
          <a:lstStyle/>
          <a:p>
            <a:endParaRPr lang="fr-FR"/>
          </a:p>
        </p:txBody>
      </p:sp>
      <p:sp>
        <p:nvSpPr>
          <p:cNvPr id="4106" name="Freeform 10"/>
          <p:cNvSpPr>
            <a:spLocks/>
          </p:cNvSpPr>
          <p:nvPr/>
        </p:nvSpPr>
        <p:spPr bwMode="gray">
          <a:xfrm>
            <a:off x="2557463" y="0"/>
            <a:ext cx="3022600" cy="6858000"/>
          </a:xfrm>
          <a:custGeom>
            <a:avLst/>
            <a:gdLst/>
            <a:ahLst/>
            <a:cxnLst>
              <a:cxn ang="0">
                <a:pos x="1904" y="0"/>
              </a:cxn>
              <a:cxn ang="0">
                <a:pos x="1178" y="0"/>
              </a:cxn>
              <a:cxn ang="0">
                <a:pos x="0" y="1342"/>
              </a:cxn>
              <a:cxn ang="0">
                <a:pos x="0" y="1950"/>
              </a:cxn>
              <a:cxn ang="0">
                <a:pos x="498" y="4354"/>
              </a:cxn>
              <a:cxn ang="0">
                <a:pos x="1088" y="4354"/>
              </a:cxn>
              <a:cxn ang="0">
                <a:pos x="44" y="1985"/>
              </a:cxn>
              <a:cxn ang="0">
                <a:pos x="44" y="1361"/>
              </a:cxn>
              <a:cxn ang="0">
                <a:pos x="1904" y="0"/>
              </a:cxn>
            </a:cxnLst>
            <a:rect l="0" t="0" r="r" b="b"/>
            <a:pathLst>
              <a:path w="1904" h="4354">
                <a:moveTo>
                  <a:pt x="1904" y="0"/>
                </a:moveTo>
                <a:lnTo>
                  <a:pt x="1178" y="0"/>
                </a:lnTo>
                <a:lnTo>
                  <a:pt x="0" y="1342"/>
                </a:lnTo>
                <a:lnTo>
                  <a:pt x="0" y="1950"/>
                </a:lnTo>
                <a:lnTo>
                  <a:pt x="498" y="4354"/>
                </a:lnTo>
                <a:lnTo>
                  <a:pt x="1088" y="4354"/>
                </a:lnTo>
                <a:lnTo>
                  <a:pt x="44" y="1985"/>
                </a:lnTo>
                <a:lnTo>
                  <a:pt x="44" y="1361"/>
                </a:lnTo>
                <a:lnTo>
                  <a:pt x="1904" y="0"/>
                </a:lnTo>
                <a:close/>
              </a:path>
            </a:pathLst>
          </a:custGeom>
          <a:solidFill>
            <a:srgbClr val="D3D3D3"/>
          </a:solidFill>
          <a:ln w="9525">
            <a:noFill/>
            <a:round/>
            <a:headEnd/>
            <a:tailEnd/>
          </a:ln>
          <a:effectLst/>
        </p:spPr>
        <p:txBody>
          <a:bodyPr/>
          <a:lstStyle/>
          <a:p>
            <a:endParaRPr lang="fr-FR"/>
          </a:p>
        </p:txBody>
      </p:sp>
      <p:sp>
        <p:nvSpPr>
          <p:cNvPr id="4107" name="Freeform 11"/>
          <p:cNvSpPr>
            <a:spLocks/>
          </p:cNvSpPr>
          <p:nvPr/>
        </p:nvSpPr>
        <p:spPr bwMode="gray">
          <a:xfrm>
            <a:off x="2959100" y="-14288"/>
            <a:ext cx="2711450" cy="1887538"/>
          </a:xfrm>
          <a:custGeom>
            <a:avLst/>
            <a:gdLst/>
            <a:ahLst/>
            <a:cxnLst>
              <a:cxn ang="0">
                <a:pos x="1708" y="1"/>
              </a:cxn>
              <a:cxn ang="0">
                <a:pos x="1379" y="0"/>
              </a:cxn>
              <a:cxn ang="0">
                <a:pos x="0" y="1189"/>
              </a:cxn>
              <a:cxn ang="0">
                <a:pos x="1708" y="1"/>
              </a:cxn>
            </a:cxnLst>
            <a:rect l="0" t="0" r="r" b="b"/>
            <a:pathLst>
              <a:path w="1708" h="1189">
                <a:moveTo>
                  <a:pt x="1708" y="1"/>
                </a:moveTo>
                <a:lnTo>
                  <a:pt x="1379" y="0"/>
                </a:lnTo>
                <a:lnTo>
                  <a:pt x="0" y="1189"/>
                </a:lnTo>
                <a:lnTo>
                  <a:pt x="1708" y="1"/>
                </a:lnTo>
                <a:close/>
              </a:path>
            </a:pathLst>
          </a:custGeom>
          <a:solidFill>
            <a:srgbClr val="FFFFFF">
              <a:alpha val="50000"/>
            </a:srgbClr>
          </a:solidFill>
          <a:ln w="9525">
            <a:noFill/>
            <a:round/>
            <a:headEnd/>
            <a:tailEnd/>
          </a:ln>
          <a:effectLst/>
        </p:spPr>
        <p:txBody>
          <a:bodyPr/>
          <a:lstStyle/>
          <a:p>
            <a:endParaRPr lang="fr-FR"/>
          </a:p>
        </p:txBody>
      </p:sp>
      <p:sp>
        <p:nvSpPr>
          <p:cNvPr id="4109" name="Freeform 13"/>
          <p:cNvSpPr>
            <a:spLocks/>
          </p:cNvSpPr>
          <p:nvPr/>
        </p:nvSpPr>
        <p:spPr bwMode="gray">
          <a:xfrm>
            <a:off x="2498725" y="-9525"/>
            <a:ext cx="6105525" cy="6867525"/>
          </a:xfrm>
          <a:custGeom>
            <a:avLst/>
            <a:gdLst/>
            <a:ahLst/>
            <a:cxnLst>
              <a:cxn ang="0">
                <a:pos x="3665" y="0"/>
              </a:cxn>
              <a:cxn ang="0">
                <a:pos x="2122" y="0"/>
              </a:cxn>
              <a:cxn ang="0">
                <a:pos x="0" y="1339"/>
              </a:cxn>
              <a:cxn ang="0">
                <a:pos x="0" y="1950"/>
              </a:cxn>
              <a:cxn ang="0">
                <a:pos x="1215" y="4354"/>
              </a:cxn>
              <a:cxn ang="0">
                <a:pos x="1941" y="4354"/>
              </a:cxn>
              <a:cxn ang="0">
                <a:pos x="72" y="1877"/>
              </a:cxn>
              <a:cxn ang="0">
                <a:pos x="72" y="1361"/>
              </a:cxn>
              <a:cxn ang="0">
                <a:pos x="3846" y="0"/>
              </a:cxn>
              <a:cxn ang="0">
                <a:pos x="2122" y="0"/>
              </a:cxn>
            </a:cxnLst>
            <a:rect l="0" t="0" r="r" b="b"/>
            <a:pathLst>
              <a:path w="3846" h="4354">
                <a:moveTo>
                  <a:pt x="3665" y="0"/>
                </a:moveTo>
                <a:lnTo>
                  <a:pt x="2122" y="0"/>
                </a:lnTo>
                <a:lnTo>
                  <a:pt x="0" y="1339"/>
                </a:lnTo>
                <a:lnTo>
                  <a:pt x="0" y="1950"/>
                </a:lnTo>
                <a:lnTo>
                  <a:pt x="1215" y="4354"/>
                </a:lnTo>
                <a:lnTo>
                  <a:pt x="1941" y="4354"/>
                </a:lnTo>
                <a:lnTo>
                  <a:pt x="72" y="1877"/>
                </a:lnTo>
                <a:lnTo>
                  <a:pt x="72" y="1361"/>
                </a:lnTo>
                <a:lnTo>
                  <a:pt x="3846" y="0"/>
                </a:lnTo>
                <a:lnTo>
                  <a:pt x="2122" y="0"/>
                </a:lnTo>
              </a:path>
            </a:pathLst>
          </a:custGeom>
          <a:solidFill>
            <a:schemeClr val="hlink"/>
          </a:solidFill>
          <a:ln w="9525">
            <a:noFill/>
            <a:round/>
            <a:headEnd/>
            <a:tailEnd/>
          </a:ln>
          <a:effectLst/>
        </p:spPr>
        <p:txBody>
          <a:bodyPr/>
          <a:lstStyle/>
          <a:p>
            <a:endParaRPr lang="fr-FR"/>
          </a:p>
        </p:txBody>
      </p:sp>
      <p:sp>
        <p:nvSpPr>
          <p:cNvPr id="4110" name="Freeform 14"/>
          <p:cNvSpPr>
            <a:spLocks/>
          </p:cNvSpPr>
          <p:nvPr/>
        </p:nvSpPr>
        <p:spPr bwMode="gray">
          <a:xfrm>
            <a:off x="-9525" y="185738"/>
            <a:ext cx="2246313" cy="5984875"/>
          </a:xfrm>
          <a:custGeom>
            <a:avLst/>
            <a:gdLst/>
            <a:ahLst/>
            <a:cxnLst>
              <a:cxn ang="0">
                <a:pos x="0" y="0"/>
              </a:cxn>
              <a:cxn ang="0">
                <a:pos x="1415" y="1197"/>
              </a:cxn>
              <a:cxn ang="0">
                <a:pos x="1415" y="1862"/>
              </a:cxn>
              <a:cxn ang="0">
                <a:pos x="0" y="3770"/>
              </a:cxn>
              <a:cxn ang="0">
                <a:pos x="0" y="3272"/>
              </a:cxn>
              <a:cxn ang="0">
                <a:pos x="1376" y="1801"/>
              </a:cxn>
              <a:cxn ang="0">
                <a:pos x="1376" y="1272"/>
              </a:cxn>
              <a:cxn ang="0">
                <a:pos x="6" y="962"/>
              </a:cxn>
              <a:cxn ang="0">
                <a:pos x="0" y="0"/>
              </a:cxn>
            </a:cxnLst>
            <a:rect l="0" t="0" r="r" b="b"/>
            <a:pathLst>
              <a:path w="1415" h="3770">
                <a:moveTo>
                  <a:pt x="0" y="0"/>
                </a:moveTo>
                <a:lnTo>
                  <a:pt x="1415" y="1197"/>
                </a:lnTo>
                <a:lnTo>
                  <a:pt x="1415" y="1862"/>
                </a:lnTo>
                <a:lnTo>
                  <a:pt x="0" y="3770"/>
                </a:lnTo>
                <a:lnTo>
                  <a:pt x="0" y="3272"/>
                </a:lnTo>
                <a:lnTo>
                  <a:pt x="1376" y="1801"/>
                </a:lnTo>
                <a:lnTo>
                  <a:pt x="1376" y="1272"/>
                </a:lnTo>
                <a:lnTo>
                  <a:pt x="6" y="962"/>
                </a:lnTo>
                <a:lnTo>
                  <a:pt x="0" y="0"/>
                </a:lnTo>
                <a:close/>
              </a:path>
            </a:pathLst>
          </a:custGeom>
          <a:solidFill>
            <a:schemeClr val="accent2"/>
          </a:solidFill>
          <a:ln w="9525">
            <a:noFill/>
            <a:round/>
            <a:headEnd/>
            <a:tailEnd/>
          </a:ln>
          <a:effectLst/>
        </p:spPr>
        <p:txBody>
          <a:bodyPr/>
          <a:lstStyle/>
          <a:p>
            <a:endParaRPr lang="fr-FR"/>
          </a:p>
        </p:txBody>
      </p:sp>
      <p:sp>
        <p:nvSpPr>
          <p:cNvPr id="4111" name="Freeform 15"/>
          <p:cNvSpPr>
            <a:spLocks/>
          </p:cNvSpPr>
          <p:nvPr/>
        </p:nvSpPr>
        <p:spPr bwMode="gray">
          <a:xfrm>
            <a:off x="2608263" y="642938"/>
            <a:ext cx="6540500" cy="6215062"/>
          </a:xfrm>
          <a:custGeom>
            <a:avLst/>
            <a:gdLst/>
            <a:ahLst/>
            <a:cxnLst>
              <a:cxn ang="0">
                <a:pos x="4115" y="0"/>
              </a:cxn>
              <a:cxn ang="0">
                <a:pos x="4120" y="500"/>
              </a:cxn>
              <a:cxn ang="0">
                <a:pos x="61" y="1059"/>
              </a:cxn>
              <a:cxn ang="0">
                <a:pos x="61" y="1466"/>
              </a:cxn>
              <a:cxn ang="0">
                <a:pos x="2419" y="3915"/>
              </a:cxn>
              <a:cxn ang="0">
                <a:pos x="1830" y="3915"/>
              </a:cxn>
              <a:cxn ang="0">
                <a:pos x="0" y="1449"/>
              </a:cxn>
              <a:cxn ang="0">
                <a:pos x="0" y="967"/>
              </a:cxn>
              <a:cxn ang="0">
                <a:pos x="4115" y="0"/>
              </a:cxn>
            </a:cxnLst>
            <a:rect l="0" t="0" r="r" b="b"/>
            <a:pathLst>
              <a:path w="4120" h="3915">
                <a:moveTo>
                  <a:pt x="4115" y="0"/>
                </a:moveTo>
                <a:lnTo>
                  <a:pt x="4120" y="500"/>
                </a:lnTo>
                <a:lnTo>
                  <a:pt x="61" y="1059"/>
                </a:lnTo>
                <a:lnTo>
                  <a:pt x="61" y="1466"/>
                </a:lnTo>
                <a:lnTo>
                  <a:pt x="2419" y="3915"/>
                </a:lnTo>
                <a:lnTo>
                  <a:pt x="1830" y="3915"/>
                </a:lnTo>
                <a:lnTo>
                  <a:pt x="0" y="1449"/>
                </a:lnTo>
                <a:lnTo>
                  <a:pt x="0" y="967"/>
                </a:lnTo>
                <a:lnTo>
                  <a:pt x="4115" y="0"/>
                </a:lnTo>
                <a:close/>
              </a:path>
            </a:pathLst>
          </a:custGeom>
          <a:solidFill>
            <a:schemeClr val="tx2"/>
          </a:solidFill>
          <a:ln w="9525">
            <a:noFill/>
            <a:round/>
            <a:headEnd/>
            <a:tailEnd/>
          </a:ln>
          <a:effectLst/>
        </p:spPr>
        <p:txBody>
          <a:bodyPr/>
          <a:lstStyle/>
          <a:p>
            <a:endParaRPr lang="fr-FR"/>
          </a:p>
        </p:txBody>
      </p:sp>
      <p:sp>
        <p:nvSpPr>
          <p:cNvPr id="4112" name="Freeform 16"/>
          <p:cNvSpPr>
            <a:spLocks/>
          </p:cNvSpPr>
          <p:nvPr/>
        </p:nvSpPr>
        <p:spPr bwMode="gray">
          <a:xfrm>
            <a:off x="2586038" y="-17463"/>
            <a:ext cx="6557962" cy="6875463"/>
          </a:xfrm>
          <a:custGeom>
            <a:avLst/>
            <a:gdLst/>
            <a:ahLst/>
            <a:cxnLst>
              <a:cxn ang="0">
                <a:pos x="4131" y="0"/>
              </a:cxn>
              <a:cxn ang="0">
                <a:pos x="4126" y="494"/>
              </a:cxn>
              <a:cxn ang="0">
                <a:pos x="55" y="1404"/>
              </a:cxn>
              <a:cxn ang="0">
                <a:pos x="55" y="1853"/>
              </a:cxn>
              <a:cxn ang="0">
                <a:pos x="3156" y="4348"/>
              </a:cxn>
              <a:cxn ang="0">
                <a:pos x="2067" y="4348"/>
              </a:cxn>
              <a:cxn ang="0">
                <a:pos x="0" y="1882"/>
              </a:cxn>
              <a:cxn ang="0">
                <a:pos x="0" y="1355"/>
              </a:cxn>
              <a:cxn ang="0">
                <a:pos x="3615" y="0"/>
              </a:cxn>
              <a:cxn ang="0">
                <a:pos x="4131" y="0"/>
              </a:cxn>
            </a:cxnLst>
            <a:rect l="0" t="0" r="r" b="b"/>
            <a:pathLst>
              <a:path w="4131" h="4348">
                <a:moveTo>
                  <a:pt x="4131" y="0"/>
                </a:moveTo>
                <a:lnTo>
                  <a:pt x="4126" y="494"/>
                </a:lnTo>
                <a:lnTo>
                  <a:pt x="55" y="1404"/>
                </a:lnTo>
                <a:lnTo>
                  <a:pt x="55" y="1853"/>
                </a:lnTo>
                <a:lnTo>
                  <a:pt x="3156" y="4348"/>
                </a:lnTo>
                <a:lnTo>
                  <a:pt x="2067" y="4348"/>
                </a:lnTo>
                <a:lnTo>
                  <a:pt x="0" y="1882"/>
                </a:lnTo>
                <a:lnTo>
                  <a:pt x="0" y="1355"/>
                </a:lnTo>
                <a:lnTo>
                  <a:pt x="3615" y="0"/>
                </a:lnTo>
                <a:lnTo>
                  <a:pt x="4131" y="0"/>
                </a:lnTo>
                <a:close/>
              </a:path>
            </a:pathLst>
          </a:custGeom>
          <a:solidFill>
            <a:srgbClr val="FFFFFF"/>
          </a:solidFill>
          <a:ln w="9525">
            <a:noFill/>
            <a:round/>
            <a:headEnd/>
            <a:tailEnd/>
          </a:ln>
          <a:effectLst/>
        </p:spPr>
        <p:txBody>
          <a:bodyPr/>
          <a:lstStyle/>
          <a:p>
            <a:endParaRPr lang="fr-FR"/>
          </a:p>
        </p:txBody>
      </p:sp>
      <p:sp>
        <p:nvSpPr>
          <p:cNvPr id="4113" name="Freeform 17"/>
          <p:cNvSpPr>
            <a:spLocks/>
          </p:cNvSpPr>
          <p:nvPr/>
        </p:nvSpPr>
        <p:spPr bwMode="gray">
          <a:xfrm>
            <a:off x="2771775" y="-26988"/>
            <a:ext cx="5761038" cy="2087563"/>
          </a:xfrm>
          <a:custGeom>
            <a:avLst/>
            <a:gdLst/>
            <a:ahLst/>
            <a:cxnLst>
              <a:cxn ang="0">
                <a:pos x="0" y="1315"/>
              </a:cxn>
              <a:cxn ang="0">
                <a:pos x="2858" y="0"/>
              </a:cxn>
              <a:cxn ang="0">
                <a:pos x="3629" y="0"/>
              </a:cxn>
              <a:cxn ang="0">
                <a:pos x="0" y="1315"/>
              </a:cxn>
            </a:cxnLst>
            <a:rect l="0" t="0" r="r" b="b"/>
            <a:pathLst>
              <a:path w="3629" h="1315">
                <a:moveTo>
                  <a:pt x="0" y="1315"/>
                </a:moveTo>
                <a:lnTo>
                  <a:pt x="2858" y="0"/>
                </a:lnTo>
                <a:lnTo>
                  <a:pt x="3629" y="0"/>
                </a:lnTo>
                <a:lnTo>
                  <a:pt x="0" y="1315"/>
                </a:lnTo>
                <a:close/>
              </a:path>
            </a:pathLst>
          </a:custGeom>
          <a:solidFill>
            <a:srgbClr val="FFFFFF">
              <a:alpha val="50000"/>
            </a:srgbClr>
          </a:solidFill>
          <a:ln w="9525">
            <a:noFill/>
            <a:round/>
            <a:headEnd/>
            <a:tailEnd/>
          </a:ln>
          <a:effectLst/>
        </p:spPr>
        <p:txBody>
          <a:bodyPr/>
          <a:lstStyle/>
          <a:p>
            <a:endParaRPr lang="fr-FR"/>
          </a:p>
        </p:txBody>
      </p:sp>
      <p:sp>
        <p:nvSpPr>
          <p:cNvPr id="4114" name="Freeform 18"/>
          <p:cNvSpPr>
            <a:spLocks/>
          </p:cNvSpPr>
          <p:nvPr/>
        </p:nvSpPr>
        <p:spPr bwMode="gray">
          <a:xfrm>
            <a:off x="2555875" y="2924175"/>
            <a:ext cx="3384550" cy="3944938"/>
          </a:xfrm>
          <a:custGeom>
            <a:avLst/>
            <a:gdLst/>
            <a:ahLst/>
            <a:cxnLst>
              <a:cxn ang="0">
                <a:pos x="0" y="0"/>
              </a:cxn>
              <a:cxn ang="0">
                <a:pos x="2132" y="2495"/>
              </a:cxn>
              <a:cxn ang="0">
                <a:pos x="1814" y="2495"/>
              </a:cxn>
              <a:cxn ang="0">
                <a:pos x="0" y="0"/>
              </a:cxn>
            </a:cxnLst>
            <a:rect l="0" t="0" r="r" b="b"/>
            <a:pathLst>
              <a:path w="2132" h="2495">
                <a:moveTo>
                  <a:pt x="0" y="0"/>
                </a:moveTo>
                <a:lnTo>
                  <a:pt x="2132" y="2495"/>
                </a:lnTo>
                <a:lnTo>
                  <a:pt x="1814" y="2495"/>
                </a:lnTo>
                <a:lnTo>
                  <a:pt x="0" y="0"/>
                </a:lnTo>
                <a:close/>
              </a:path>
            </a:pathLst>
          </a:custGeom>
          <a:solidFill>
            <a:srgbClr val="FFFFFF">
              <a:alpha val="35001"/>
            </a:srgbClr>
          </a:solidFill>
          <a:ln w="9525">
            <a:noFill/>
            <a:round/>
            <a:headEnd/>
            <a:tailEnd/>
          </a:ln>
          <a:effectLst/>
        </p:spPr>
        <p:txBody>
          <a:bodyPr/>
          <a:lstStyle/>
          <a:p>
            <a:endParaRPr lang="fr-FR"/>
          </a:p>
        </p:txBody>
      </p:sp>
      <p:sp>
        <p:nvSpPr>
          <p:cNvPr id="4120" name="Freeform 24"/>
          <p:cNvSpPr>
            <a:spLocks/>
          </p:cNvSpPr>
          <p:nvPr/>
        </p:nvSpPr>
        <p:spPr bwMode="gray">
          <a:xfrm>
            <a:off x="-19050" y="180975"/>
            <a:ext cx="2262188" cy="1914525"/>
          </a:xfrm>
          <a:custGeom>
            <a:avLst/>
            <a:gdLst/>
            <a:ahLst/>
            <a:cxnLst>
              <a:cxn ang="0">
                <a:pos x="1425" y="1206"/>
              </a:cxn>
              <a:cxn ang="0">
                <a:pos x="0" y="0"/>
              </a:cxn>
              <a:cxn ang="0">
                <a:pos x="0" y="186"/>
              </a:cxn>
              <a:cxn ang="0">
                <a:pos x="1425" y="1206"/>
              </a:cxn>
            </a:cxnLst>
            <a:rect l="0" t="0" r="r" b="b"/>
            <a:pathLst>
              <a:path w="1425" h="1206">
                <a:moveTo>
                  <a:pt x="1425" y="1206"/>
                </a:moveTo>
                <a:lnTo>
                  <a:pt x="0" y="0"/>
                </a:lnTo>
                <a:lnTo>
                  <a:pt x="0" y="186"/>
                </a:lnTo>
                <a:lnTo>
                  <a:pt x="1425" y="1206"/>
                </a:lnTo>
                <a:close/>
              </a:path>
            </a:pathLst>
          </a:custGeom>
          <a:solidFill>
            <a:srgbClr val="333333">
              <a:alpha val="39999"/>
            </a:srgbClr>
          </a:solidFill>
          <a:ln w="9525">
            <a:noFill/>
            <a:round/>
            <a:headEnd/>
            <a:tailEnd/>
          </a:ln>
          <a:effectLst/>
        </p:spPr>
        <p:txBody>
          <a:bodyPr/>
          <a:lstStyle/>
          <a:p>
            <a:endParaRPr lang="fr-FR"/>
          </a:p>
        </p:txBody>
      </p:sp>
      <p:sp>
        <p:nvSpPr>
          <p:cNvPr id="4121" name="Freeform 25"/>
          <p:cNvSpPr>
            <a:spLocks/>
          </p:cNvSpPr>
          <p:nvPr/>
        </p:nvSpPr>
        <p:spPr bwMode="gray">
          <a:xfrm>
            <a:off x="-12700" y="3105150"/>
            <a:ext cx="2327275" cy="3762375"/>
          </a:xfrm>
          <a:custGeom>
            <a:avLst/>
            <a:gdLst/>
            <a:ahLst/>
            <a:cxnLst>
              <a:cxn ang="0">
                <a:pos x="0" y="2248"/>
              </a:cxn>
              <a:cxn ang="0">
                <a:pos x="1466" y="0"/>
              </a:cxn>
              <a:cxn ang="0">
                <a:pos x="194" y="2370"/>
              </a:cxn>
              <a:cxn ang="0">
                <a:pos x="4" y="2364"/>
              </a:cxn>
              <a:cxn ang="0">
                <a:pos x="0" y="2248"/>
              </a:cxn>
            </a:cxnLst>
            <a:rect l="0" t="0" r="r" b="b"/>
            <a:pathLst>
              <a:path w="1466" h="2370">
                <a:moveTo>
                  <a:pt x="0" y="2248"/>
                </a:moveTo>
                <a:lnTo>
                  <a:pt x="1466" y="0"/>
                </a:lnTo>
                <a:lnTo>
                  <a:pt x="194" y="2370"/>
                </a:lnTo>
                <a:lnTo>
                  <a:pt x="4" y="2364"/>
                </a:lnTo>
                <a:lnTo>
                  <a:pt x="0" y="2248"/>
                </a:lnTo>
                <a:close/>
              </a:path>
            </a:pathLst>
          </a:custGeom>
          <a:solidFill>
            <a:schemeClr val="folHlink"/>
          </a:solidFill>
          <a:ln w="9525">
            <a:noFill/>
            <a:round/>
            <a:headEnd/>
            <a:tailEnd/>
          </a:ln>
          <a:effectLst/>
        </p:spPr>
        <p:txBody>
          <a:bodyPr/>
          <a:lstStyle/>
          <a:p>
            <a:endParaRPr lang="fr-FR"/>
          </a:p>
        </p:txBody>
      </p:sp>
      <p:sp>
        <p:nvSpPr>
          <p:cNvPr id="4122" name="Freeform 26"/>
          <p:cNvSpPr>
            <a:spLocks/>
          </p:cNvSpPr>
          <p:nvPr/>
        </p:nvSpPr>
        <p:spPr bwMode="gray">
          <a:xfrm>
            <a:off x="-9525" y="1403350"/>
            <a:ext cx="2317750" cy="5265738"/>
          </a:xfrm>
          <a:custGeom>
            <a:avLst/>
            <a:gdLst/>
            <a:ahLst/>
            <a:cxnLst>
              <a:cxn ang="0">
                <a:pos x="6" y="0"/>
              </a:cxn>
              <a:cxn ang="0">
                <a:pos x="6" y="643"/>
              </a:cxn>
              <a:cxn ang="0">
                <a:pos x="1410" y="564"/>
              </a:cxn>
              <a:cxn ang="0">
                <a:pos x="1410" y="1049"/>
              </a:cxn>
              <a:cxn ang="0">
                <a:pos x="0" y="2852"/>
              </a:cxn>
              <a:cxn ang="0">
                <a:pos x="0" y="3317"/>
              </a:cxn>
              <a:cxn ang="0">
                <a:pos x="1460" y="1062"/>
              </a:cxn>
              <a:cxn ang="0">
                <a:pos x="1460" y="505"/>
              </a:cxn>
              <a:cxn ang="0">
                <a:pos x="6" y="0"/>
              </a:cxn>
            </a:cxnLst>
            <a:rect l="0" t="0" r="r" b="b"/>
            <a:pathLst>
              <a:path w="1460" h="3317">
                <a:moveTo>
                  <a:pt x="6" y="0"/>
                </a:moveTo>
                <a:lnTo>
                  <a:pt x="6" y="643"/>
                </a:lnTo>
                <a:lnTo>
                  <a:pt x="1410" y="564"/>
                </a:lnTo>
                <a:lnTo>
                  <a:pt x="1410" y="1049"/>
                </a:lnTo>
                <a:lnTo>
                  <a:pt x="0" y="2852"/>
                </a:lnTo>
                <a:lnTo>
                  <a:pt x="0" y="3317"/>
                </a:lnTo>
                <a:lnTo>
                  <a:pt x="1460" y="1062"/>
                </a:lnTo>
                <a:lnTo>
                  <a:pt x="1460" y="505"/>
                </a:lnTo>
                <a:lnTo>
                  <a:pt x="6" y="0"/>
                </a:lnTo>
                <a:close/>
              </a:path>
            </a:pathLst>
          </a:custGeom>
          <a:solidFill>
            <a:srgbClr val="FFFFFF"/>
          </a:solidFill>
          <a:ln w="9525">
            <a:noFill/>
            <a:round/>
            <a:headEnd/>
            <a:tailEnd/>
          </a:ln>
          <a:effectLst/>
        </p:spPr>
        <p:txBody>
          <a:bodyPr/>
          <a:lstStyle/>
          <a:p>
            <a:endParaRPr lang="fr-FR"/>
          </a:p>
        </p:txBody>
      </p:sp>
      <p:grpSp>
        <p:nvGrpSpPr>
          <p:cNvPr id="4132" name="Group 36"/>
          <p:cNvGrpSpPr>
            <a:grpSpLocks/>
          </p:cNvGrpSpPr>
          <p:nvPr/>
        </p:nvGrpSpPr>
        <p:grpSpPr bwMode="auto">
          <a:xfrm>
            <a:off x="0" y="-19050"/>
            <a:ext cx="9153525" cy="6886575"/>
            <a:chOff x="0" y="0"/>
            <a:chExt cx="5760" cy="4326"/>
          </a:xfrm>
        </p:grpSpPr>
        <p:pic>
          <p:nvPicPr>
            <p:cNvPr id="4131" name="Picture 35" descr="11"/>
            <p:cNvPicPr>
              <a:picLocks noChangeAspect="1" noChangeArrowheads="1"/>
            </p:cNvPicPr>
            <p:nvPr userDrawn="1"/>
          </p:nvPicPr>
          <p:blipFill>
            <a:blip r:embed="rId3"/>
            <a:srcRect/>
            <a:stretch>
              <a:fillRect/>
            </a:stretch>
          </p:blipFill>
          <p:spPr bwMode="gray">
            <a:xfrm>
              <a:off x="0" y="0"/>
              <a:ext cx="5760" cy="4326"/>
            </a:xfrm>
            <a:prstGeom prst="rect">
              <a:avLst/>
            </a:prstGeom>
            <a:noFill/>
          </p:spPr>
        </p:pic>
        <p:sp>
          <p:nvSpPr>
            <p:cNvPr id="4123" name="Rectangle 27"/>
            <p:cNvSpPr>
              <a:spLocks noChangeArrowheads="1"/>
            </p:cNvSpPr>
            <p:nvPr userDrawn="1"/>
          </p:nvSpPr>
          <p:spPr bwMode="gray">
            <a:xfrm>
              <a:off x="212" y="462"/>
              <a:ext cx="5334" cy="3402"/>
            </a:xfrm>
            <a:prstGeom prst="rect">
              <a:avLst/>
            </a:prstGeom>
            <a:noFill/>
            <a:ln w="12700">
              <a:noFill/>
              <a:miter lim="800000"/>
              <a:headEnd/>
              <a:tailEnd/>
            </a:ln>
            <a:effectLst/>
          </p:spPr>
          <p:txBody>
            <a:bodyPr wrap="none" anchor="ctr"/>
            <a:lstStyle/>
            <a:p>
              <a:endParaRPr lang="fr-FR"/>
            </a:p>
          </p:txBody>
        </p:sp>
      </p:grpSp>
      <p:pic>
        <p:nvPicPr>
          <p:cNvPr id="4115" name="Picture 19" descr="2"/>
          <p:cNvPicPr>
            <a:picLocks noChangeAspect="1" noChangeArrowheads="1"/>
          </p:cNvPicPr>
          <p:nvPr/>
        </p:nvPicPr>
        <p:blipFill>
          <a:blip r:embed="rId4"/>
          <a:srcRect/>
          <a:stretch>
            <a:fillRect/>
          </a:stretch>
        </p:blipFill>
        <p:spPr bwMode="gray">
          <a:xfrm>
            <a:off x="4141788" y="4041775"/>
            <a:ext cx="415925" cy="415925"/>
          </a:xfrm>
          <a:prstGeom prst="rect">
            <a:avLst/>
          </a:prstGeom>
          <a:noFill/>
        </p:spPr>
      </p:pic>
      <p:sp>
        <p:nvSpPr>
          <p:cNvPr id="4100" name="Rectangle 4"/>
          <p:cNvSpPr>
            <a:spLocks noGrp="1" noChangeArrowheads="1"/>
          </p:cNvSpPr>
          <p:nvPr>
            <p:ph type="dt" sz="half" idx="2"/>
          </p:nvPr>
        </p:nvSpPr>
        <p:spPr>
          <a:xfrm>
            <a:off x="457200" y="6245225"/>
            <a:ext cx="2133600" cy="476250"/>
          </a:xfrm>
        </p:spPr>
        <p:txBody>
          <a:bodyPr/>
          <a:lstStyle>
            <a:lvl1pPr>
              <a:defRPr/>
            </a:lvl1pPr>
          </a:lstStyle>
          <a:p>
            <a:endParaRPr lang="en-US"/>
          </a:p>
        </p:txBody>
      </p:sp>
      <p:sp>
        <p:nvSpPr>
          <p:cNvPr id="4098" name="Rectangle 2"/>
          <p:cNvSpPr>
            <a:spLocks noGrp="1" noChangeArrowheads="1"/>
          </p:cNvSpPr>
          <p:nvPr>
            <p:ph type="ctrTitle"/>
          </p:nvPr>
        </p:nvSpPr>
        <p:spPr>
          <a:xfrm>
            <a:off x="985838" y="3787775"/>
            <a:ext cx="7772400" cy="885825"/>
          </a:xfrm>
        </p:spPr>
        <p:txBody>
          <a:bodyPr/>
          <a:lstStyle>
            <a:lvl1pPr algn="r">
              <a:defRPr/>
            </a:lvl1pPr>
          </a:lstStyle>
          <a:p>
            <a:r>
              <a:rPr lang="fr-FR" smtClean="0"/>
              <a:t>Cliquez pour modifier le style du titre</a:t>
            </a:r>
            <a:endParaRPr lang="en-US"/>
          </a:p>
        </p:txBody>
      </p:sp>
      <p:sp>
        <p:nvSpPr>
          <p:cNvPr id="4099" name="Rectangle 3"/>
          <p:cNvSpPr>
            <a:spLocks noGrp="1" noChangeArrowheads="1"/>
          </p:cNvSpPr>
          <p:nvPr>
            <p:ph type="subTitle" idx="1"/>
          </p:nvPr>
        </p:nvSpPr>
        <p:spPr>
          <a:xfrm>
            <a:off x="4629150" y="3505200"/>
            <a:ext cx="4129088" cy="457200"/>
          </a:xfrm>
        </p:spPr>
        <p:txBody>
          <a:bodyPr/>
          <a:lstStyle>
            <a:lvl1pPr marL="0" indent="0" algn="dist">
              <a:buFontTx/>
              <a:buNone/>
              <a:defRPr sz="2000" b="1">
                <a:solidFill>
                  <a:srgbClr val="777777"/>
                </a:solidFill>
              </a:defRPr>
            </a:lvl1pPr>
          </a:lstStyle>
          <a:p>
            <a:r>
              <a:rPr lang="fr-FR" smtClean="0"/>
              <a:t>Cliquez pour modifier le style des sous-titres du masque</a:t>
            </a:r>
            <a:endParaRPr lang="en-US"/>
          </a:p>
        </p:txBody>
      </p:sp>
      <p:sp>
        <p:nvSpPr>
          <p:cNvPr id="4125" name="Text Box 29"/>
          <p:cNvSpPr txBox="1">
            <a:spLocks noChangeArrowheads="1"/>
          </p:cNvSpPr>
          <p:nvPr/>
        </p:nvSpPr>
        <p:spPr bwMode="gray">
          <a:xfrm>
            <a:off x="7561263" y="5476875"/>
            <a:ext cx="1196975" cy="396875"/>
          </a:xfrm>
          <a:prstGeom prst="rect">
            <a:avLst/>
          </a:prstGeom>
          <a:noFill/>
          <a:ln w="9525">
            <a:noFill/>
            <a:miter lim="800000"/>
            <a:headEnd/>
            <a:tailEnd/>
          </a:ln>
          <a:effectLst/>
        </p:spPr>
        <p:txBody>
          <a:bodyPr wrap="none">
            <a:spAutoFit/>
          </a:bodyPr>
          <a:lstStyle/>
          <a:p>
            <a:pPr algn="r"/>
            <a:r>
              <a:rPr lang="en-US" sz="2000">
                <a:solidFill>
                  <a:srgbClr val="FF7F00"/>
                </a:solidFill>
                <a:latin typeface="Arial Black" pitchFamily="34" charset="0"/>
              </a:rPr>
              <a:t>L/O/G/O</a:t>
            </a:r>
          </a:p>
        </p:txBody>
      </p:sp>
      <p:sp>
        <p:nvSpPr>
          <p:cNvPr id="4126" name="Text Box 30"/>
          <p:cNvSpPr txBox="1">
            <a:spLocks noChangeArrowheads="1"/>
          </p:cNvSpPr>
          <p:nvPr/>
        </p:nvSpPr>
        <p:spPr bwMode="gray">
          <a:xfrm>
            <a:off x="6618288" y="5781675"/>
            <a:ext cx="2139950" cy="336550"/>
          </a:xfrm>
          <a:prstGeom prst="rect">
            <a:avLst/>
          </a:prstGeom>
          <a:noFill/>
          <a:ln w="9525">
            <a:noFill/>
            <a:miter lim="800000"/>
            <a:headEnd/>
            <a:tailEnd/>
          </a:ln>
          <a:effectLst/>
        </p:spPr>
        <p:txBody>
          <a:bodyPr wrap="none">
            <a:spAutoFit/>
          </a:bodyPr>
          <a:lstStyle/>
          <a:p>
            <a:pPr algn="r"/>
            <a:r>
              <a:rPr lang="en-US" sz="1600">
                <a:latin typeface="Times New Roman" pitchFamily="18" charset="0"/>
              </a:rPr>
              <a:t>www.themegallery.com</a:t>
            </a:r>
          </a:p>
        </p:txBody>
      </p:sp>
      <p:sp>
        <p:nvSpPr>
          <p:cNvPr id="4101" name="Rectangle 5"/>
          <p:cNvSpPr>
            <a:spLocks noGrp="1" noChangeArrowheads="1"/>
          </p:cNvSpPr>
          <p:nvPr>
            <p:ph type="ftr" sz="quarter" idx="3"/>
          </p:nvPr>
        </p:nvSpPr>
        <p:spPr>
          <a:xfrm>
            <a:off x="3124200" y="6245225"/>
            <a:ext cx="2895600" cy="476250"/>
          </a:xfrm>
        </p:spPr>
        <p:txBody>
          <a:bodyPr/>
          <a:lstStyle>
            <a:lvl1pPr>
              <a:defRPr/>
            </a:lvl1pPr>
          </a:lstStyle>
          <a:p>
            <a:endParaRPr lang="en-US"/>
          </a:p>
        </p:txBody>
      </p:sp>
      <p:sp>
        <p:nvSpPr>
          <p:cNvPr id="4102" name="Rectangle 6"/>
          <p:cNvSpPr>
            <a:spLocks noGrp="1" noChangeArrowheads="1"/>
          </p:cNvSpPr>
          <p:nvPr>
            <p:ph type="sldNum" sz="quarter" idx="4"/>
          </p:nvPr>
        </p:nvSpPr>
        <p:spPr>
          <a:xfrm>
            <a:off x="6553200" y="6245225"/>
            <a:ext cx="2133600" cy="476250"/>
          </a:xfrm>
        </p:spPr>
        <p:txBody>
          <a:bodyPr/>
          <a:lstStyle>
            <a:lvl1pPr>
              <a:defRPr/>
            </a:lvl1pPr>
          </a:lstStyle>
          <a:p>
            <a:fld id="{F3AFC318-369B-4144-BE19-AEB0D2C90CC6}" type="slidenum">
              <a:rPr lang="en-US"/>
              <a:pPr/>
              <a:t>‹N°›</a:t>
            </a:fld>
            <a:endParaRPr lang="en-US"/>
          </a:p>
        </p:txBody>
      </p:sp>
      <p:sp>
        <p:nvSpPr>
          <p:cNvPr id="4146" name="Rectangle 50"/>
          <p:cNvSpPr>
            <a:spLocks noChangeArrowheads="1"/>
          </p:cNvSpPr>
          <p:nvPr/>
        </p:nvSpPr>
        <p:spPr bwMode="gray">
          <a:xfrm>
            <a:off x="341313" y="722313"/>
            <a:ext cx="8478837" cy="5410200"/>
          </a:xfrm>
          <a:prstGeom prst="rect">
            <a:avLst/>
          </a:prstGeom>
          <a:noFill/>
          <a:ln w="9525">
            <a:solidFill>
              <a:schemeClr val="tx1"/>
            </a:solidFill>
            <a:miter lim="800000"/>
            <a:headEnd/>
            <a:tailEnd/>
          </a:ln>
          <a:effectLst/>
        </p:spPr>
        <p:txBody>
          <a:bodyPr wrap="none" anchor="ctr"/>
          <a:lstStyle/>
          <a:p>
            <a:endParaRPr lang="fr-FR"/>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0CEBC16B-E99B-4909-A5B6-CD752E045D11}" type="slidenum">
              <a:rPr lang="en-US"/>
              <a:pPr/>
              <a:t>‹N°›</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198438"/>
            <a:ext cx="2057400" cy="59277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198438"/>
            <a:ext cx="6019800" cy="59277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FDBF5A4C-A434-4343-AE7B-291895D50DE1}" type="slidenum">
              <a:rPr lang="en-US"/>
              <a:pPr/>
              <a:t>‹N°›</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r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903288" y="198438"/>
            <a:ext cx="6302375" cy="1143000"/>
          </a:xfrm>
        </p:spPr>
        <p:txBody>
          <a:bodyPr/>
          <a:lstStyle/>
          <a:p>
            <a:r>
              <a:rPr lang="fr-FR" smtClean="0"/>
              <a:t>Cliquez pour modifier le style du titre</a:t>
            </a:r>
            <a:endParaRPr lang="fr-FR"/>
          </a:p>
        </p:txBody>
      </p:sp>
      <p:sp>
        <p:nvSpPr>
          <p:cNvPr id="3" name="Espace réservé du graphique 2"/>
          <p:cNvSpPr>
            <a:spLocks noGrp="1"/>
          </p:cNvSpPr>
          <p:nvPr>
            <p:ph type="chart" idx="1"/>
          </p:nvPr>
        </p:nvSpPr>
        <p:spPr>
          <a:xfrm>
            <a:off x="457200" y="1600200"/>
            <a:ext cx="8229600" cy="4525963"/>
          </a:xfrm>
        </p:spPr>
        <p:txBody>
          <a:bodyPr/>
          <a:lstStyle/>
          <a:p>
            <a:r>
              <a:rPr lang="fr-FR" smtClean="0"/>
              <a:t>Cliquez sur l'icône pour ajouter un graphique</a:t>
            </a:r>
            <a:endParaRPr lang="fr-FR"/>
          </a:p>
        </p:txBody>
      </p:sp>
      <p:sp>
        <p:nvSpPr>
          <p:cNvPr id="4" name="Espace réservé de la date 3"/>
          <p:cNvSpPr>
            <a:spLocks noGrp="1"/>
          </p:cNvSpPr>
          <p:nvPr>
            <p:ph type="dt" sz="half" idx="10"/>
          </p:nvPr>
        </p:nvSpPr>
        <p:spPr>
          <a:xfrm>
            <a:off x="457200" y="6283325"/>
            <a:ext cx="2133600" cy="304800"/>
          </a:xfrm>
        </p:spPr>
        <p:txBody>
          <a:bodyPr/>
          <a:lstStyle>
            <a:lvl1pPr>
              <a:defRPr/>
            </a:lvl1pPr>
          </a:lstStyle>
          <a:p>
            <a:endParaRPr lang="en-US"/>
          </a:p>
        </p:txBody>
      </p:sp>
      <p:sp>
        <p:nvSpPr>
          <p:cNvPr id="5" name="Espace réservé du pied de page 4"/>
          <p:cNvSpPr>
            <a:spLocks noGrp="1"/>
          </p:cNvSpPr>
          <p:nvPr>
            <p:ph type="ftr" sz="quarter" idx="11"/>
          </p:nvPr>
        </p:nvSpPr>
        <p:spPr>
          <a:xfrm>
            <a:off x="3124200" y="6283325"/>
            <a:ext cx="2895600" cy="304800"/>
          </a:xfrm>
        </p:spPr>
        <p:txBody>
          <a:bodyPr/>
          <a:lstStyle>
            <a:lvl1pPr>
              <a:defRPr/>
            </a:lvl1pPr>
          </a:lstStyle>
          <a:p>
            <a:endParaRPr lang="en-US"/>
          </a:p>
        </p:txBody>
      </p:sp>
      <p:sp>
        <p:nvSpPr>
          <p:cNvPr id="6" name="Espace réservé du numéro de diapositive 5"/>
          <p:cNvSpPr>
            <a:spLocks noGrp="1"/>
          </p:cNvSpPr>
          <p:nvPr>
            <p:ph type="sldNum" sz="quarter" idx="12"/>
          </p:nvPr>
        </p:nvSpPr>
        <p:spPr>
          <a:xfrm>
            <a:off x="6553200" y="6283325"/>
            <a:ext cx="2133600" cy="304800"/>
          </a:xfrm>
        </p:spPr>
        <p:txBody>
          <a:bodyPr/>
          <a:lstStyle>
            <a:lvl1pPr>
              <a:defRPr/>
            </a:lvl1pPr>
          </a:lstStyle>
          <a:p>
            <a:fld id="{D0BE387D-B9FB-47B8-AC8E-C3888803A29B}" type="slidenum">
              <a:rPr lang="en-US"/>
              <a:pPr/>
              <a:t>‹N°›</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D11C089A-FAED-47AE-ACC1-0FAC753DBB42}" type="slidenum">
              <a:rPr lang="en-US"/>
              <a:pPr/>
              <a:t>‹N°›</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9826148E-8415-402C-9309-C27930CD153A}" type="slidenum">
              <a:rPr lang="en-US"/>
              <a:pPr/>
              <a:t>‹N°›</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endParaRPr lang="en-US"/>
          </a:p>
        </p:txBody>
      </p:sp>
      <p:sp>
        <p:nvSpPr>
          <p:cNvPr id="7" name="Espace réservé du numéro de diapositive 6"/>
          <p:cNvSpPr>
            <a:spLocks noGrp="1"/>
          </p:cNvSpPr>
          <p:nvPr>
            <p:ph type="sldNum" sz="quarter" idx="12"/>
          </p:nvPr>
        </p:nvSpPr>
        <p:spPr/>
        <p:txBody>
          <a:bodyPr/>
          <a:lstStyle>
            <a:lvl1pPr>
              <a:defRPr/>
            </a:lvl1pPr>
          </a:lstStyle>
          <a:p>
            <a:fld id="{CC9DF9C4-D2CD-4829-BEE1-946E2B1B4098}" type="slidenum">
              <a:rPr lang="en-US"/>
              <a:pPr/>
              <a:t>‹N°›</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lvl1pPr>
              <a:defRPr/>
            </a:lvl1pPr>
          </a:lstStyle>
          <a:p>
            <a:endParaRPr lang="en-US"/>
          </a:p>
        </p:txBody>
      </p:sp>
      <p:sp>
        <p:nvSpPr>
          <p:cNvPr id="8" name="Espace réservé du pied de page 7"/>
          <p:cNvSpPr>
            <a:spLocks noGrp="1"/>
          </p:cNvSpPr>
          <p:nvPr>
            <p:ph type="ftr" sz="quarter" idx="11"/>
          </p:nvPr>
        </p:nvSpPr>
        <p:spPr/>
        <p:txBody>
          <a:bodyPr/>
          <a:lstStyle>
            <a:lvl1pPr>
              <a:defRPr/>
            </a:lvl1pPr>
          </a:lstStyle>
          <a:p>
            <a:endParaRPr lang="en-US"/>
          </a:p>
        </p:txBody>
      </p:sp>
      <p:sp>
        <p:nvSpPr>
          <p:cNvPr id="9" name="Espace réservé du numéro de diapositive 8"/>
          <p:cNvSpPr>
            <a:spLocks noGrp="1"/>
          </p:cNvSpPr>
          <p:nvPr>
            <p:ph type="sldNum" sz="quarter" idx="12"/>
          </p:nvPr>
        </p:nvSpPr>
        <p:spPr/>
        <p:txBody>
          <a:bodyPr/>
          <a:lstStyle>
            <a:lvl1pPr>
              <a:defRPr/>
            </a:lvl1pPr>
          </a:lstStyle>
          <a:p>
            <a:fld id="{8D17FA6D-7826-4FDF-A128-08F41E19BFD1}" type="slidenum">
              <a:rPr lang="en-US"/>
              <a:pPr/>
              <a:t>‹N°›</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lvl1pPr>
              <a:defRPr/>
            </a:lvl1pPr>
          </a:lstStyle>
          <a:p>
            <a:endParaRPr lang="en-US"/>
          </a:p>
        </p:txBody>
      </p:sp>
      <p:sp>
        <p:nvSpPr>
          <p:cNvPr id="4" name="Espace réservé du pied de page 3"/>
          <p:cNvSpPr>
            <a:spLocks noGrp="1"/>
          </p:cNvSpPr>
          <p:nvPr>
            <p:ph type="ftr" sz="quarter" idx="11"/>
          </p:nvPr>
        </p:nvSpPr>
        <p:spPr/>
        <p:txBody>
          <a:bodyPr/>
          <a:lstStyle>
            <a:lvl1pPr>
              <a:defRPr/>
            </a:lvl1pPr>
          </a:lstStyle>
          <a:p>
            <a:endParaRPr lang="en-US"/>
          </a:p>
        </p:txBody>
      </p:sp>
      <p:sp>
        <p:nvSpPr>
          <p:cNvPr id="5" name="Espace réservé du numéro de diapositive 4"/>
          <p:cNvSpPr>
            <a:spLocks noGrp="1"/>
          </p:cNvSpPr>
          <p:nvPr>
            <p:ph type="sldNum" sz="quarter" idx="12"/>
          </p:nvPr>
        </p:nvSpPr>
        <p:spPr/>
        <p:txBody>
          <a:bodyPr/>
          <a:lstStyle>
            <a:lvl1pPr>
              <a:defRPr/>
            </a:lvl1pPr>
          </a:lstStyle>
          <a:p>
            <a:fld id="{911033AB-C38F-4A11-9847-0DF6C4AB515C}" type="slidenum">
              <a:rPr lang="en-US"/>
              <a:pPr/>
              <a:t>‹N°›</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en-US"/>
          </a:p>
        </p:txBody>
      </p:sp>
      <p:sp>
        <p:nvSpPr>
          <p:cNvPr id="3" name="Espace réservé du pied de page 2"/>
          <p:cNvSpPr>
            <a:spLocks noGrp="1"/>
          </p:cNvSpPr>
          <p:nvPr>
            <p:ph type="ftr" sz="quarter" idx="11"/>
          </p:nvPr>
        </p:nvSpPr>
        <p:spPr/>
        <p:txBody>
          <a:bodyPr/>
          <a:lstStyle>
            <a:lvl1pPr>
              <a:defRPr/>
            </a:lvl1pPr>
          </a:lstStyle>
          <a:p>
            <a:endParaRPr lang="en-US"/>
          </a:p>
        </p:txBody>
      </p:sp>
      <p:sp>
        <p:nvSpPr>
          <p:cNvPr id="4" name="Espace réservé du numéro de diapositive 3"/>
          <p:cNvSpPr>
            <a:spLocks noGrp="1"/>
          </p:cNvSpPr>
          <p:nvPr>
            <p:ph type="sldNum" sz="quarter" idx="12"/>
          </p:nvPr>
        </p:nvSpPr>
        <p:spPr/>
        <p:txBody>
          <a:bodyPr/>
          <a:lstStyle>
            <a:lvl1pPr>
              <a:defRPr/>
            </a:lvl1pPr>
          </a:lstStyle>
          <a:p>
            <a:fld id="{06CBD9AC-D8EE-4FF4-B747-1BA2738C1981}" type="slidenum">
              <a:rPr lang="en-US"/>
              <a:pPr/>
              <a:t>‹N°›</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endParaRPr lang="en-US"/>
          </a:p>
        </p:txBody>
      </p:sp>
      <p:sp>
        <p:nvSpPr>
          <p:cNvPr id="7" name="Espace réservé du numéro de diapositive 6"/>
          <p:cNvSpPr>
            <a:spLocks noGrp="1"/>
          </p:cNvSpPr>
          <p:nvPr>
            <p:ph type="sldNum" sz="quarter" idx="12"/>
          </p:nvPr>
        </p:nvSpPr>
        <p:spPr/>
        <p:txBody>
          <a:bodyPr/>
          <a:lstStyle>
            <a:lvl1pPr>
              <a:defRPr/>
            </a:lvl1pPr>
          </a:lstStyle>
          <a:p>
            <a:fld id="{1DBD8D74-BCA3-4206-9217-5A6E51DA6AA5}" type="slidenum">
              <a:rPr lang="en-US"/>
              <a:pPr/>
              <a:t>‹N°›</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endParaRPr lang="en-US"/>
          </a:p>
        </p:txBody>
      </p:sp>
      <p:sp>
        <p:nvSpPr>
          <p:cNvPr id="7" name="Espace réservé du numéro de diapositive 6"/>
          <p:cNvSpPr>
            <a:spLocks noGrp="1"/>
          </p:cNvSpPr>
          <p:nvPr>
            <p:ph type="sldNum" sz="quarter" idx="12"/>
          </p:nvPr>
        </p:nvSpPr>
        <p:spPr/>
        <p:txBody>
          <a:bodyPr/>
          <a:lstStyle>
            <a:lvl1pPr>
              <a:defRPr/>
            </a:lvl1pPr>
          </a:lstStyle>
          <a:p>
            <a:fld id="{FD0DEFAB-A71A-4369-A2CA-9631EEC3EEC3}" type="slidenum">
              <a:rPr lang="en-US"/>
              <a:pPr/>
              <a:t>‹N°›</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3" name="Freeform 9"/>
          <p:cNvSpPr>
            <a:spLocks/>
          </p:cNvSpPr>
          <p:nvPr/>
        </p:nvSpPr>
        <p:spPr bwMode="gray">
          <a:xfrm>
            <a:off x="7658100" y="0"/>
            <a:ext cx="1104900" cy="6848475"/>
          </a:xfrm>
          <a:custGeom>
            <a:avLst/>
            <a:gdLst/>
            <a:ahLst/>
            <a:cxnLst>
              <a:cxn ang="0">
                <a:pos x="312" y="0"/>
              </a:cxn>
              <a:cxn ang="0">
                <a:pos x="528" y="444"/>
              </a:cxn>
              <a:cxn ang="0">
                <a:pos x="696" y="960"/>
              </a:cxn>
              <a:cxn ang="0">
                <a:pos x="426" y="4314"/>
              </a:cxn>
              <a:cxn ang="0">
                <a:pos x="108" y="4314"/>
              </a:cxn>
              <a:cxn ang="0">
                <a:pos x="648" y="960"/>
              </a:cxn>
              <a:cxn ang="0">
                <a:pos x="456" y="432"/>
              </a:cxn>
              <a:cxn ang="0">
                <a:pos x="0" y="0"/>
              </a:cxn>
              <a:cxn ang="0">
                <a:pos x="312" y="0"/>
              </a:cxn>
            </a:cxnLst>
            <a:rect l="0" t="0" r="r" b="b"/>
            <a:pathLst>
              <a:path w="696" h="4314">
                <a:moveTo>
                  <a:pt x="312" y="0"/>
                </a:moveTo>
                <a:lnTo>
                  <a:pt x="528" y="444"/>
                </a:lnTo>
                <a:lnTo>
                  <a:pt x="696" y="960"/>
                </a:lnTo>
                <a:lnTo>
                  <a:pt x="426" y="4314"/>
                </a:lnTo>
                <a:lnTo>
                  <a:pt x="108" y="4314"/>
                </a:lnTo>
                <a:lnTo>
                  <a:pt x="648" y="960"/>
                </a:lnTo>
                <a:lnTo>
                  <a:pt x="456" y="432"/>
                </a:lnTo>
                <a:lnTo>
                  <a:pt x="0" y="0"/>
                </a:lnTo>
                <a:lnTo>
                  <a:pt x="312" y="0"/>
                </a:lnTo>
                <a:close/>
              </a:path>
            </a:pathLst>
          </a:custGeom>
          <a:solidFill>
            <a:schemeClr val="hlink"/>
          </a:solidFill>
          <a:ln w="9525">
            <a:noFill/>
            <a:round/>
            <a:headEnd/>
            <a:tailEnd/>
          </a:ln>
          <a:effectLst/>
        </p:spPr>
        <p:txBody>
          <a:bodyPr/>
          <a:lstStyle/>
          <a:p>
            <a:endParaRPr lang="fr-FR"/>
          </a:p>
        </p:txBody>
      </p:sp>
      <p:sp>
        <p:nvSpPr>
          <p:cNvPr id="1034" name="Freeform 10"/>
          <p:cNvSpPr>
            <a:spLocks/>
          </p:cNvSpPr>
          <p:nvPr/>
        </p:nvSpPr>
        <p:spPr bwMode="gray">
          <a:xfrm>
            <a:off x="1066800" y="0"/>
            <a:ext cx="7543800" cy="6858000"/>
          </a:xfrm>
          <a:custGeom>
            <a:avLst/>
            <a:gdLst/>
            <a:ahLst/>
            <a:cxnLst>
              <a:cxn ang="0">
                <a:pos x="0" y="0"/>
              </a:cxn>
              <a:cxn ang="0">
                <a:pos x="1536" y="0"/>
              </a:cxn>
              <a:cxn ang="0">
                <a:pos x="4590" y="450"/>
              </a:cxn>
              <a:cxn ang="0">
                <a:pos x="4752" y="972"/>
              </a:cxn>
              <a:cxn ang="0">
                <a:pos x="3600" y="4320"/>
              </a:cxn>
              <a:cxn ang="0">
                <a:pos x="3312" y="4320"/>
              </a:cxn>
              <a:cxn ang="0">
                <a:pos x="4712" y="994"/>
              </a:cxn>
              <a:cxn ang="0">
                <a:pos x="4518" y="524"/>
              </a:cxn>
              <a:cxn ang="0">
                <a:pos x="0" y="0"/>
              </a:cxn>
            </a:cxnLst>
            <a:rect l="0" t="0" r="r" b="b"/>
            <a:pathLst>
              <a:path w="4752" h="4320">
                <a:moveTo>
                  <a:pt x="0" y="0"/>
                </a:moveTo>
                <a:lnTo>
                  <a:pt x="1536" y="0"/>
                </a:lnTo>
                <a:lnTo>
                  <a:pt x="4590" y="450"/>
                </a:lnTo>
                <a:lnTo>
                  <a:pt x="4752" y="972"/>
                </a:lnTo>
                <a:lnTo>
                  <a:pt x="3600" y="4320"/>
                </a:lnTo>
                <a:lnTo>
                  <a:pt x="3312" y="4320"/>
                </a:lnTo>
                <a:lnTo>
                  <a:pt x="4712" y="994"/>
                </a:lnTo>
                <a:lnTo>
                  <a:pt x="4518" y="524"/>
                </a:lnTo>
                <a:lnTo>
                  <a:pt x="0" y="0"/>
                </a:lnTo>
                <a:close/>
              </a:path>
            </a:pathLst>
          </a:custGeom>
          <a:solidFill>
            <a:schemeClr val="accent2"/>
          </a:solidFill>
          <a:ln w="9525">
            <a:noFill/>
            <a:round/>
            <a:headEnd/>
            <a:tailEnd/>
          </a:ln>
          <a:effectLst/>
        </p:spPr>
        <p:txBody>
          <a:bodyPr/>
          <a:lstStyle/>
          <a:p>
            <a:endParaRPr lang="fr-FR"/>
          </a:p>
        </p:txBody>
      </p:sp>
      <p:sp>
        <p:nvSpPr>
          <p:cNvPr id="1035" name="Freeform 11"/>
          <p:cNvSpPr>
            <a:spLocks/>
          </p:cNvSpPr>
          <p:nvPr/>
        </p:nvSpPr>
        <p:spPr bwMode="gray">
          <a:xfrm>
            <a:off x="5486400" y="1657350"/>
            <a:ext cx="2990850" cy="5200650"/>
          </a:xfrm>
          <a:custGeom>
            <a:avLst/>
            <a:gdLst/>
            <a:ahLst/>
            <a:cxnLst>
              <a:cxn ang="0">
                <a:pos x="384" y="3276"/>
              </a:cxn>
              <a:cxn ang="0">
                <a:pos x="1884" y="0"/>
              </a:cxn>
              <a:cxn ang="0">
                <a:pos x="0" y="3276"/>
              </a:cxn>
              <a:cxn ang="0">
                <a:pos x="384" y="3276"/>
              </a:cxn>
            </a:cxnLst>
            <a:rect l="0" t="0" r="r" b="b"/>
            <a:pathLst>
              <a:path w="1884" h="3276">
                <a:moveTo>
                  <a:pt x="384" y="3276"/>
                </a:moveTo>
                <a:lnTo>
                  <a:pt x="1884" y="0"/>
                </a:lnTo>
                <a:lnTo>
                  <a:pt x="0" y="3276"/>
                </a:lnTo>
                <a:lnTo>
                  <a:pt x="384" y="3276"/>
                </a:lnTo>
                <a:close/>
              </a:path>
            </a:pathLst>
          </a:custGeom>
          <a:solidFill>
            <a:srgbClr val="E0E0E0"/>
          </a:solidFill>
          <a:ln w="9525">
            <a:noFill/>
            <a:round/>
            <a:headEnd/>
            <a:tailEnd/>
          </a:ln>
          <a:effectLst/>
        </p:spPr>
        <p:txBody>
          <a:bodyPr/>
          <a:lstStyle/>
          <a:p>
            <a:endParaRPr lang="fr-FR"/>
          </a:p>
        </p:txBody>
      </p:sp>
      <p:sp>
        <p:nvSpPr>
          <p:cNvPr id="1036" name="Freeform 12"/>
          <p:cNvSpPr>
            <a:spLocks/>
          </p:cNvSpPr>
          <p:nvPr/>
        </p:nvSpPr>
        <p:spPr bwMode="gray">
          <a:xfrm>
            <a:off x="3429000" y="0"/>
            <a:ext cx="5172075" cy="6858000"/>
          </a:xfrm>
          <a:custGeom>
            <a:avLst/>
            <a:gdLst/>
            <a:ahLst/>
            <a:cxnLst>
              <a:cxn ang="0">
                <a:pos x="0" y="0"/>
              </a:cxn>
              <a:cxn ang="0">
                <a:pos x="3082" y="475"/>
              </a:cxn>
              <a:cxn ang="0">
                <a:pos x="3210" y="936"/>
              </a:cxn>
              <a:cxn ang="0">
                <a:pos x="1728" y="4320"/>
              </a:cxn>
              <a:cxn ang="0">
                <a:pos x="1872" y="4320"/>
              </a:cxn>
              <a:cxn ang="0">
                <a:pos x="3258" y="912"/>
              </a:cxn>
              <a:cxn ang="0">
                <a:pos x="3120" y="432"/>
              </a:cxn>
              <a:cxn ang="0">
                <a:pos x="1296" y="0"/>
              </a:cxn>
              <a:cxn ang="0">
                <a:pos x="0" y="0"/>
              </a:cxn>
            </a:cxnLst>
            <a:rect l="0" t="0" r="r" b="b"/>
            <a:pathLst>
              <a:path w="3258" h="4320">
                <a:moveTo>
                  <a:pt x="0" y="0"/>
                </a:moveTo>
                <a:lnTo>
                  <a:pt x="3082" y="475"/>
                </a:lnTo>
                <a:lnTo>
                  <a:pt x="3210" y="936"/>
                </a:lnTo>
                <a:lnTo>
                  <a:pt x="1728" y="4320"/>
                </a:lnTo>
                <a:lnTo>
                  <a:pt x="1872" y="4320"/>
                </a:lnTo>
                <a:lnTo>
                  <a:pt x="3258" y="912"/>
                </a:lnTo>
                <a:lnTo>
                  <a:pt x="3120" y="432"/>
                </a:lnTo>
                <a:lnTo>
                  <a:pt x="1296" y="0"/>
                </a:lnTo>
                <a:lnTo>
                  <a:pt x="0" y="0"/>
                </a:lnTo>
                <a:close/>
              </a:path>
            </a:pathLst>
          </a:custGeom>
          <a:solidFill>
            <a:srgbClr val="FFFFFF"/>
          </a:solidFill>
          <a:ln w="9525">
            <a:noFill/>
            <a:round/>
            <a:headEnd/>
            <a:tailEnd/>
          </a:ln>
          <a:effectLst/>
        </p:spPr>
        <p:txBody>
          <a:bodyPr/>
          <a:lstStyle/>
          <a:p>
            <a:endParaRPr lang="fr-FR"/>
          </a:p>
        </p:txBody>
      </p:sp>
      <p:sp>
        <p:nvSpPr>
          <p:cNvPr id="1038" name="Freeform 14"/>
          <p:cNvSpPr>
            <a:spLocks/>
          </p:cNvSpPr>
          <p:nvPr/>
        </p:nvSpPr>
        <p:spPr bwMode="gray">
          <a:xfrm>
            <a:off x="8382000" y="0"/>
            <a:ext cx="762000" cy="1143000"/>
          </a:xfrm>
          <a:custGeom>
            <a:avLst/>
            <a:gdLst/>
            <a:ahLst/>
            <a:cxnLst>
              <a:cxn ang="0">
                <a:pos x="48" y="0"/>
              </a:cxn>
              <a:cxn ang="0">
                <a:pos x="0" y="96"/>
              </a:cxn>
              <a:cxn ang="0">
                <a:pos x="354" y="690"/>
              </a:cxn>
              <a:cxn ang="0">
                <a:pos x="480" y="720"/>
              </a:cxn>
              <a:cxn ang="0">
                <a:pos x="480" y="576"/>
              </a:cxn>
              <a:cxn ang="0">
                <a:pos x="48" y="96"/>
              </a:cxn>
              <a:cxn ang="0">
                <a:pos x="89" y="0"/>
              </a:cxn>
              <a:cxn ang="0">
                <a:pos x="48" y="0"/>
              </a:cxn>
            </a:cxnLst>
            <a:rect l="0" t="0" r="r" b="b"/>
            <a:pathLst>
              <a:path w="480" h="720">
                <a:moveTo>
                  <a:pt x="48" y="0"/>
                </a:moveTo>
                <a:lnTo>
                  <a:pt x="0" y="96"/>
                </a:lnTo>
                <a:lnTo>
                  <a:pt x="354" y="690"/>
                </a:lnTo>
                <a:lnTo>
                  <a:pt x="480" y="720"/>
                </a:lnTo>
                <a:lnTo>
                  <a:pt x="480" y="576"/>
                </a:lnTo>
                <a:lnTo>
                  <a:pt x="48" y="96"/>
                </a:lnTo>
                <a:lnTo>
                  <a:pt x="89" y="0"/>
                </a:lnTo>
                <a:lnTo>
                  <a:pt x="48" y="0"/>
                </a:lnTo>
                <a:close/>
              </a:path>
            </a:pathLst>
          </a:custGeom>
          <a:solidFill>
            <a:schemeClr val="bg1"/>
          </a:solidFill>
          <a:ln w="9525">
            <a:noFill/>
            <a:round/>
            <a:headEnd/>
            <a:tailEnd/>
          </a:ln>
          <a:effectLst/>
        </p:spPr>
        <p:txBody>
          <a:bodyPr/>
          <a:lstStyle/>
          <a:p>
            <a:endParaRPr lang="fr-FR"/>
          </a:p>
        </p:txBody>
      </p:sp>
      <p:sp>
        <p:nvSpPr>
          <p:cNvPr id="1039" name="Freeform 15"/>
          <p:cNvSpPr>
            <a:spLocks/>
          </p:cNvSpPr>
          <p:nvPr/>
        </p:nvSpPr>
        <p:spPr bwMode="gray">
          <a:xfrm>
            <a:off x="8610600" y="228600"/>
            <a:ext cx="533400" cy="533400"/>
          </a:xfrm>
          <a:custGeom>
            <a:avLst/>
            <a:gdLst/>
            <a:ahLst/>
            <a:cxnLst>
              <a:cxn ang="0">
                <a:pos x="336" y="336"/>
              </a:cxn>
              <a:cxn ang="0">
                <a:pos x="0" y="0"/>
              </a:cxn>
              <a:cxn ang="0">
                <a:pos x="336" y="240"/>
              </a:cxn>
              <a:cxn ang="0">
                <a:pos x="336" y="336"/>
              </a:cxn>
            </a:cxnLst>
            <a:rect l="0" t="0" r="r" b="b"/>
            <a:pathLst>
              <a:path w="336" h="336">
                <a:moveTo>
                  <a:pt x="336" y="336"/>
                </a:moveTo>
                <a:lnTo>
                  <a:pt x="0" y="0"/>
                </a:lnTo>
                <a:lnTo>
                  <a:pt x="336" y="240"/>
                </a:lnTo>
                <a:lnTo>
                  <a:pt x="336" y="336"/>
                </a:lnTo>
                <a:close/>
              </a:path>
            </a:pathLst>
          </a:custGeom>
          <a:solidFill>
            <a:schemeClr val="tx2"/>
          </a:solidFill>
          <a:ln w="9525">
            <a:noFill/>
            <a:round/>
            <a:headEnd/>
            <a:tailEnd/>
          </a:ln>
          <a:effectLst/>
        </p:spPr>
        <p:txBody>
          <a:bodyPr/>
          <a:lstStyle/>
          <a:p>
            <a:endParaRPr lang="fr-FR"/>
          </a:p>
        </p:txBody>
      </p:sp>
      <p:grpSp>
        <p:nvGrpSpPr>
          <p:cNvPr id="1073" name="Group 49"/>
          <p:cNvGrpSpPr>
            <a:grpSpLocks/>
          </p:cNvGrpSpPr>
          <p:nvPr/>
        </p:nvGrpSpPr>
        <p:grpSpPr bwMode="auto">
          <a:xfrm>
            <a:off x="5562600" y="0"/>
            <a:ext cx="3267075" cy="6858000"/>
            <a:chOff x="3504" y="0"/>
            <a:chExt cx="2058" cy="4320"/>
          </a:xfrm>
        </p:grpSpPr>
        <p:sp>
          <p:nvSpPr>
            <p:cNvPr id="1037" name="Freeform 13"/>
            <p:cNvSpPr>
              <a:spLocks/>
            </p:cNvSpPr>
            <p:nvPr userDrawn="1"/>
          </p:nvSpPr>
          <p:spPr bwMode="gray">
            <a:xfrm>
              <a:off x="3504" y="0"/>
              <a:ext cx="2058" cy="4320"/>
            </a:xfrm>
            <a:custGeom>
              <a:avLst/>
              <a:gdLst/>
              <a:ahLst/>
              <a:cxnLst>
                <a:cxn ang="0">
                  <a:pos x="0" y="0"/>
                </a:cxn>
                <a:cxn ang="0">
                  <a:pos x="1056" y="0"/>
                </a:cxn>
                <a:cxn ang="0">
                  <a:pos x="1854" y="402"/>
                </a:cxn>
                <a:cxn ang="0">
                  <a:pos x="2058" y="972"/>
                </a:cxn>
                <a:cxn ang="0">
                  <a:pos x="1296" y="4320"/>
                </a:cxn>
                <a:cxn ang="0">
                  <a:pos x="720" y="4320"/>
                </a:cxn>
                <a:cxn ang="0">
                  <a:pos x="1920" y="912"/>
                </a:cxn>
                <a:cxn ang="0">
                  <a:pos x="1776" y="432"/>
                </a:cxn>
                <a:cxn ang="0">
                  <a:pos x="0" y="0"/>
                </a:cxn>
              </a:cxnLst>
              <a:rect l="0" t="0" r="r" b="b"/>
              <a:pathLst>
                <a:path w="2058" h="4320">
                  <a:moveTo>
                    <a:pt x="0" y="0"/>
                  </a:moveTo>
                  <a:lnTo>
                    <a:pt x="1056" y="0"/>
                  </a:lnTo>
                  <a:lnTo>
                    <a:pt x="1854" y="402"/>
                  </a:lnTo>
                  <a:lnTo>
                    <a:pt x="2058" y="972"/>
                  </a:lnTo>
                  <a:lnTo>
                    <a:pt x="1296" y="4320"/>
                  </a:lnTo>
                  <a:lnTo>
                    <a:pt x="720" y="4320"/>
                  </a:lnTo>
                  <a:lnTo>
                    <a:pt x="1920" y="912"/>
                  </a:lnTo>
                  <a:lnTo>
                    <a:pt x="1776" y="432"/>
                  </a:lnTo>
                  <a:lnTo>
                    <a:pt x="0" y="0"/>
                  </a:lnTo>
                  <a:close/>
                </a:path>
              </a:pathLst>
            </a:custGeom>
            <a:solidFill>
              <a:schemeClr val="accent1"/>
            </a:solidFill>
            <a:ln w="9525">
              <a:noFill/>
              <a:round/>
              <a:headEnd/>
              <a:tailEnd/>
            </a:ln>
            <a:effectLst/>
          </p:spPr>
          <p:txBody>
            <a:bodyPr/>
            <a:lstStyle/>
            <a:p>
              <a:endParaRPr lang="fr-FR"/>
            </a:p>
          </p:txBody>
        </p:sp>
        <p:sp>
          <p:nvSpPr>
            <p:cNvPr id="1047" name="Freeform 23"/>
            <p:cNvSpPr>
              <a:spLocks/>
            </p:cNvSpPr>
            <p:nvPr userDrawn="1"/>
          </p:nvSpPr>
          <p:spPr bwMode="gray">
            <a:xfrm>
              <a:off x="4217" y="1056"/>
              <a:ext cx="1152" cy="3264"/>
            </a:xfrm>
            <a:custGeom>
              <a:avLst/>
              <a:gdLst/>
              <a:ahLst/>
              <a:cxnLst>
                <a:cxn ang="0">
                  <a:pos x="0" y="3264"/>
                </a:cxn>
                <a:cxn ang="0">
                  <a:pos x="1152" y="0"/>
                </a:cxn>
                <a:cxn ang="0">
                  <a:pos x="96" y="3264"/>
                </a:cxn>
                <a:cxn ang="0">
                  <a:pos x="0" y="3264"/>
                </a:cxn>
              </a:cxnLst>
              <a:rect l="0" t="0" r="r" b="b"/>
              <a:pathLst>
                <a:path w="1152" h="3264">
                  <a:moveTo>
                    <a:pt x="0" y="3264"/>
                  </a:moveTo>
                  <a:lnTo>
                    <a:pt x="1152" y="0"/>
                  </a:lnTo>
                  <a:lnTo>
                    <a:pt x="96" y="3264"/>
                  </a:lnTo>
                  <a:lnTo>
                    <a:pt x="0" y="3264"/>
                  </a:lnTo>
                  <a:close/>
                </a:path>
              </a:pathLst>
            </a:custGeom>
            <a:solidFill>
              <a:schemeClr val="folHlink"/>
            </a:solidFill>
            <a:ln w="9525">
              <a:noFill/>
              <a:round/>
              <a:headEnd/>
              <a:tailEnd/>
            </a:ln>
            <a:effectLst/>
          </p:spPr>
          <p:txBody>
            <a:bodyPr/>
            <a:lstStyle/>
            <a:p>
              <a:endParaRPr lang="fr-FR"/>
            </a:p>
          </p:txBody>
        </p:sp>
      </p:grpSp>
      <p:grpSp>
        <p:nvGrpSpPr>
          <p:cNvPr id="1046" name="Group 22"/>
          <p:cNvGrpSpPr>
            <a:grpSpLocks/>
          </p:cNvGrpSpPr>
          <p:nvPr/>
        </p:nvGrpSpPr>
        <p:grpSpPr bwMode="auto">
          <a:xfrm>
            <a:off x="142875" y="765175"/>
            <a:ext cx="8858250" cy="5943600"/>
            <a:chOff x="90" y="480"/>
            <a:chExt cx="5580" cy="3744"/>
          </a:xfrm>
        </p:grpSpPr>
        <p:sp>
          <p:nvSpPr>
            <p:cNvPr id="1040" name="Rectangle 16"/>
            <p:cNvSpPr>
              <a:spLocks noChangeArrowheads="1"/>
            </p:cNvSpPr>
            <p:nvPr userDrawn="1"/>
          </p:nvSpPr>
          <p:spPr bwMode="gray">
            <a:xfrm>
              <a:off x="90" y="480"/>
              <a:ext cx="5580" cy="3744"/>
            </a:xfrm>
            <a:prstGeom prst="rect">
              <a:avLst/>
            </a:prstGeom>
            <a:solidFill>
              <a:srgbClr val="FFFFFF">
                <a:alpha val="69000"/>
              </a:srgbClr>
            </a:solidFill>
            <a:ln w="9525">
              <a:solidFill>
                <a:schemeClr val="tx1"/>
              </a:solidFill>
              <a:miter lim="800000"/>
              <a:headEnd/>
              <a:tailEnd/>
            </a:ln>
            <a:effectLst/>
          </p:spPr>
          <p:txBody>
            <a:bodyPr wrap="none" anchor="ctr"/>
            <a:lstStyle/>
            <a:p>
              <a:endParaRPr lang="fr-FR"/>
            </a:p>
          </p:txBody>
        </p:sp>
        <p:sp>
          <p:nvSpPr>
            <p:cNvPr id="1041" name="Rectangle 17"/>
            <p:cNvSpPr>
              <a:spLocks noChangeArrowheads="1"/>
            </p:cNvSpPr>
            <p:nvPr userDrawn="1"/>
          </p:nvSpPr>
          <p:spPr bwMode="gray">
            <a:xfrm>
              <a:off x="90" y="480"/>
              <a:ext cx="5580" cy="3744"/>
            </a:xfrm>
            <a:prstGeom prst="rect">
              <a:avLst/>
            </a:prstGeom>
            <a:solidFill>
              <a:srgbClr val="FFFFFF">
                <a:alpha val="69000"/>
              </a:srgbClr>
            </a:solidFill>
            <a:ln w="9525">
              <a:solidFill>
                <a:srgbClr val="808080"/>
              </a:solidFill>
              <a:miter lim="800000"/>
              <a:headEnd/>
              <a:tailEnd/>
            </a:ln>
            <a:effectLst/>
          </p:spPr>
          <p:txBody>
            <a:bodyPr wrap="none" anchor="ctr"/>
            <a:lstStyle/>
            <a:p>
              <a:endParaRPr lang="fr-FR"/>
            </a:p>
          </p:txBody>
        </p:sp>
      </p:grpSp>
      <p:sp>
        <p:nvSpPr>
          <p:cNvPr id="1042" name="Rectangle 18"/>
          <p:cNvSpPr>
            <a:spLocks noChangeArrowheads="1"/>
          </p:cNvSpPr>
          <p:nvPr/>
        </p:nvSpPr>
        <p:spPr bwMode="gray">
          <a:xfrm>
            <a:off x="381000" y="676275"/>
            <a:ext cx="6248400" cy="152400"/>
          </a:xfrm>
          <a:prstGeom prst="rect">
            <a:avLst/>
          </a:prstGeom>
          <a:solidFill>
            <a:srgbClr val="FFFFFF"/>
          </a:solidFill>
          <a:ln w="9525">
            <a:noFill/>
            <a:miter lim="800000"/>
            <a:headEnd/>
            <a:tailEnd/>
          </a:ln>
          <a:effectLst/>
        </p:spPr>
        <p:txBody>
          <a:bodyPr wrap="none" anchor="ctr"/>
          <a:lstStyle/>
          <a:p>
            <a:endParaRPr lang="fr-FR"/>
          </a:p>
        </p:txBody>
      </p:sp>
      <p:pic>
        <p:nvPicPr>
          <p:cNvPr id="1043" name="Picture 19" descr="2"/>
          <p:cNvPicPr>
            <a:picLocks noChangeAspect="1" noChangeArrowheads="1"/>
          </p:cNvPicPr>
          <p:nvPr/>
        </p:nvPicPr>
        <p:blipFill>
          <a:blip r:embed="rId14"/>
          <a:srcRect/>
          <a:stretch>
            <a:fillRect/>
          </a:stretch>
        </p:blipFill>
        <p:spPr bwMode="gray">
          <a:xfrm>
            <a:off x="500063" y="577850"/>
            <a:ext cx="371475" cy="371475"/>
          </a:xfrm>
          <a:prstGeom prst="rect">
            <a:avLst/>
          </a:prstGeom>
          <a:noFill/>
        </p:spPr>
      </p:pic>
      <p:sp>
        <p:nvSpPr>
          <p:cNvPr id="1026" name="Rectangle 2"/>
          <p:cNvSpPr>
            <a:spLocks noGrp="1" noChangeArrowheads="1"/>
          </p:cNvSpPr>
          <p:nvPr>
            <p:ph type="title"/>
          </p:nvPr>
        </p:nvSpPr>
        <p:spPr bwMode="gray">
          <a:xfrm>
            <a:off x="903288" y="198438"/>
            <a:ext cx="6302375"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smtClean="0"/>
              <a:t>Cliquez pour modifier le style du titre</a:t>
            </a:r>
            <a:endParaRPr lang="en-US" smtClean="0"/>
          </a:p>
        </p:txBody>
      </p:sp>
      <p:sp>
        <p:nvSpPr>
          <p:cNvPr id="1027" name="Rectangle 3"/>
          <p:cNvSpPr>
            <a:spLocks noGrp="1" noChangeArrowheads="1"/>
          </p:cNvSpPr>
          <p:nvPr>
            <p:ph type="body" idx="1"/>
          </p:nvPr>
        </p:nvSpPr>
        <p:spPr bwMode="gray">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smtClean="0"/>
          </a:p>
        </p:txBody>
      </p:sp>
      <p:sp>
        <p:nvSpPr>
          <p:cNvPr id="1028" name="Rectangle 4"/>
          <p:cNvSpPr>
            <a:spLocks noGrp="1" noChangeArrowheads="1"/>
          </p:cNvSpPr>
          <p:nvPr>
            <p:ph type="dt" sz="half" idx="2"/>
          </p:nvPr>
        </p:nvSpPr>
        <p:spPr bwMode="gray">
          <a:xfrm>
            <a:off x="457200" y="6283325"/>
            <a:ext cx="2133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gray">
          <a:xfrm>
            <a:off x="3124200" y="6283325"/>
            <a:ext cx="2895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gray">
          <a:xfrm>
            <a:off x="6553200" y="6283325"/>
            <a:ext cx="2133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DE4B66F-CF29-461E-BF9F-1612B0B7C2D6}" type="slidenum">
              <a:rPr lang="en-US"/>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timing>
    <p:tnLst>
      <p:par>
        <p:cTn id="1" dur="indefinite" restart="never" nodeType="tmRoot"/>
      </p:par>
    </p:tnLst>
  </p:timing>
  <p:txStyles>
    <p:titleStyle>
      <a:lvl1pPr algn="l" rtl="0" eaLnBrk="1" fontAlgn="base" hangingPunct="1">
        <a:spcBef>
          <a:spcPct val="0"/>
        </a:spcBef>
        <a:spcAft>
          <a:spcPct val="0"/>
        </a:spcAft>
        <a:defRPr sz="4200" b="1">
          <a:solidFill>
            <a:srgbClr val="000000"/>
          </a:solidFill>
          <a:latin typeface="+mj-lt"/>
          <a:ea typeface="+mj-ea"/>
          <a:cs typeface="+mj-cs"/>
        </a:defRPr>
      </a:lvl1pPr>
      <a:lvl2pPr algn="l" rtl="0" eaLnBrk="1" fontAlgn="base" hangingPunct="1">
        <a:spcBef>
          <a:spcPct val="0"/>
        </a:spcBef>
        <a:spcAft>
          <a:spcPct val="0"/>
        </a:spcAft>
        <a:defRPr sz="4200" b="1">
          <a:solidFill>
            <a:srgbClr val="000000"/>
          </a:solidFill>
          <a:latin typeface="Arial" charset="0"/>
        </a:defRPr>
      </a:lvl2pPr>
      <a:lvl3pPr algn="l" rtl="0" eaLnBrk="1" fontAlgn="base" hangingPunct="1">
        <a:spcBef>
          <a:spcPct val="0"/>
        </a:spcBef>
        <a:spcAft>
          <a:spcPct val="0"/>
        </a:spcAft>
        <a:defRPr sz="4200" b="1">
          <a:solidFill>
            <a:srgbClr val="000000"/>
          </a:solidFill>
          <a:latin typeface="Arial" charset="0"/>
        </a:defRPr>
      </a:lvl3pPr>
      <a:lvl4pPr algn="l" rtl="0" eaLnBrk="1" fontAlgn="base" hangingPunct="1">
        <a:spcBef>
          <a:spcPct val="0"/>
        </a:spcBef>
        <a:spcAft>
          <a:spcPct val="0"/>
        </a:spcAft>
        <a:defRPr sz="4200" b="1">
          <a:solidFill>
            <a:srgbClr val="000000"/>
          </a:solidFill>
          <a:latin typeface="Arial" charset="0"/>
        </a:defRPr>
      </a:lvl4pPr>
      <a:lvl5pPr algn="l" rtl="0" eaLnBrk="1" fontAlgn="base" hangingPunct="1">
        <a:spcBef>
          <a:spcPct val="0"/>
        </a:spcBef>
        <a:spcAft>
          <a:spcPct val="0"/>
        </a:spcAft>
        <a:defRPr sz="4200" b="1">
          <a:solidFill>
            <a:srgbClr val="000000"/>
          </a:solidFill>
          <a:latin typeface="Arial" charset="0"/>
        </a:defRPr>
      </a:lvl5pPr>
      <a:lvl6pPr marL="457200" algn="l" rtl="0" eaLnBrk="1" fontAlgn="base" hangingPunct="1">
        <a:spcBef>
          <a:spcPct val="0"/>
        </a:spcBef>
        <a:spcAft>
          <a:spcPct val="0"/>
        </a:spcAft>
        <a:defRPr sz="4200" b="1">
          <a:solidFill>
            <a:srgbClr val="000000"/>
          </a:solidFill>
          <a:latin typeface="Arial" charset="0"/>
        </a:defRPr>
      </a:lvl6pPr>
      <a:lvl7pPr marL="914400" algn="l" rtl="0" eaLnBrk="1" fontAlgn="base" hangingPunct="1">
        <a:spcBef>
          <a:spcPct val="0"/>
        </a:spcBef>
        <a:spcAft>
          <a:spcPct val="0"/>
        </a:spcAft>
        <a:defRPr sz="4200" b="1">
          <a:solidFill>
            <a:srgbClr val="000000"/>
          </a:solidFill>
          <a:latin typeface="Arial" charset="0"/>
        </a:defRPr>
      </a:lvl7pPr>
      <a:lvl8pPr marL="1371600" algn="l" rtl="0" eaLnBrk="1" fontAlgn="base" hangingPunct="1">
        <a:spcBef>
          <a:spcPct val="0"/>
        </a:spcBef>
        <a:spcAft>
          <a:spcPct val="0"/>
        </a:spcAft>
        <a:defRPr sz="4200" b="1">
          <a:solidFill>
            <a:srgbClr val="000000"/>
          </a:solidFill>
          <a:latin typeface="Arial" charset="0"/>
        </a:defRPr>
      </a:lvl8pPr>
      <a:lvl9pPr marL="1828800" algn="l" rtl="0" eaLnBrk="1" fontAlgn="base" hangingPunct="1">
        <a:spcBef>
          <a:spcPct val="0"/>
        </a:spcBef>
        <a:spcAft>
          <a:spcPct val="0"/>
        </a:spcAft>
        <a:defRPr sz="4200" b="1">
          <a:solidFill>
            <a:srgbClr val="000000"/>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286248" y="3857628"/>
            <a:ext cx="4471990" cy="815972"/>
          </a:xfrm>
        </p:spPr>
        <p:txBody>
          <a:bodyPr/>
          <a:lstStyle/>
          <a:p>
            <a:pPr algn="ctr"/>
            <a:r>
              <a:rPr lang="ar-DZ" sz="2000" dirty="0" smtClean="0">
                <a:solidFill>
                  <a:schemeClr val="accent5">
                    <a:lumMod val="75000"/>
                  </a:schemeClr>
                </a:solidFill>
              </a:rPr>
              <a:t>إعداد الأستاذ: عابدي محمد السعيد</a:t>
            </a:r>
            <a:br>
              <a:rPr lang="ar-DZ" sz="2000" dirty="0" smtClean="0">
                <a:solidFill>
                  <a:schemeClr val="accent5">
                    <a:lumMod val="75000"/>
                  </a:schemeClr>
                </a:solidFill>
              </a:rPr>
            </a:br>
            <a:r>
              <a:rPr lang="ar-DZ" sz="2000" dirty="0" smtClean="0">
                <a:solidFill>
                  <a:schemeClr val="accent5">
                    <a:lumMod val="75000"/>
                  </a:schemeClr>
                </a:solidFill>
              </a:rPr>
              <a:t>جامعة محمد الشريف </a:t>
            </a:r>
            <a:r>
              <a:rPr lang="ar-DZ" sz="2000" dirty="0" err="1" smtClean="0">
                <a:solidFill>
                  <a:schemeClr val="accent5">
                    <a:lumMod val="75000"/>
                  </a:schemeClr>
                </a:solidFill>
              </a:rPr>
              <a:t>مساعدية</a:t>
            </a:r>
            <a:r>
              <a:rPr lang="ar-DZ" sz="2000" dirty="0" smtClean="0">
                <a:solidFill>
                  <a:schemeClr val="accent5">
                    <a:lumMod val="75000"/>
                  </a:schemeClr>
                </a:solidFill>
              </a:rPr>
              <a:t>- سوق أهراس</a:t>
            </a:r>
            <a:endParaRPr lang="en-US" sz="2000" dirty="0">
              <a:solidFill>
                <a:schemeClr val="accent5">
                  <a:lumMod val="75000"/>
                </a:schemeClr>
              </a:solidFill>
            </a:endParaRPr>
          </a:p>
        </p:txBody>
      </p:sp>
      <p:sp>
        <p:nvSpPr>
          <p:cNvPr id="2051" name="Rectangle 3"/>
          <p:cNvSpPr>
            <a:spLocks noGrp="1" noChangeArrowheads="1"/>
          </p:cNvSpPr>
          <p:nvPr>
            <p:ph type="subTitle" idx="1"/>
          </p:nvPr>
        </p:nvSpPr>
        <p:spPr>
          <a:xfrm>
            <a:off x="4071934" y="2285992"/>
            <a:ext cx="4700592" cy="1357322"/>
          </a:xfrm>
        </p:spPr>
        <p:txBody>
          <a:bodyPr/>
          <a:lstStyle/>
          <a:p>
            <a:pPr algn="ctr"/>
            <a:r>
              <a:rPr lang="ar-DZ" dirty="0" smtClean="0">
                <a:solidFill>
                  <a:schemeClr val="accent5">
                    <a:lumMod val="75000"/>
                  </a:schemeClr>
                </a:solidFill>
              </a:rPr>
              <a:t>ملخص محاضرات مقياس: الاتصال والتحرير إداري</a:t>
            </a:r>
          </a:p>
          <a:p>
            <a:pPr algn="ctr" rtl="1"/>
            <a:r>
              <a:rPr lang="ar-DZ" sz="3200" dirty="0" smtClean="0">
                <a:solidFill>
                  <a:schemeClr val="tx1"/>
                </a:solidFill>
              </a:rPr>
              <a:t>المحور الأول: المحاضرة 5 نظريات الاتصال </a:t>
            </a:r>
            <a:r>
              <a:rPr lang="ar-DZ" sz="3200" dirty="0" err="1" smtClean="0">
                <a:solidFill>
                  <a:schemeClr val="tx1"/>
                </a:solidFill>
              </a:rPr>
              <a:t>والاعلام</a:t>
            </a:r>
            <a:endParaRPr lang="ar-DZ" sz="3200" dirty="0" smtClean="0">
              <a:solidFill>
                <a:schemeClr val="tx1"/>
              </a:solidFill>
            </a:endParaRPr>
          </a:p>
          <a:p>
            <a:pPr algn="ctr"/>
            <a:r>
              <a:rPr lang="ar-DZ" dirty="0" smtClean="0">
                <a:solidFill>
                  <a:schemeClr val="accent5">
                    <a:lumMod val="75000"/>
                  </a:schemeClr>
                </a:solidFill>
              </a:rPr>
              <a:t>لفائدة تخصصات السنة الأولى </a:t>
            </a:r>
            <a:r>
              <a:rPr lang="ar-DZ" dirty="0" err="1" smtClean="0">
                <a:solidFill>
                  <a:schemeClr val="accent5">
                    <a:lumMod val="75000"/>
                  </a:schemeClr>
                </a:solidFill>
              </a:rPr>
              <a:t>ماستر</a:t>
            </a:r>
            <a:endParaRPr lang="ar-DZ" dirty="0" smtClean="0">
              <a:solidFill>
                <a:schemeClr val="accent5">
                  <a:lumMod val="75000"/>
                </a:schemeClr>
              </a:solidFill>
            </a:endParaRPr>
          </a:p>
        </p:txBody>
      </p:sp>
      <p:pic>
        <p:nvPicPr>
          <p:cNvPr id="4" name="Image 3" descr="logo-final-univ-soukahras-300x284.TIF"/>
          <p:cNvPicPr/>
          <p:nvPr/>
        </p:nvPicPr>
        <p:blipFill>
          <a:blip r:embed="rId2" cstate="print"/>
          <a:srcRect/>
          <a:stretch>
            <a:fillRect/>
          </a:stretch>
        </p:blipFill>
        <p:spPr bwMode="auto">
          <a:xfrm>
            <a:off x="6572264" y="4786322"/>
            <a:ext cx="2153820" cy="1285884"/>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sz="3200" dirty="0" smtClean="0"/>
              <a:t>نظريات الاتصال</a:t>
            </a:r>
            <a:endParaRPr lang="en-US" sz="3200"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3098" name="Rectangle 2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3073" name="Group 1"/>
          <p:cNvGrpSpPr>
            <a:grpSpLocks noChangeAspect="1"/>
          </p:cNvGrpSpPr>
          <p:nvPr/>
        </p:nvGrpSpPr>
        <p:grpSpPr bwMode="auto">
          <a:xfrm>
            <a:off x="357158" y="2143116"/>
            <a:ext cx="8358246" cy="4143404"/>
            <a:chOff x="4470" y="-455"/>
            <a:chExt cx="7200" cy="4116"/>
          </a:xfrm>
        </p:grpSpPr>
        <p:sp>
          <p:nvSpPr>
            <p:cNvPr id="3097" name="AutoShape 25"/>
            <p:cNvSpPr>
              <a:spLocks noChangeAspect="1" noChangeArrowheads="1" noTextEdit="1"/>
            </p:cNvSpPr>
            <p:nvPr/>
          </p:nvSpPr>
          <p:spPr bwMode="auto">
            <a:xfrm>
              <a:off x="4470" y="-455"/>
              <a:ext cx="7200" cy="4116"/>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dirty="0"/>
            </a:p>
          </p:txBody>
        </p:sp>
        <p:sp>
          <p:nvSpPr>
            <p:cNvPr id="3096" name="AutoShape 24"/>
            <p:cNvSpPr>
              <a:spLocks noChangeShapeType="1"/>
            </p:cNvSpPr>
            <p:nvPr/>
          </p:nvSpPr>
          <p:spPr bwMode="auto">
            <a:xfrm>
              <a:off x="6187" y="1879"/>
              <a:ext cx="3073" cy="388"/>
            </a:xfrm>
            <a:prstGeom prst="straightConnector1">
              <a:avLst/>
            </a:prstGeom>
            <a:noFill/>
            <a:ln w="9525">
              <a:solidFill>
                <a:srgbClr val="000000"/>
              </a:solidFill>
              <a:prstDash val="dash"/>
              <a:round/>
              <a:headEnd/>
              <a:tailEnd type="triangle" w="med" len="med"/>
            </a:ln>
          </p:spPr>
          <p:txBody>
            <a:bodyPr vert="horz" wrap="square" lIns="91440" tIns="45720" rIns="91440" bIns="45720" numCol="1" anchor="t" anchorCtr="0" compatLnSpc="1">
              <a:prstTxWarp prst="textNoShape">
                <a:avLst/>
              </a:prstTxWarp>
            </a:bodyPr>
            <a:lstStyle/>
            <a:p>
              <a:endParaRPr lang="fr-FR" sz="2400"/>
            </a:p>
          </p:txBody>
        </p:sp>
        <p:sp>
          <p:nvSpPr>
            <p:cNvPr id="3095" name="AutoShape 23"/>
            <p:cNvSpPr>
              <a:spLocks noChangeShapeType="1"/>
            </p:cNvSpPr>
            <p:nvPr/>
          </p:nvSpPr>
          <p:spPr bwMode="auto">
            <a:xfrm flipV="1">
              <a:off x="6187" y="1103"/>
              <a:ext cx="3073" cy="776"/>
            </a:xfrm>
            <a:prstGeom prst="straightConnector1">
              <a:avLst/>
            </a:prstGeom>
            <a:noFill/>
            <a:ln w="9525">
              <a:solidFill>
                <a:srgbClr val="000000"/>
              </a:solidFill>
              <a:prstDash val="dash"/>
              <a:round/>
              <a:headEnd/>
              <a:tailEnd type="triangle" w="med" len="med"/>
            </a:ln>
          </p:spPr>
          <p:txBody>
            <a:bodyPr vert="horz" wrap="square" lIns="91440" tIns="45720" rIns="91440" bIns="45720" numCol="1" anchor="t" anchorCtr="0" compatLnSpc="1">
              <a:prstTxWarp prst="textNoShape">
                <a:avLst/>
              </a:prstTxWarp>
            </a:bodyPr>
            <a:lstStyle/>
            <a:p>
              <a:endParaRPr lang="fr-FR" sz="2400"/>
            </a:p>
          </p:txBody>
        </p:sp>
        <p:sp>
          <p:nvSpPr>
            <p:cNvPr id="3094" name="Rectangle 22"/>
            <p:cNvSpPr>
              <a:spLocks noChangeArrowheads="1"/>
            </p:cNvSpPr>
            <p:nvPr/>
          </p:nvSpPr>
          <p:spPr bwMode="auto">
            <a:xfrm>
              <a:off x="5293" y="1620"/>
              <a:ext cx="894" cy="51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0" i="0" u="none" strike="noStrike" cap="none" normalizeH="0" baseline="0" smtClean="0">
                  <a:ln>
                    <a:noFill/>
                  </a:ln>
                  <a:solidFill>
                    <a:schemeClr val="tx1"/>
                  </a:solidFill>
                  <a:effectLst/>
                  <a:latin typeface="Simplified Arabic" pitchFamily="18" charset="-78"/>
                  <a:ea typeface="Times New Roman" pitchFamily="18" charset="0"/>
                  <a:cs typeface="Simplified Arabic" pitchFamily="18" charset="-78"/>
                </a:rPr>
                <a:t>المرسل</a:t>
              </a:r>
              <a:endParaRPr kumimoji="0" lang="ar-DZ" sz="2400" b="0" i="0" u="none" strike="noStrike" cap="none" normalizeH="0" baseline="0" smtClean="0">
                <a:ln>
                  <a:noFill/>
                </a:ln>
                <a:solidFill>
                  <a:schemeClr val="tx1"/>
                </a:solidFill>
                <a:effectLst/>
                <a:latin typeface="Arial" pitchFamily="34" charset="0"/>
                <a:cs typeface="Arial" pitchFamily="34" charset="0"/>
              </a:endParaRPr>
            </a:p>
          </p:txBody>
        </p:sp>
        <p:sp>
          <p:nvSpPr>
            <p:cNvPr id="3093" name="Rectangle 21"/>
            <p:cNvSpPr>
              <a:spLocks noChangeArrowheads="1"/>
            </p:cNvSpPr>
            <p:nvPr/>
          </p:nvSpPr>
          <p:spPr bwMode="auto">
            <a:xfrm>
              <a:off x="5293" y="2138"/>
              <a:ext cx="894" cy="51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0" i="0" u="none" strike="noStrike" cap="none" normalizeH="0" baseline="0" smtClean="0">
                  <a:ln>
                    <a:noFill/>
                  </a:ln>
                  <a:solidFill>
                    <a:schemeClr val="tx1"/>
                  </a:solidFill>
                  <a:effectLst/>
                  <a:latin typeface="Simplified Arabic" pitchFamily="18" charset="-78"/>
                  <a:ea typeface="Times New Roman" pitchFamily="18" charset="0"/>
                  <a:cs typeface="Simplified Arabic" pitchFamily="18" charset="-78"/>
                </a:rPr>
                <a:t>الرسالة</a:t>
              </a:r>
              <a:endParaRPr kumimoji="0" lang="ar-DZ" sz="2400" b="0" i="0" u="none" strike="noStrike" cap="none" normalizeH="0" baseline="0" smtClean="0">
                <a:ln>
                  <a:noFill/>
                </a:ln>
                <a:solidFill>
                  <a:schemeClr val="tx1"/>
                </a:solidFill>
                <a:effectLst/>
                <a:latin typeface="Arial" pitchFamily="34" charset="0"/>
                <a:cs typeface="Arial" pitchFamily="34" charset="0"/>
              </a:endParaRPr>
            </a:p>
          </p:txBody>
        </p:sp>
        <p:sp>
          <p:nvSpPr>
            <p:cNvPr id="3092" name="Rectangle 20"/>
            <p:cNvSpPr>
              <a:spLocks noChangeArrowheads="1"/>
            </p:cNvSpPr>
            <p:nvPr/>
          </p:nvSpPr>
          <p:spPr bwMode="auto">
            <a:xfrm>
              <a:off x="7183" y="1166"/>
              <a:ext cx="894" cy="51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0" i="0" u="none" strike="noStrike" cap="none" normalizeH="0" baseline="0" smtClean="0">
                  <a:ln>
                    <a:noFill/>
                  </a:ln>
                  <a:solidFill>
                    <a:schemeClr val="tx1"/>
                  </a:solidFill>
                  <a:effectLst/>
                  <a:latin typeface="Simplified Arabic" pitchFamily="18" charset="-78"/>
                  <a:ea typeface="Times New Roman" pitchFamily="18" charset="0"/>
                  <a:cs typeface="Simplified Arabic" pitchFamily="18" charset="-78"/>
                </a:rPr>
                <a:t>قائد رأي</a:t>
              </a:r>
              <a:endParaRPr kumimoji="0" lang="ar-DZ" sz="2400" b="0" i="0" u="none" strike="noStrike" cap="none" normalizeH="0" baseline="0" smtClean="0">
                <a:ln>
                  <a:noFill/>
                </a:ln>
                <a:solidFill>
                  <a:schemeClr val="tx1"/>
                </a:solidFill>
                <a:effectLst/>
                <a:latin typeface="Arial" pitchFamily="34" charset="0"/>
                <a:cs typeface="Arial" pitchFamily="34" charset="0"/>
              </a:endParaRPr>
            </a:p>
          </p:txBody>
        </p:sp>
        <p:sp>
          <p:nvSpPr>
            <p:cNvPr id="3091" name="Rectangle 19"/>
            <p:cNvSpPr>
              <a:spLocks noChangeArrowheads="1"/>
            </p:cNvSpPr>
            <p:nvPr/>
          </p:nvSpPr>
          <p:spPr bwMode="auto">
            <a:xfrm>
              <a:off x="7184" y="2399"/>
              <a:ext cx="893" cy="51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0" i="0" u="none" strike="noStrike" cap="none" normalizeH="0" baseline="0" smtClean="0">
                  <a:ln>
                    <a:noFill/>
                  </a:ln>
                  <a:solidFill>
                    <a:schemeClr val="tx1"/>
                  </a:solidFill>
                  <a:effectLst/>
                  <a:latin typeface="Simplified Arabic" pitchFamily="18" charset="-78"/>
                  <a:ea typeface="Times New Roman" pitchFamily="18" charset="0"/>
                  <a:cs typeface="Simplified Arabic" pitchFamily="18" charset="-78"/>
                </a:rPr>
                <a:t>قائد رأي</a:t>
              </a:r>
              <a:endParaRPr kumimoji="0" lang="ar-DZ" sz="2400" b="0" i="0" u="none" strike="noStrike" cap="none" normalizeH="0" baseline="0" smtClean="0">
                <a:ln>
                  <a:noFill/>
                </a:ln>
                <a:solidFill>
                  <a:schemeClr val="tx1"/>
                </a:solidFill>
                <a:effectLst/>
                <a:latin typeface="Arial" pitchFamily="34" charset="0"/>
                <a:cs typeface="Arial" pitchFamily="34" charset="0"/>
              </a:endParaRPr>
            </a:p>
          </p:txBody>
        </p:sp>
        <p:sp>
          <p:nvSpPr>
            <p:cNvPr id="3090" name="Rectangle 18"/>
            <p:cNvSpPr>
              <a:spLocks noChangeArrowheads="1"/>
            </p:cNvSpPr>
            <p:nvPr/>
          </p:nvSpPr>
          <p:spPr bwMode="auto">
            <a:xfrm>
              <a:off x="7183" y="1684"/>
              <a:ext cx="894" cy="51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0" i="0" u="none" strike="noStrike" cap="none" normalizeH="0" baseline="0" smtClean="0">
                  <a:ln>
                    <a:noFill/>
                  </a:ln>
                  <a:solidFill>
                    <a:schemeClr val="tx1"/>
                  </a:solidFill>
                  <a:effectLst/>
                  <a:latin typeface="Simplified Arabic" pitchFamily="18" charset="-78"/>
                  <a:ea typeface="Times New Roman" pitchFamily="18" charset="0"/>
                  <a:cs typeface="Simplified Arabic" pitchFamily="18" charset="-78"/>
                </a:rPr>
                <a:t>الرسالة</a:t>
              </a:r>
              <a:endParaRPr kumimoji="0" lang="ar-DZ" sz="2400" b="0" i="0" u="none" strike="noStrike" cap="none" normalizeH="0" baseline="0" smtClean="0">
                <a:ln>
                  <a:noFill/>
                </a:ln>
                <a:solidFill>
                  <a:schemeClr val="tx1"/>
                </a:solidFill>
                <a:effectLst/>
                <a:latin typeface="Arial" pitchFamily="34" charset="0"/>
                <a:cs typeface="Arial" pitchFamily="34" charset="0"/>
              </a:endParaRPr>
            </a:p>
          </p:txBody>
        </p:sp>
        <p:sp>
          <p:nvSpPr>
            <p:cNvPr id="3089" name="Rectangle 17"/>
            <p:cNvSpPr>
              <a:spLocks noChangeArrowheads="1"/>
            </p:cNvSpPr>
            <p:nvPr/>
          </p:nvSpPr>
          <p:spPr bwMode="auto">
            <a:xfrm>
              <a:off x="7184" y="2915"/>
              <a:ext cx="895" cy="51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0" i="0" u="none" strike="noStrike" cap="none" normalizeH="0" baseline="0" smtClean="0">
                  <a:ln>
                    <a:noFill/>
                  </a:ln>
                  <a:solidFill>
                    <a:schemeClr val="tx1"/>
                  </a:solidFill>
                  <a:effectLst/>
                  <a:latin typeface="Simplified Arabic" pitchFamily="18" charset="-78"/>
                  <a:ea typeface="Times New Roman" pitchFamily="18" charset="0"/>
                  <a:cs typeface="Simplified Arabic" pitchFamily="18" charset="-78"/>
                </a:rPr>
                <a:t>الرسالة</a:t>
              </a:r>
              <a:endParaRPr kumimoji="0" lang="ar-DZ" sz="2400" b="0" i="0" u="none" strike="noStrike" cap="none" normalizeH="0" baseline="0" smtClean="0">
                <a:ln>
                  <a:noFill/>
                </a:ln>
                <a:solidFill>
                  <a:schemeClr val="tx1"/>
                </a:solidFill>
                <a:effectLst/>
                <a:latin typeface="Arial" pitchFamily="34" charset="0"/>
                <a:cs typeface="Arial" pitchFamily="34" charset="0"/>
              </a:endParaRPr>
            </a:p>
          </p:txBody>
        </p:sp>
        <p:sp>
          <p:nvSpPr>
            <p:cNvPr id="3088" name="Rectangle 16"/>
            <p:cNvSpPr>
              <a:spLocks noChangeArrowheads="1"/>
            </p:cNvSpPr>
            <p:nvPr/>
          </p:nvSpPr>
          <p:spPr bwMode="auto">
            <a:xfrm>
              <a:off x="9260" y="-337"/>
              <a:ext cx="895" cy="51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0" i="0" u="none" strike="noStrike" cap="none" normalizeH="0" baseline="0" smtClean="0">
                  <a:ln>
                    <a:noFill/>
                  </a:ln>
                  <a:solidFill>
                    <a:schemeClr val="tx1"/>
                  </a:solidFill>
                  <a:effectLst/>
                  <a:latin typeface="Simplified Arabic" pitchFamily="18" charset="-78"/>
                  <a:ea typeface="Times New Roman" pitchFamily="18" charset="0"/>
                  <a:cs typeface="Simplified Arabic" pitchFamily="18" charset="-78"/>
                </a:rPr>
                <a:t>الجمهور</a:t>
              </a:r>
              <a:endParaRPr kumimoji="0" lang="ar-DZ" sz="2400" b="0" i="0" u="none" strike="noStrike" cap="none" normalizeH="0" baseline="0" smtClean="0">
                <a:ln>
                  <a:noFill/>
                </a:ln>
                <a:solidFill>
                  <a:schemeClr val="tx1"/>
                </a:solidFill>
                <a:effectLst/>
                <a:latin typeface="Arial" pitchFamily="34" charset="0"/>
                <a:cs typeface="Arial" pitchFamily="34" charset="0"/>
              </a:endParaRPr>
            </a:p>
          </p:txBody>
        </p:sp>
        <p:sp>
          <p:nvSpPr>
            <p:cNvPr id="3087" name="Rectangle 15"/>
            <p:cNvSpPr>
              <a:spLocks noChangeArrowheads="1"/>
            </p:cNvSpPr>
            <p:nvPr/>
          </p:nvSpPr>
          <p:spPr bwMode="auto">
            <a:xfrm>
              <a:off x="9260" y="180"/>
              <a:ext cx="895" cy="51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0" i="0" u="none" strike="noStrike" cap="none" normalizeH="0" baseline="0" smtClean="0">
                  <a:ln>
                    <a:noFill/>
                  </a:ln>
                  <a:solidFill>
                    <a:schemeClr val="tx1"/>
                  </a:solidFill>
                  <a:effectLst/>
                  <a:latin typeface="Simplified Arabic" pitchFamily="18" charset="-78"/>
                  <a:ea typeface="Times New Roman" pitchFamily="18" charset="0"/>
                  <a:cs typeface="Simplified Arabic" pitchFamily="18" charset="-78"/>
                </a:rPr>
                <a:t>الرسالة</a:t>
              </a:r>
              <a:endParaRPr kumimoji="0" lang="ar-DZ" sz="2400" b="0" i="0" u="none" strike="noStrike" cap="none" normalizeH="0" baseline="0" smtClean="0">
                <a:ln>
                  <a:noFill/>
                </a:ln>
                <a:solidFill>
                  <a:schemeClr val="tx1"/>
                </a:solidFill>
                <a:effectLst/>
                <a:latin typeface="Arial" pitchFamily="34" charset="0"/>
                <a:cs typeface="Arial" pitchFamily="34" charset="0"/>
              </a:endParaRPr>
            </a:p>
          </p:txBody>
        </p:sp>
        <p:sp>
          <p:nvSpPr>
            <p:cNvPr id="3086" name="Rectangle 14"/>
            <p:cNvSpPr>
              <a:spLocks noChangeArrowheads="1"/>
            </p:cNvSpPr>
            <p:nvPr/>
          </p:nvSpPr>
          <p:spPr bwMode="auto">
            <a:xfrm>
              <a:off x="9260" y="844"/>
              <a:ext cx="895" cy="51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0" i="0" u="none" strike="noStrike" cap="none" normalizeH="0" baseline="0" smtClean="0">
                  <a:ln>
                    <a:noFill/>
                  </a:ln>
                  <a:solidFill>
                    <a:schemeClr val="tx1"/>
                  </a:solidFill>
                  <a:effectLst/>
                  <a:latin typeface="Simplified Arabic" pitchFamily="18" charset="-78"/>
                  <a:ea typeface="Times New Roman" pitchFamily="18" charset="0"/>
                  <a:cs typeface="Simplified Arabic" pitchFamily="18" charset="-78"/>
                </a:rPr>
                <a:t>الجمهور</a:t>
              </a:r>
              <a:endParaRPr kumimoji="0" lang="ar-DZ" sz="2400" b="0" i="0" u="none" strike="noStrike" cap="none" normalizeH="0" baseline="0" smtClean="0">
                <a:ln>
                  <a:noFill/>
                </a:ln>
                <a:solidFill>
                  <a:schemeClr val="tx1"/>
                </a:solidFill>
                <a:effectLst/>
                <a:latin typeface="Arial" pitchFamily="34" charset="0"/>
                <a:cs typeface="Arial" pitchFamily="34" charset="0"/>
              </a:endParaRPr>
            </a:p>
          </p:txBody>
        </p:sp>
        <p:sp>
          <p:nvSpPr>
            <p:cNvPr id="3085" name="Rectangle 13"/>
            <p:cNvSpPr>
              <a:spLocks noChangeArrowheads="1"/>
            </p:cNvSpPr>
            <p:nvPr/>
          </p:nvSpPr>
          <p:spPr bwMode="auto">
            <a:xfrm>
              <a:off x="9260" y="1362"/>
              <a:ext cx="895" cy="51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0" i="0" u="none" strike="noStrike" cap="none" normalizeH="0" baseline="0" smtClean="0">
                  <a:ln>
                    <a:noFill/>
                  </a:ln>
                  <a:solidFill>
                    <a:schemeClr val="tx1"/>
                  </a:solidFill>
                  <a:effectLst/>
                  <a:latin typeface="Simplified Arabic" pitchFamily="18" charset="-78"/>
                  <a:ea typeface="Times New Roman" pitchFamily="18" charset="0"/>
                  <a:cs typeface="Simplified Arabic" pitchFamily="18" charset="-78"/>
                </a:rPr>
                <a:t>الرسالة</a:t>
              </a:r>
              <a:endParaRPr kumimoji="0" lang="ar-DZ" sz="2400" b="0" i="0" u="none" strike="noStrike" cap="none" normalizeH="0" baseline="0" smtClean="0">
                <a:ln>
                  <a:noFill/>
                </a:ln>
                <a:solidFill>
                  <a:schemeClr val="tx1"/>
                </a:solidFill>
                <a:effectLst/>
                <a:latin typeface="Arial" pitchFamily="34" charset="0"/>
                <a:cs typeface="Arial" pitchFamily="34" charset="0"/>
              </a:endParaRPr>
            </a:p>
          </p:txBody>
        </p:sp>
        <p:sp>
          <p:nvSpPr>
            <p:cNvPr id="3084" name="Rectangle 12"/>
            <p:cNvSpPr>
              <a:spLocks noChangeArrowheads="1"/>
            </p:cNvSpPr>
            <p:nvPr/>
          </p:nvSpPr>
          <p:spPr bwMode="auto">
            <a:xfrm>
              <a:off x="9260" y="2007"/>
              <a:ext cx="895" cy="51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0" i="0" u="none" strike="noStrike" cap="none" normalizeH="0" baseline="0" smtClean="0">
                  <a:ln>
                    <a:noFill/>
                  </a:ln>
                  <a:solidFill>
                    <a:schemeClr val="tx1"/>
                  </a:solidFill>
                  <a:effectLst/>
                  <a:latin typeface="Simplified Arabic" pitchFamily="18" charset="-78"/>
                  <a:ea typeface="Times New Roman" pitchFamily="18" charset="0"/>
                  <a:cs typeface="Simplified Arabic" pitchFamily="18" charset="-78"/>
                </a:rPr>
                <a:t>الجمهور</a:t>
              </a:r>
              <a:endParaRPr kumimoji="0" lang="ar-DZ" sz="2400" b="0" i="0" u="none" strike="noStrike" cap="none" normalizeH="0" baseline="0" smtClean="0">
                <a:ln>
                  <a:noFill/>
                </a:ln>
                <a:solidFill>
                  <a:schemeClr val="tx1"/>
                </a:solidFill>
                <a:effectLst/>
                <a:latin typeface="Arial" pitchFamily="34" charset="0"/>
                <a:cs typeface="Arial" pitchFamily="34" charset="0"/>
              </a:endParaRPr>
            </a:p>
          </p:txBody>
        </p:sp>
        <p:sp>
          <p:nvSpPr>
            <p:cNvPr id="3083" name="Rectangle 11"/>
            <p:cNvSpPr>
              <a:spLocks noChangeArrowheads="1"/>
            </p:cNvSpPr>
            <p:nvPr/>
          </p:nvSpPr>
          <p:spPr bwMode="auto">
            <a:xfrm>
              <a:off x="9260" y="2526"/>
              <a:ext cx="895" cy="51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0" i="0" u="none" strike="noStrike" cap="none" normalizeH="0" baseline="0" smtClean="0">
                  <a:ln>
                    <a:noFill/>
                  </a:ln>
                  <a:solidFill>
                    <a:schemeClr val="tx1"/>
                  </a:solidFill>
                  <a:effectLst/>
                  <a:latin typeface="Simplified Arabic" pitchFamily="18" charset="-78"/>
                  <a:ea typeface="Times New Roman" pitchFamily="18" charset="0"/>
                  <a:cs typeface="Simplified Arabic" pitchFamily="18" charset="-78"/>
                </a:rPr>
                <a:t>الرسالة</a:t>
              </a:r>
              <a:endParaRPr kumimoji="0" lang="ar-DZ" sz="2400" b="0" i="0" u="none" strike="noStrike" cap="none" normalizeH="0" baseline="0" smtClean="0">
                <a:ln>
                  <a:noFill/>
                </a:ln>
                <a:solidFill>
                  <a:schemeClr val="tx1"/>
                </a:solidFill>
                <a:effectLst/>
                <a:latin typeface="Arial" pitchFamily="34" charset="0"/>
                <a:cs typeface="Arial" pitchFamily="34" charset="0"/>
              </a:endParaRPr>
            </a:p>
          </p:txBody>
        </p:sp>
        <p:sp>
          <p:nvSpPr>
            <p:cNvPr id="3082" name="AutoShape 10"/>
            <p:cNvSpPr>
              <a:spLocks noChangeShapeType="1"/>
            </p:cNvSpPr>
            <p:nvPr/>
          </p:nvSpPr>
          <p:spPr bwMode="auto">
            <a:xfrm flipV="1">
              <a:off x="5740" y="-78"/>
              <a:ext cx="3520" cy="1698"/>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sz="2400"/>
            </a:p>
          </p:txBody>
        </p:sp>
        <p:sp>
          <p:nvSpPr>
            <p:cNvPr id="3081" name="AutoShape 9"/>
            <p:cNvSpPr>
              <a:spLocks noChangeShapeType="1"/>
            </p:cNvSpPr>
            <p:nvPr/>
          </p:nvSpPr>
          <p:spPr bwMode="auto">
            <a:xfrm flipV="1">
              <a:off x="6187" y="1425"/>
              <a:ext cx="996" cy="454"/>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sz="2400"/>
            </a:p>
          </p:txBody>
        </p:sp>
        <p:sp>
          <p:nvSpPr>
            <p:cNvPr id="3080" name="AutoShape 8"/>
            <p:cNvSpPr>
              <a:spLocks noChangeShapeType="1"/>
            </p:cNvSpPr>
            <p:nvPr/>
          </p:nvSpPr>
          <p:spPr bwMode="auto">
            <a:xfrm>
              <a:off x="6187" y="1879"/>
              <a:ext cx="997" cy="779"/>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sz="2400"/>
            </a:p>
          </p:txBody>
        </p:sp>
        <p:sp>
          <p:nvSpPr>
            <p:cNvPr id="3079" name="AutoShape 7"/>
            <p:cNvSpPr>
              <a:spLocks noChangeShapeType="1"/>
            </p:cNvSpPr>
            <p:nvPr/>
          </p:nvSpPr>
          <p:spPr bwMode="auto">
            <a:xfrm flipV="1">
              <a:off x="8077" y="-78"/>
              <a:ext cx="1183" cy="1503"/>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sz="2400"/>
            </a:p>
          </p:txBody>
        </p:sp>
        <p:sp>
          <p:nvSpPr>
            <p:cNvPr id="3078" name="AutoShape 6"/>
            <p:cNvSpPr>
              <a:spLocks noChangeShapeType="1"/>
            </p:cNvSpPr>
            <p:nvPr/>
          </p:nvSpPr>
          <p:spPr bwMode="auto">
            <a:xfrm flipV="1">
              <a:off x="8077" y="1103"/>
              <a:ext cx="1183" cy="322"/>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sz="2400"/>
            </a:p>
          </p:txBody>
        </p:sp>
        <p:sp>
          <p:nvSpPr>
            <p:cNvPr id="3077" name="AutoShape 5"/>
            <p:cNvSpPr>
              <a:spLocks noChangeShapeType="1"/>
            </p:cNvSpPr>
            <p:nvPr/>
          </p:nvSpPr>
          <p:spPr bwMode="auto">
            <a:xfrm>
              <a:off x="8077" y="1425"/>
              <a:ext cx="1183" cy="842"/>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sz="2400"/>
            </a:p>
          </p:txBody>
        </p:sp>
        <p:sp>
          <p:nvSpPr>
            <p:cNvPr id="3076" name="AutoShape 4"/>
            <p:cNvSpPr>
              <a:spLocks noChangeShapeType="1"/>
            </p:cNvSpPr>
            <p:nvPr/>
          </p:nvSpPr>
          <p:spPr bwMode="auto">
            <a:xfrm flipV="1">
              <a:off x="8077" y="2507"/>
              <a:ext cx="684" cy="151"/>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sz="2400"/>
            </a:p>
          </p:txBody>
        </p:sp>
        <p:sp>
          <p:nvSpPr>
            <p:cNvPr id="3075" name="AutoShape 3"/>
            <p:cNvSpPr>
              <a:spLocks noChangeShapeType="1"/>
            </p:cNvSpPr>
            <p:nvPr/>
          </p:nvSpPr>
          <p:spPr bwMode="auto">
            <a:xfrm>
              <a:off x="8077" y="2658"/>
              <a:ext cx="734" cy="415"/>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sz="2400"/>
            </a:p>
          </p:txBody>
        </p:sp>
        <p:sp>
          <p:nvSpPr>
            <p:cNvPr id="3074" name="AutoShape 2"/>
            <p:cNvSpPr>
              <a:spLocks noChangeShapeType="1"/>
            </p:cNvSpPr>
            <p:nvPr/>
          </p:nvSpPr>
          <p:spPr bwMode="auto">
            <a:xfrm>
              <a:off x="8077" y="2658"/>
              <a:ext cx="615" cy="777"/>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sz="2400"/>
            </a:p>
          </p:txBody>
        </p:sp>
      </p:grpSp>
      <p:sp>
        <p:nvSpPr>
          <p:cNvPr id="33" name="Text Box 30"/>
          <p:cNvSpPr txBox="1">
            <a:spLocks noChangeArrowheads="1"/>
          </p:cNvSpPr>
          <p:nvPr/>
        </p:nvSpPr>
        <p:spPr bwMode="black">
          <a:xfrm>
            <a:off x="1571604" y="1643050"/>
            <a:ext cx="6215106" cy="400110"/>
          </a:xfrm>
          <a:prstGeom prst="rect">
            <a:avLst/>
          </a:prstGeom>
          <a:noFill/>
          <a:ln w="9525" algn="ctr">
            <a:noFill/>
            <a:miter lim="800000"/>
            <a:headEnd/>
            <a:tailEnd/>
          </a:ln>
        </p:spPr>
        <p:txBody>
          <a:bodyPr wrap="square">
            <a:spAutoFit/>
          </a:bodyPr>
          <a:lstStyle/>
          <a:p>
            <a:pPr algn="ctr" rtl="1"/>
            <a:r>
              <a:rPr lang="ar-DZ" sz="2000" b="1" dirty="0" smtClean="0">
                <a:solidFill>
                  <a:schemeClr val="bg1">
                    <a:lumMod val="50000"/>
                  </a:schemeClr>
                </a:solidFill>
              </a:rPr>
              <a:t>الشكل (): نموذج التدفق على مرحلتين (</a:t>
            </a:r>
            <a:r>
              <a:rPr lang="fr-FR" sz="2000" b="1" dirty="0" smtClean="0">
                <a:solidFill>
                  <a:schemeClr val="bg1">
                    <a:lumMod val="50000"/>
                  </a:schemeClr>
                </a:solidFill>
              </a:rPr>
              <a:t>two-step flow model</a:t>
            </a:r>
            <a:r>
              <a:rPr lang="ar-DZ" b="1" dirty="0" smtClean="0">
                <a:solidFill>
                  <a:schemeClr val="bg1">
                    <a:lumMod val="50000"/>
                  </a:schemeClr>
                </a:solidFill>
              </a:rPr>
              <a:t>)</a:t>
            </a:r>
            <a:endParaRPr lang="fr-FR" dirty="0">
              <a:solidFill>
                <a:schemeClr val="bg1">
                  <a:lumMod val="50000"/>
                </a:schemeClr>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sz="3200" dirty="0" smtClean="0"/>
              <a:t>نظريات الاتصال</a:t>
            </a:r>
            <a:endParaRPr lang="en-US" sz="3200"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6" name="Rectangle 3"/>
          <p:cNvSpPr txBox="1">
            <a:spLocks noChangeArrowheads="1"/>
          </p:cNvSpPr>
          <p:nvPr/>
        </p:nvSpPr>
        <p:spPr bwMode="gray">
          <a:xfrm>
            <a:off x="428596" y="1428737"/>
            <a:ext cx="8215370" cy="47863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rtl="1"/>
            <a:r>
              <a:rPr lang="ar-DZ" sz="2800" b="1" dirty="0" smtClean="0">
                <a:solidFill>
                  <a:schemeClr val="bg1">
                    <a:lumMod val="50000"/>
                  </a:schemeClr>
                </a:solidFill>
              </a:rPr>
              <a:t>نظرية انتشار المبتكرات:  </a:t>
            </a:r>
            <a:r>
              <a:rPr lang="ar-DZ" sz="2800" b="1" dirty="0" err="1" smtClean="0">
                <a:solidFill>
                  <a:schemeClr val="bg1">
                    <a:lumMod val="50000"/>
                  </a:schemeClr>
                </a:solidFill>
              </a:rPr>
              <a:t>افريت</a:t>
            </a:r>
            <a:r>
              <a:rPr lang="ar-DZ" sz="2800" b="1" dirty="0" smtClean="0">
                <a:solidFill>
                  <a:schemeClr val="bg1">
                    <a:lumMod val="50000"/>
                  </a:schemeClr>
                </a:solidFill>
              </a:rPr>
              <a:t> روجرز (</a:t>
            </a:r>
            <a:r>
              <a:rPr lang="fr-FR" sz="2800" b="1" dirty="0" smtClean="0">
                <a:solidFill>
                  <a:schemeClr val="bg1">
                    <a:lumMod val="50000"/>
                  </a:schemeClr>
                </a:solidFill>
              </a:rPr>
              <a:t>Everett Rogers</a:t>
            </a:r>
            <a:r>
              <a:rPr lang="ar-DZ" sz="2800" b="1" dirty="0" smtClean="0">
                <a:solidFill>
                  <a:schemeClr val="bg1">
                    <a:lumMod val="50000"/>
                  </a:schemeClr>
                </a:solidFill>
              </a:rPr>
              <a:t>)</a:t>
            </a:r>
            <a:endParaRPr lang="fr-FR" sz="2800" dirty="0" smtClean="0">
              <a:solidFill>
                <a:schemeClr val="bg1">
                  <a:lumMod val="50000"/>
                </a:schemeClr>
              </a:solidFill>
            </a:endParaRPr>
          </a:p>
          <a:p>
            <a:pPr algn="just" rtl="1"/>
            <a:r>
              <a:rPr lang="ar-DZ" sz="2800" dirty="0" smtClean="0"/>
              <a:t>وتنتشر المبتكرات من نقطة الأصل إلى المحيط الجغرافي أو من شخص لآخر خلال منطقة واحدة.</a:t>
            </a:r>
            <a:r>
              <a:rPr lang="ar-DZ" sz="2800" b="1" dirty="0" smtClean="0"/>
              <a:t> </a:t>
            </a:r>
          </a:p>
          <a:p>
            <a:pPr algn="just" rtl="1"/>
            <a:r>
              <a:rPr lang="ar-DZ" sz="2800" b="1" dirty="0" smtClean="0">
                <a:solidFill>
                  <a:schemeClr val="bg1">
                    <a:lumMod val="50000"/>
                  </a:schemeClr>
                </a:solidFill>
              </a:rPr>
              <a:t>عناصر عملية تدفق المعلومات الخاصة بالابتكار:</a:t>
            </a:r>
            <a:endParaRPr lang="fr-FR" sz="2800" dirty="0" smtClean="0">
              <a:solidFill>
                <a:schemeClr val="bg1">
                  <a:lumMod val="50000"/>
                </a:schemeClr>
              </a:solidFill>
            </a:endParaRPr>
          </a:p>
          <a:p>
            <a:pPr algn="just" rtl="1">
              <a:buFont typeface="Wingdings" pitchFamily="2" charset="2"/>
              <a:buChar char="§"/>
            </a:pPr>
            <a:r>
              <a:rPr lang="ar-DZ" sz="2800" dirty="0" smtClean="0"/>
              <a:t>المصدر: المخترعون والعلماء؛</a:t>
            </a:r>
            <a:endParaRPr lang="fr-FR" sz="2800" dirty="0" smtClean="0"/>
          </a:p>
          <a:p>
            <a:pPr algn="just" rtl="1">
              <a:buFont typeface="Wingdings" pitchFamily="2" charset="2"/>
              <a:buChar char="§"/>
            </a:pPr>
            <a:r>
              <a:rPr lang="ar-DZ" sz="2800" dirty="0" smtClean="0"/>
              <a:t>الرسالة: الابتكار الجديد؛</a:t>
            </a:r>
            <a:endParaRPr lang="fr-FR" sz="2800" dirty="0" smtClean="0"/>
          </a:p>
          <a:p>
            <a:pPr algn="just" rtl="1">
              <a:buFont typeface="Wingdings" pitchFamily="2" charset="2"/>
              <a:buChar char="§"/>
            </a:pPr>
            <a:r>
              <a:rPr lang="ar-DZ" sz="2800" dirty="0" smtClean="0"/>
              <a:t>الوسيلة: قنوات الاتصال الشخصي ووسائل الإعلام؛</a:t>
            </a:r>
            <a:endParaRPr lang="fr-FR" sz="2800" dirty="0" smtClean="0"/>
          </a:p>
          <a:p>
            <a:pPr algn="just" rtl="1">
              <a:buFont typeface="Wingdings" pitchFamily="2" charset="2"/>
              <a:buChar char="§"/>
            </a:pPr>
            <a:r>
              <a:rPr lang="ar-DZ" sz="2800" dirty="0" smtClean="0"/>
              <a:t>المستقبل: أعضاء الجمهور في النظام الاجتماعي؛</a:t>
            </a:r>
            <a:endParaRPr lang="fr-FR" sz="2800" dirty="0" smtClean="0"/>
          </a:p>
          <a:p>
            <a:pPr algn="just" rtl="1">
              <a:buFont typeface="Wingdings" pitchFamily="2" charset="2"/>
              <a:buChar char="§"/>
            </a:pPr>
            <a:r>
              <a:rPr lang="ar-DZ" sz="2800" dirty="0" smtClean="0"/>
              <a:t>الأثر: تغيير في الأفكار والاتجاهات والسلوك.</a:t>
            </a:r>
            <a:endParaRPr lang="fr-FR" sz="2800" dirty="0" smtClean="0"/>
          </a:p>
          <a:p>
            <a:pPr algn="just" rtl="1"/>
            <a:r>
              <a:rPr lang="ar-DZ" sz="2800" dirty="0" smtClean="0"/>
              <a:t>يفترض هذا النموذج أن </a:t>
            </a:r>
            <a:r>
              <a:rPr lang="ar-DZ" sz="2800" dirty="0" smtClean="0">
                <a:solidFill>
                  <a:schemeClr val="bg1">
                    <a:lumMod val="50000"/>
                  </a:schemeClr>
                </a:solidFill>
              </a:rPr>
              <a:t>قنوات الاتصال الشخصي </a:t>
            </a:r>
            <a:r>
              <a:rPr lang="ar-DZ" sz="2800" dirty="0" smtClean="0"/>
              <a:t>أكثر فعالية في تشكيل المواقف حول </a:t>
            </a:r>
            <a:r>
              <a:rPr lang="ar-DZ" sz="2800" dirty="0" smtClean="0">
                <a:solidFill>
                  <a:schemeClr val="bg1">
                    <a:lumMod val="50000"/>
                  </a:schemeClr>
                </a:solidFill>
              </a:rPr>
              <a:t>الابتكار الجديد</a:t>
            </a:r>
            <a:r>
              <a:rPr lang="ar-DZ" sz="2800" dirty="0" smtClean="0"/>
              <a:t>، بينما وسائل الإعلام أكثر فعالية في زيادة المعرفة حول الابتكار.</a:t>
            </a:r>
            <a:endParaRPr lang="fr-FR" sz="2800" dirty="0" smtClean="0"/>
          </a:p>
          <a:p>
            <a:pPr algn="just" rtl="1"/>
            <a:endParaRPr lang="fr-FR" sz="3200" dirty="0" smtClean="0"/>
          </a:p>
          <a:p>
            <a:pPr algn="just" rtl="1"/>
            <a:endParaRPr lang="ar-DZ" sz="3200" dirty="0" smtClean="0"/>
          </a:p>
          <a:p>
            <a:pPr algn="just" rtl="1"/>
            <a:endParaRPr lang="ar-DZ" sz="3200" dirty="0" smtClean="0"/>
          </a:p>
          <a:p>
            <a:pPr algn="just" rtl="1"/>
            <a:endParaRPr lang="fr-FR" sz="3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sz="3200" dirty="0" smtClean="0"/>
              <a:t>نظريات الاتصال</a:t>
            </a:r>
            <a:endParaRPr lang="en-US" sz="3200"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6" name="Rectangle 3"/>
          <p:cNvSpPr txBox="1">
            <a:spLocks noChangeArrowheads="1"/>
          </p:cNvSpPr>
          <p:nvPr/>
        </p:nvSpPr>
        <p:spPr bwMode="gray">
          <a:xfrm>
            <a:off x="428596" y="1428737"/>
            <a:ext cx="8215370" cy="47863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rtl="1"/>
            <a:r>
              <a:rPr lang="ar-DZ" sz="2800" dirty="0" smtClean="0"/>
              <a:t>كما لوحظ أن الأفراد يختلفون عن بعضهم البعض من ناحية الوقت المستغرق لتبنيهم الأفكار وينقسمون إلى خمس فئات:</a:t>
            </a:r>
            <a:endParaRPr lang="fr-FR" sz="2800" dirty="0" smtClean="0"/>
          </a:p>
          <a:p>
            <a:pPr algn="just" rtl="1">
              <a:buFont typeface="Wingdings" pitchFamily="2" charset="2"/>
              <a:buChar char="§"/>
            </a:pPr>
            <a:r>
              <a:rPr lang="ar-DZ" sz="2800" b="1" dirty="0" smtClean="0">
                <a:solidFill>
                  <a:schemeClr val="bg1">
                    <a:lumMod val="50000"/>
                  </a:schemeClr>
                </a:solidFill>
              </a:rPr>
              <a:t>المبتكرون؛</a:t>
            </a:r>
            <a:endParaRPr lang="fr-FR" sz="2800" b="1" dirty="0" smtClean="0">
              <a:solidFill>
                <a:schemeClr val="bg1">
                  <a:lumMod val="50000"/>
                </a:schemeClr>
              </a:solidFill>
            </a:endParaRPr>
          </a:p>
          <a:p>
            <a:pPr algn="just" rtl="1">
              <a:buFont typeface="Wingdings" pitchFamily="2" charset="2"/>
              <a:buChar char="§"/>
            </a:pPr>
            <a:r>
              <a:rPr lang="ar-DZ" sz="2800" b="1" dirty="0" smtClean="0">
                <a:solidFill>
                  <a:schemeClr val="bg1">
                    <a:lumMod val="50000"/>
                  </a:schemeClr>
                </a:solidFill>
              </a:rPr>
              <a:t>المتبنون الأوائل؛</a:t>
            </a:r>
            <a:endParaRPr lang="fr-FR" sz="2800" b="1" dirty="0" smtClean="0">
              <a:solidFill>
                <a:schemeClr val="bg1">
                  <a:lumMod val="50000"/>
                </a:schemeClr>
              </a:solidFill>
            </a:endParaRPr>
          </a:p>
          <a:p>
            <a:pPr algn="just" rtl="1">
              <a:buFont typeface="Wingdings" pitchFamily="2" charset="2"/>
              <a:buChar char="§"/>
            </a:pPr>
            <a:r>
              <a:rPr lang="ar-DZ" sz="2800" b="1" dirty="0" smtClean="0">
                <a:solidFill>
                  <a:schemeClr val="bg1">
                    <a:lumMod val="50000"/>
                  </a:schemeClr>
                </a:solidFill>
              </a:rPr>
              <a:t>الغالبية المتقدمة؛</a:t>
            </a:r>
            <a:endParaRPr lang="fr-FR" sz="2800" b="1" dirty="0" smtClean="0">
              <a:solidFill>
                <a:schemeClr val="bg1">
                  <a:lumMod val="50000"/>
                </a:schemeClr>
              </a:solidFill>
            </a:endParaRPr>
          </a:p>
          <a:p>
            <a:pPr algn="just" rtl="1">
              <a:buFont typeface="Wingdings" pitchFamily="2" charset="2"/>
              <a:buChar char="§"/>
            </a:pPr>
            <a:r>
              <a:rPr lang="ar-DZ" sz="2800" b="1" dirty="0" smtClean="0">
                <a:solidFill>
                  <a:schemeClr val="bg1">
                    <a:lumMod val="50000"/>
                  </a:schemeClr>
                </a:solidFill>
              </a:rPr>
              <a:t>الغالبية المتأخرة</a:t>
            </a:r>
            <a:endParaRPr lang="fr-FR" sz="2800" b="1" dirty="0" smtClean="0">
              <a:solidFill>
                <a:schemeClr val="bg1">
                  <a:lumMod val="50000"/>
                </a:schemeClr>
              </a:solidFill>
            </a:endParaRPr>
          </a:p>
          <a:p>
            <a:pPr algn="just" rtl="1">
              <a:buFont typeface="Wingdings" pitchFamily="2" charset="2"/>
              <a:buChar char="§"/>
            </a:pPr>
            <a:r>
              <a:rPr lang="ar-DZ" sz="2800" b="1" dirty="0" smtClean="0">
                <a:solidFill>
                  <a:schemeClr val="bg1">
                    <a:lumMod val="50000"/>
                  </a:schemeClr>
                </a:solidFill>
              </a:rPr>
              <a:t>المتخلفون أو المتلكئون. </a:t>
            </a:r>
          </a:p>
          <a:p>
            <a:pPr algn="just" rtl="1"/>
            <a:r>
              <a:rPr lang="ar-DZ" sz="2800" dirty="0" smtClean="0"/>
              <a:t>لا يتفاعل كل أفراد الجمهور بنفس الطريقة تجاه الابتكارات، ولكن هناك فئات عديدة.</a:t>
            </a:r>
            <a:endParaRPr lang="fr-FR" sz="2800" dirty="0" smtClean="0"/>
          </a:p>
          <a:p>
            <a:pPr algn="just" rtl="1"/>
            <a:r>
              <a:rPr lang="ar-DZ" sz="2800" dirty="0" smtClean="0"/>
              <a:t>وكل فئة تختلف عن الفئة الأخرى في السلوك الاتصالي من حيث المصادر ومعدل اتصالهم بكل المصادر التي </a:t>
            </a:r>
            <a:r>
              <a:rPr lang="ar-DZ" sz="2800" dirty="0" err="1" smtClean="0"/>
              <a:t>يلجأون</a:t>
            </a:r>
            <a:r>
              <a:rPr lang="ar-DZ" sz="2800" dirty="0" smtClean="0"/>
              <a:t> </a:t>
            </a:r>
            <a:r>
              <a:rPr lang="ar-DZ" sz="2800" dirty="0" err="1" smtClean="0"/>
              <a:t>اليها</a:t>
            </a:r>
            <a:r>
              <a:rPr lang="ar-DZ" sz="2800" dirty="0" smtClean="0"/>
              <a:t>.</a:t>
            </a:r>
            <a:endParaRPr lang="fr-FR" sz="2800" dirty="0" smtClean="0"/>
          </a:p>
          <a:p>
            <a:pPr algn="just" rtl="1"/>
            <a:endParaRPr lang="ar-DZ" sz="2800" dirty="0" smtClean="0"/>
          </a:p>
          <a:p>
            <a:pPr algn="just" rtl="1"/>
            <a:endParaRPr lang="fr-FR" sz="2800" dirty="0" smtClean="0"/>
          </a:p>
          <a:p>
            <a:pPr algn="just" rtl="1"/>
            <a:endParaRPr lang="fr-FR" sz="3200" dirty="0" smtClean="0"/>
          </a:p>
          <a:p>
            <a:pPr algn="just" rtl="1"/>
            <a:endParaRPr lang="ar-DZ" sz="3200" dirty="0" smtClean="0"/>
          </a:p>
          <a:p>
            <a:pPr algn="just" rtl="1"/>
            <a:endParaRPr lang="ar-DZ" sz="3200" dirty="0" smtClean="0"/>
          </a:p>
          <a:p>
            <a:pPr algn="just" rtl="1"/>
            <a:endParaRPr lang="fr-FR" sz="32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sz="3200" dirty="0" smtClean="0"/>
              <a:t>نظريات الاتصال</a:t>
            </a:r>
            <a:endParaRPr lang="en-US" sz="3200"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91153" name="Rectangle 1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3" name="Text Box 30"/>
          <p:cNvSpPr txBox="1">
            <a:spLocks noChangeArrowheads="1"/>
          </p:cNvSpPr>
          <p:nvPr/>
        </p:nvSpPr>
        <p:spPr bwMode="black">
          <a:xfrm>
            <a:off x="1571604" y="1643050"/>
            <a:ext cx="6215106" cy="400110"/>
          </a:xfrm>
          <a:prstGeom prst="rect">
            <a:avLst/>
          </a:prstGeom>
          <a:noFill/>
          <a:ln w="9525" algn="ctr">
            <a:noFill/>
            <a:miter lim="800000"/>
            <a:headEnd/>
            <a:tailEnd/>
          </a:ln>
        </p:spPr>
        <p:txBody>
          <a:bodyPr wrap="square">
            <a:spAutoFit/>
          </a:bodyPr>
          <a:lstStyle/>
          <a:p>
            <a:pPr algn="ctr" rtl="1"/>
            <a:r>
              <a:rPr lang="ar-DZ" sz="2000" b="1" dirty="0" smtClean="0">
                <a:solidFill>
                  <a:schemeClr val="bg1">
                    <a:lumMod val="50000"/>
                  </a:schemeClr>
                </a:solidFill>
              </a:rPr>
              <a:t>الشكل (): انتشار الابتكار</a:t>
            </a:r>
            <a:endParaRPr lang="fr-FR" dirty="0">
              <a:solidFill>
                <a:schemeClr val="bg1">
                  <a:lumMod val="50000"/>
                </a:schemeClr>
              </a:solidFill>
            </a:endParaRPr>
          </a:p>
        </p:txBody>
      </p:sp>
      <p:grpSp>
        <p:nvGrpSpPr>
          <p:cNvPr id="34" name="Groupe 33"/>
          <p:cNvGrpSpPr/>
          <p:nvPr/>
        </p:nvGrpSpPr>
        <p:grpSpPr>
          <a:xfrm>
            <a:off x="-389" y="1643050"/>
            <a:ext cx="8715793" cy="5001453"/>
            <a:chOff x="-389" y="1643050"/>
            <a:chExt cx="8715793" cy="5001453"/>
          </a:xfrm>
        </p:grpSpPr>
        <p:grpSp>
          <p:nvGrpSpPr>
            <p:cNvPr id="91137" name="Group 1"/>
            <p:cNvGrpSpPr>
              <a:grpSpLocks noChangeAspect="1"/>
            </p:cNvGrpSpPr>
            <p:nvPr/>
          </p:nvGrpSpPr>
          <p:grpSpPr bwMode="auto">
            <a:xfrm>
              <a:off x="-389" y="1643050"/>
              <a:ext cx="8715793" cy="4928679"/>
              <a:chOff x="11" y="1659"/>
              <a:chExt cx="7508" cy="4127"/>
            </a:xfrm>
          </p:grpSpPr>
          <p:sp>
            <p:nvSpPr>
              <p:cNvPr id="91152" name="AutoShape 16"/>
              <p:cNvSpPr>
                <a:spLocks noChangeAspect="1" noChangeArrowheads="1" noTextEdit="1"/>
              </p:cNvSpPr>
              <p:nvPr/>
            </p:nvSpPr>
            <p:spPr bwMode="auto">
              <a:xfrm>
                <a:off x="319" y="1728"/>
                <a:ext cx="7200" cy="3879"/>
              </a:xfrm>
              <a:prstGeom prst="rect">
                <a:avLst/>
              </a:prstGeom>
              <a:noFill/>
            </p:spPr>
            <p:txBody>
              <a:bodyPr vert="horz" wrap="square" lIns="91440" tIns="45720" rIns="91440" bIns="45720" numCol="1" anchor="t" anchorCtr="0" compatLnSpc="1">
                <a:prstTxWarp prst="textNoShape">
                  <a:avLst/>
                </a:prstTxWarp>
              </a:bodyPr>
              <a:lstStyle/>
              <a:p>
                <a:endParaRPr lang="fr-FR" sz="2400" dirty="0">
                  <a:latin typeface="Arial" pitchFamily="34" charset="0"/>
                  <a:cs typeface="Arial" pitchFamily="34" charset="0"/>
                </a:endParaRPr>
              </a:p>
            </p:txBody>
          </p:sp>
          <p:sp>
            <p:nvSpPr>
              <p:cNvPr id="91151" name="Rectangle 15"/>
              <p:cNvSpPr>
                <a:spLocks noChangeArrowheads="1"/>
              </p:cNvSpPr>
              <p:nvPr/>
            </p:nvSpPr>
            <p:spPr bwMode="auto">
              <a:xfrm>
                <a:off x="996" y="4429"/>
                <a:ext cx="1152" cy="437"/>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المبتكرون</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91150" name="AutoShape 14"/>
              <p:cNvSpPr>
                <a:spLocks noChangeShapeType="1"/>
              </p:cNvSpPr>
              <p:nvPr/>
            </p:nvSpPr>
            <p:spPr bwMode="auto">
              <a:xfrm flipV="1">
                <a:off x="811" y="5351"/>
                <a:ext cx="5390" cy="0"/>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sz="2400">
                  <a:latin typeface="Arial" pitchFamily="34" charset="0"/>
                  <a:cs typeface="Arial" pitchFamily="34" charset="0"/>
                </a:endParaRPr>
              </a:p>
            </p:txBody>
          </p:sp>
          <p:sp>
            <p:nvSpPr>
              <p:cNvPr id="91149" name="AutoShape 13"/>
              <p:cNvSpPr>
                <a:spLocks noChangeShapeType="1"/>
              </p:cNvSpPr>
              <p:nvPr/>
            </p:nvSpPr>
            <p:spPr bwMode="auto">
              <a:xfrm flipV="1">
                <a:off x="934" y="2282"/>
                <a:ext cx="0" cy="3142"/>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sz="2400">
                  <a:latin typeface="Arial" pitchFamily="34" charset="0"/>
                  <a:cs typeface="Arial" pitchFamily="34" charset="0"/>
                </a:endParaRPr>
              </a:p>
            </p:txBody>
          </p:sp>
          <p:sp>
            <p:nvSpPr>
              <p:cNvPr id="91147" name="Rectangle 11"/>
              <p:cNvSpPr>
                <a:spLocks noChangeArrowheads="1"/>
              </p:cNvSpPr>
              <p:nvPr/>
            </p:nvSpPr>
            <p:spPr bwMode="auto">
              <a:xfrm>
                <a:off x="1119" y="3390"/>
                <a:ext cx="1462" cy="782"/>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المتبنون </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الأوائل</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91146" name="Rectangle 10"/>
              <p:cNvSpPr>
                <a:spLocks noChangeArrowheads="1"/>
              </p:cNvSpPr>
              <p:nvPr/>
            </p:nvSpPr>
            <p:spPr bwMode="auto">
              <a:xfrm>
                <a:off x="1550" y="2213"/>
                <a:ext cx="1846" cy="436"/>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الغالبية المتقدمة</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91145" name="Rectangle 9"/>
              <p:cNvSpPr>
                <a:spLocks noChangeArrowheads="1"/>
              </p:cNvSpPr>
              <p:nvPr/>
            </p:nvSpPr>
            <p:spPr bwMode="auto">
              <a:xfrm>
                <a:off x="4504" y="2559"/>
                <a:ext cx="1538" cy="437"/>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الغالبية المتأخرة</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91144" name="Rectangle 8"/>
              <p:cNvSpPr>
                <a:spLocks noChangeArrowheads="1"/>
              </p:cNvSpPr>
              <p:nvPr/>
            </p:nvSpPr>
            <p:spPr bwMode="auto">
              <a:xfrm>
                <a:off x="5304" y="4014"/>
                <a:ext cx="1154" cy="437"/>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المتخلفون</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91143" name="AutoShape 7"/>
              <p:cNvSpPr>
                <a:spLocks noChangeShapeType="1"/>
              </p:cNvSpPr>
              <p:nvPr/>
            </p:nvSpPr>
            <p:spPr bwMode="auto">
              <a:xfrm>
                <a:off x="2104" y="4499"/>
                <a:ext cx="0" cy="852"/>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latin typeface="Arial" pitchFamily="34" charset="0"/>
                  <a:cs typeface="Arial" pitchFamily="34" charset="0"/>
                </a:endParaRPr>
              </a:p>
            </p:txBody>
          </p:sp>
          <p:sp>
            <p:nvSpPr>
              <p:cNvPr id="91142" name="AutoShape 6"/>
              <p:cNvSpPr>
                <a:spLocks noChangeShapeType="1"/>
              </p:cNvSpPr>
              <p:nvPr/>
            </p:nvSpPr>
            <p:spPr bwMode="auto">
              <a:xfrm>
                <a:off x="2657" y="3529"/>
                <a:ext cx="39" cy="2257"/>
              </a:xfrm>
              <a:prstGeom prst="straightConnector1">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fr-FR" sz="2400">
                  <a:latin typeface="Arial" pitchFamily="34" charset="0"/>
                  <a:cs typeface="Arial" pitchFamily="34" charset="0"/>
                </a:endParaRPr>
              </a:p>
            </p:txBody>
          </p:sp>
          <p:sp>
            <p:nvSpPr>
              <p:cNvPr id="91141" name="AutoShape 5"/>
              <p:cNvSpPr>
                <a:spLocks noChangeShapeType="1"/>
              </p:cNvSpPr>
              <p:nvPr/>
            </p:nvSpPr>
            <p:spPr bwMode="auto">
              <a:xfrm flipH="1">
                <a:off x="3847" y="2421"/>
                <a:ext cx="0" cy="293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latin typeface="Arial" pitchFamily="34" charset="0"/>
                  <a:cs typeface="Arial" pitchFamily="34" charset="0"/>
                </a:endParaRPr>
              </a:p>
            </p:txBody>
          </p:sp>
          <p:sp>
            <p:nvSpPr>
              <p:cNvPr id="91140" name="AutoShape 4"/>
              <p:cNvSpPr>
                <a:spLocks noChangeShapeType="1"/>
              </p:cNvSpPr>
              <p:nvPr/>
            </p:nvSpPr>
            <p:spPr bwMode="auto">
              <a:xfrm>
                <a:off x="4996" y="3598"/>
                <a:ext cx="0" cy="1753"/>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latin typeface="Arial" pitchFamily="34" charset="0"/>
                  <a:cs typeface="Arial" pitchFamily="34" charset="0"/>
                </a:endParaRPr>
              </a:p>
            </p:txBody>
          </p:sp>
          <p:sp>
            <p:nvSpPr>
              <p:cNvPr id="91139" name="Rectangle 3"/>
              <p:cNvSpPr>
                <a:spLocks noChangeArrowheads="1"/>
              </p:cNvSpPr>
              <p:nvPr/>
            </p:nvSpPr>
            <p:spPr bwMode="auto">
              <a:xfrm>
                <a:off x="11" y="1659"/>
                <a:ext cx="1932" cy="436"/>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نسبة المتبنين</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91138" name="Rectangle 2"/>
              <p:cNvSpPr>
                <a:spLocks noChangeArrowheads="1"/>
              </p:cNvSpPr>
              <p:nvPr/>
            </p:nvSpPr>
            <p:spPr bwMode="auto">
              <a:xfrm>
                <a:off x="6201" y="4915"/>
                <a:ext cx="1154" cy="436"/>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الزمن</a:t>
                </a:r>
                <a:endParaRPr kumimoji="0" lang="ar-DZ" sz="2400" b="0" i="0" u="none" strike="noStrike" cap="none" normalizeH="0" baseline="0" smtClean="0">
                  <a:ln>
                    <a:noFill/>
                  </a:ln>
                  <a:solidFill>
                    <a:schemeClr val="tx1"/>
                  </a:solidFill>
                  <a:effectLst/>
                  <a:latin typeface="Arial" pitchFamily="34" charset="0"/>
                  <a:cs typeface="Arial" pitchFamily="34" charset="0"/>
                </a:endParaRPr>
              </a:p>
            </p:txBody>
          </p:sp>
          <p:sp>
            <p:nvSpPr>
              <p:cNvPr id="91148" name="Freeform 12"/>
              <p:cNvSpPr>
                <a:spLocks/>
              </p:cNvSpPr>
              <p:nvPr/>
            </p:nvSpPr>
            <p:spPr bwMode="auto">
              <a:xfrm>
                <a:off x="1271" y="2421"/>
                <a:ext cx="4731" cy="2829"/>
              </a:xfrm>
              <a:custGeom>
                <a:avLst/>
                <a:gdLst/>
                <a:ahLst/>
                <a:cxnLst>
                  <a:cxn ang="0">
                    <a:pos x="0" y="2532"/>
                  </a:cxn>
                  <a:cxn ang="0">
                    <a:pos x="100" y="2507"/>
                  </a:cxn>
                  <a:cxn ang="0">
                    <a:pos x="250" y="2420"/>
                  </a:cxn>
                  <a:cxn ang="0">
                    <a:pos x="326" y="2382"/>
                  </a:cxn>
                  <a:cxn ang="0">
                    <a:pos x="363" y="2344"/>
                  </a:cxn>
                  <a:cxn ang="0">
                    <a:pos x="551" y="2207"/>
                  </a:cxn>
                  <a:cxn ang="0">
                    <a:pos x="676" y="2169"/>
                  </a:cxn>
                  <a:cxn ang="0">
                    <a:pos x="902" y="1981"/>
                  </a:cxn>
                  <a:cxn ang="0">
                    <a:pos x="939" y="1956"/>
                  </a:cxn>
                  <a:cxn ang="0">
                    <a:pos x="1152" y="1781"/>
                  </a:cxn>
                  <a:cxn ang="0">
                    <a:pos x="1215" y="1706"/>
                  </a:cxn>
                  <a:cxn ang="0">
                    <a:pos x="1340" y="1618"/>
                  </a:cxn>
                  <a:cxn ang="0">
                    <a:pos x="1402" y="1493"/>
                  </a:cxn>
                  <a:cxn ang="0">
                    <a:pos x="1428" y="1455"/>
                  </a:cxn>
                  <a:cxn ang="0">
                    <a:pos x="1478" y="1380"/>
                  </a:cxn>
                  <a:cxn ang="0">
                    <a:pos x="1665" y="1142"/>
                  </a:cxn>
                  <a:cxn ang="0">
                    <a:pos x="1716" y="1067"/>
                  </a:cxn>
                  <a:cxn ang="0">
                    <a:pos x="1778" y="980"/>
                  </a:cxn>
                  <a:cxn ang="0">
                    <a:pos x="1816" y="942"/>
                  </a:cxn>
                  <a:cxn ang="0">
                    <a:pos x="1841" y="904"/>
                  </a:cxn>
                  <a:cxn ang="0">
                    <a:pos x="1966" y="817"/>
                  </a:cxn>
                  <a:cxn ang="0">
                    <a:pos x="2066" y="717"/>
                  </a:cxn>
                  <a:cxn ang="0">
                    <a:pos x="2141" y="667"/>
                  </a:cxn>
                  <a:cxn ang="0">
                    <a:pos x="2279" y="529"/>
                  </a:cxn>
                  <a:cxn ang="0">
                    <a:pos x="2592" y="266"/>
                  </a:cxn>
                  <a:cxn ang="0">
                    <a:pos x="2755" y="178"/>
                  </a:cxn>
                  <a:cxn ang="0">
                    <a:pos x="2880" y="103"/>
                  </a:cxn>
                  <a:cxn ang="0">
                    <a:pos x="2943" y="91"/>
                  </a:cxn>
                  <a:cxn ang="0">
                    <a:pos x="3243" y="28"/>
                  </a:cxn>
                  <a:cxn ang="0">
                    <a:pos x="3494" y="40"/>
                  </a:cxn>
                  <a:cxn ang="0">
                    <a:pos x="3669" y="116"/>
                  </a:cxn>
                  <a:cxn ang="0">
                    <a:pos x="3782" y="178"/>
                  </a:cxn>
                  <a:cxn ang="0">
                    <a:pos x="3894" y="241"/>
                  </a:cxn>
                  <a:cxn ang="0">
                    <a:pos x="4282" y="554"/>
                  </a:cxn>
                  <a:cxn ang="0">
                    <a:pos x="4433" y="704"/>
                  </a:cxn>
                  <a:cxn ang="0">
                    <a:pos x="4508" y="779"/>
                  </a:cxn>
                  <a:cxn ang="0">
                    <a:pos x="4608" y="930"/>
                  </a:cxn>
                  <a:cxn ang="0">
                    <a:pos x="4683" y="1042"/>
                  </a:cxn>
                  <a:cxn ang="0">
                    <a:pos x="4721" y="1117"/>
                  </a:cxn>
                  <a:cxn ang="0">
                    <a:pos x="4771" y="1192"/>
                  </a:cxn>
                  <a:cxn ang="0">
                    <a:pos x="4796" y="1230"/>
                  </a:cxn>
                  <a:cxn ang="0">
                    <a:pos x="4909" y="1430"/>
                  </a:cxn>
                  <a:cxn ang="0">
                    <a:pos x="4996" y="1568"/>
                  </a:cxn>
                  <a:cxn ang="0">
                    <a:pos x="5134" y="1743"/>
                  </a:cxn>
                  <a:cxn ang="0">
                    <a:pos x="5209" y="1844"/>
                  </a:cxn>
                  <a:cxn ang="0">
                    <a:pos x="5372" y="2044"/>
                  </a:cxn>
                  <a:cxn ang="0">
                    <a:pos x="5522" y="2207"/>
                  </a:cxn>
                  <a:cxn ang="0">
                    <a:pos x="5622" y="2282"/>
                  </a:cxn>
                  <a:cxn ang="0">
                    <a:pos x="5697" y="2344"/>
                  </a:cxn>
                  <a:cxn ang="0">
                    <a:pos x="5810" y="2395"/>
                  </a:cxn>
                  <a:cxn ang="0">
                    <a:pos x="5960" y="2457"/>
                  </a:cxn>
                </a:cxnLst>
                <a:rect l="0" t="0" r="r" b="b"/>
                <a:pathLst>
                  <a:path w="5960" h="2532">
                    <a:moveTo>
                      <a:pt x="0" y="2532"/>
                    </a:moveTo>
                    <a:cubicBezTo>
                      <a:pt x="23" y="2528"/>
                      <a:pt x="75" y="2521"/>
                      <a:pt x="100" y="2507"/>
                    </a:cubicBezTo>
                    <a:cubicBezTo>
                      <a:pt x="155" y="2476"/>
                      <a:pt x="191" y="2439"/>
                      <a:pt x="250" y="2420"/>
                    </a:cubicBezTo>
                    <a:cubicBezTo>
                      <a:pt x="274" y="2404"/>
                      <a:pt x="303" y="2398"/>
                      <a:pt x="326" y="2382"/>
                    </a:cubicBezTo>
                    <a:cubicBezTo>
                      <a:pt x="341" y="2372"/>
                      <a:pt x="349" y="2355"/>
                      <a:pt x="363" y="2344"/>
                    </a:cubicBezTo>
                    <a:cubicBezTo>
                      <a:pt x="387" y="2325"/>
                      <a:pt x="533" y="2213"/>
                      <a:pt x="551" y="2207"/>
                    </a:cubicBezTo>
                    <a:cubicBezTo>
                      <a:pt x="642" y="2177"/>
                      <a:pt x="600" y="2189"/>
                      <a:pt x="676" y="2169"/>
                    </a:cubicBezTo>
                    <a:cubicBezTo>
                      <a:pt x="764" y="2110"/>
                      <a:pt x="826" y="2057"/>
                      <a:pt x="902" y="1981"/>
                    </a:cubicBezTo>
                    <a:cubicBezTo>
                      <a:pt x="913" y="1970"/>
                      <a:pt x="928" y="1965"/>
                      <a:pt x="939" y="1956"/>
                    </a:cubicBezTo>
                    <a:cubicBezTo>
                      <a:pt x="1010" y="1898"/>
                      <a:pt x="1082" y="1839"/>
                      <a:pt x="1152" y="1781"/>
                    </a:cubicBezTo>
                    <a:cubicBezTo>
                      <a:pt x="1270" y="1683"/>
                      <a:pt x="1122" y="1799"/>
                      <a:pt x="1215" y="1706"/>
                    </a:cubicBezTo>
                    <a:cubicBezTo>
                      <a:pt x="1250" y="1671"/>
                      <a:pt x="1296" y="1640"/>
                      <a:pt x="1340" y="1618"/>
                    </a:cubicBezTo>
                    <a:cubicBezTo>
                      <a:pt x="1359" y="1539"/>
                      <a:pt x="1343" y="1581"/>
                      <a:pt x="1402" y="1493"/>
                    </a:cubicBezTo>
                    <a:cubicBezTo>
                      <a:pt x="1411" y="1480"/>
                      <a:pt x="1428" y="1455"/>
                      <a:pt x="1428" y="1455"/>
                    </a:cubicBezTo>
                    <a:cubicBezTo>
                      <a:pt x="1450" y="1387"/>
                      <a:pt x="1424" y="1447"/>
                      <a:pt x="1478" y="1380"/>
                    </a:cubicBezTo>
                    <a:cubicBezTo>
                      <a:pt x="1539" y="1304"/>
                      <a:pt x="1583" y="1197"/>
                      <a:pt x="1665" y="1142"/>
                    </a:cubicBezTo>
                    <a:cubicBezTo>
                      <a:pt x="1689" y="1073"/>
                      <a:pt x="1661" y="1135"/>
                      <a:pt x="1716" y="1067"/>
                    </a:cubicBezTo>
                    <a:cubicBezTo>
                      <a:pt x="1738" y="1039"/>
                      <a:pt x="1757" y="1009"/>
                      <a:pt x="1778" y="980"/>
                    </a:cubicBezTo>
                    <a:cubicBezTo>
                      <a:pt x="1788" y="965"/>
                      <a:pt x="1805" y="956"/>
                      <a:pt x="1816" y="942"/>
                    </a:cubicBezTo>
                    <a:cubicBezTo>
                      <a:pt x="1826" y="930"/>
                      <a:pt x="1830" y="914"/>
                      <a:pt x="1841" y="904"/>
                    </a:cubicBezTo>
                    <a:cubicBezTo>
                      <a:pt x="1879" y="870"/>
                      <a:pt x="1925" y="847"/>
                      <a:pt x="1966" y="817"/>
                    </a:cubicBezTo>
                    <a:cubicBezTo>
                      <a:pt x="1992" y="778"/>
                      <a:pt x="2028" y="746"/>
                      <a:pt x="2066" y="717"/>
                    </a:cubicBezTo>
                    <a:cubicBezTo>
                      <a:pt x="2090" y="699"/>
                      <a:pt x="2141" y="667"/>
                      <a:pt x="2141" y="667"/>
                    </a:cubicBezTo>
                    <a:cubicBezTo>
                      <a:pt x="2179" y="609"/>
                      <a:pt x="2230" y="577"/>
                      <a:pt x="2279" y="529"/>
                    </a:cubicBezTo>
                    <a:cubicBezTo>
                      <a:pt x="2317" y="417"/>
                      <a:pt x="2479" y="302"/>
                      <a:pt x="2592" y="266"/>
                    </a:cubicBezTo>
                    <a:cubicBezTo>
                      <a:pt x="2639" y="219"/>
                      <a:pt x="2696" y="208"/>
                      <a:pt x="2755" y="178"/>
                    </a:cubicBezTo>
                    <a:cubicBezTo>
                      <a:pt x="2796" y="157"/>
                      <a:pt x="2837" y="119"/>
                      <a:pt x="2880" y="103"/>
                    </a:cubicBezTo>
                    <a:cubicBezTo>
                      <a:pt x="2900" y="96"/>
                      <a:pt x="2922" y="96"/>
                      <a:pt x="2943" y="91"/>
                    </a:cubicBezTo>
                    <a:cubicBezTo>
                      <a:pt x="3044" y="66"/>
                      <a:pt x="3139" y="42"/>
                      <a:pt x="3243" y="28"/>
                    </a:cubicBezTo>
                    <a:cubicBezTo>
                      <a:pt x="3326" y="0"/>
                      <a:pt x="3411" y="20"/>
                      <a:pt x="3494" y="40"/>
                    </a:cubicBezTo>
                    <a:cubicBezTo>
                      <a:pt x="3550" y="69"/>
                      <a:pt x="3608" y="100"/>
                      <a:pt x="3669" y="116"/>
                    </a:cubicBezTo>
                    <a:cubicBezTo>
                      <a:pt x="3755" y="173"/>
                      <a:pt x="3715" y="157"/>
                      <a:pt x="3782" y="178"/>
                    </a:cubicBezTo>
                    <a:cubicBezTo>
                      <a:pt x="3868" y="235"/>
                      <a:pt x="3829" y="218"/>
                      <a:pt x="3894" y="241"/>
                    </a:cubicBezTo>
                    <a:cubicBezTo>
                      <a:pt x="4013" y="357"/>
                      <a:pt x="4158" y="444"/>
                      <a:pt x="4282" y="554"/>
                    </a:cubicBezTo>
                    <a:cubicBezTo>
                      <a:pt x="4334" y="600"/>
                      <a:pt x="4383" y="654"/>
                      <a:pt x="4433" y="704"/>
                    </a:cubicBezTo>
                    <a:cubicBezTo>
                      <a:pt x="4458" y="729"/>
                      <a:pt x="4488" y="750"/>
                      <a:pt x="4508" y="779"/>
                    </a:cubicBezTo>
                    <a:cubicBezTo>
                      <a:pt x="4539" y="826"/>
                      <a:pt x="4569" y="890"/>
                      <a:pt x="4608" y="930"/>
                    </a:cubicBezTo>
                    <a:cubicBezTo>
                      <a:pt x="4626" y="981"/>
                      <a:pt x="4649" y="1001"/>
                      <a:pt x="4683" y="1042"/>
                    </a:cubicBezTo>
                    <a:cubicBezTo>
                      <a:pt x="4737" y="1107"/>
                      <a:pt x="4684" y="1052"/>
                      <a:pt x="4721" y="1117"/>
                    </a:cubicBezTo>
                    <a:cubicBezTo>
                      <a:pt x="4736" y="1143"/>
                      <a:pt x="4754" y="1167"/>
                      <a:pt x="4771" y="1192"/>
                    </a:cubicBezTo>
                    <a:cubicBezTo>
                      <a:pt x="4779" y="1205"/>
                      <a:pt x="4796" y="1230"/>
                      <a:pt x="4796" y="1230"/>
                    </a:cubicBezTo>
                    <a:cubicBezTo>
                      <a:pt x="4820" y="1307"/>
                      <a:pt x="4874" y="1360"/>
                      <a:pt x="4909" y="1430"/>
                    </a:cubicBezTo>
                    <a:cubicBezTo>
                      <a:pt x="4934" y="1481"/>
                      <a:pt x="4962" y="1522"/>
                      <a:pt x="4996" y="1568"/>
                    </a:cubicBezTo>
                    <a:cubicBezTo>
                      <a:pt x="5020" y="1637"/>
                      <a:pt x="5074" y="1703"/>
                      <a:pt x="5134" y="1743"/>
                    </a:cubicBezTo>
                    <a:cubicBezTo>
                      <a:pt x="5150" y="1793"/>
                      <a:pt x="5165" y="1815"/>
                      <a:pt x="5209" y="1844"/>
                    </a:cubicBezTo>
                    <a:cubicBezTo>
                      <a:pt x="5258" y="1916"/>
                      <a:pt x="5317" y="1977"/>
                      <a:pt x="5372" y="2044"/>
                    </a:cubicBezTo>
                    <a:cubicBezTo>
                      <a:pt x="5417" y="2098"/>
                      <a:pt x="5464" y="2168"/>
                      <a:pt x="5522" y="2207"/>
                    </a:cubicBezTo>
                    <a:cubicBezTo>
                      <a:pt x="5559" y="2261"/>
                      <a:pt x="5575" y="2243"/>
                      <a:pt x="5622" y="2282"/>
                    </a:cubicBezTo>
                    <a:cubicBezTo>
                      <a:pt x="5661" y="2314"/>
                      <a:pt x="5654" y="2322"/>
                      <a:pt x="5697" y="2344"/>
                    </a:cubicBezTo>
                    <a:cubicBezTo>
                      <a:pt x="5734" y="2363"/>
                      <a:pt x="5773" y="2377"/>
                      <a:pt x="5810" y="2395"/>
                    </a:cubicBezTo>
                    <a:cubicBezTo>
                      <a:pt x="5881" y="2430"/>
                      <a:pt x="5882" y="2457"/>
                      <a:pt x="5960" y="2457"/>
                    </a:cubicBezTo>
                  </a:path>
                </a:pathLst>
              </a:cu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r>
                  <a:rPr lang="ar-DZ" sz="2400" dirty="0" smtClean="0">
                    <a:latin typeface="Arial" pitchFamily="34" charset="0"/>
                    <a:cs typeface="Arial" pitchFamily="34" charset="0"/>
                  </a:rPr>
                  <a:t>&gt;</a:t>
                </a:r>
                <a:endParaRPr lang="fr-FR" sz="2400" dirty="0">
                  <a:latin typeface="Arial" pitchFamily="34" charset="0"/>
                  <a:cs typeface="Arial" pitchFamily="34" charset="0"/>
                </a:endParaRPr>
              </a:p>
            </p:txBody>
          </p:sp>
        </p:grpSp>
        <p:cxnSp>
          <p:nvCxnSpPr>
            <p:cNvPr id="26" name="Connecteur droit 25"/>
            <p:cNvCxnSpPr/>
            <p:nvPr/>
          </p:nvCxnSpPr>
          <p:spPr>
            <a:xfrm rot="5400000">
              <a:off x="1892284" y="4822042"/>
              <a:ext cx="3644129" cy="793"/>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Rectangle 10"/>
            <p:cNvSpPr>
              <a:spLocks noChangeArrowheads="1"/>
            </p:cNvSpPr>
            <p:nvPr/>
          </p:nvSpPr>
          <p:spPr bwMode="auto">
            <a:xfrm>
              <a:off x="3152764" y="3857628"/>
              <a:ext cx="490542" cy="1928826"/>
            </a:xfrm>
            <a:prstGeom prst="rect">
              <a:avLst/>
            </a:prstGeom>
            <a:solidFill>
              <a:srgbClr val="FFFFFF"/>
            </a:solidFill>
            <a:ln w="9525">
              <a:noFill/>
              <a:miter lim="800000"/>
              <a:headEnd/>
              <a:tailEnd/>
            </a:ln>
          </p:spPr>
          <p:txBody>
            <a:bodyPr vert="vert270" wrap="square" lIns="91440" tIns="45720" rIns="91440" bIns="45720" numCol="1" anchor="t" anchorCtr="0" compatLnSpc="1">
              <a:prstTxWarp prst="textNoShape">
                <a:avLst/>
              </a:prstTxWarp>
            </a:bodyPr>
            <a:lstStyle/>
            <a:p>
              <a:pPr lvl="0" algn="ctr" rtl="1"/>
              <a:r>
                <a:rPr lang="ar-DZ" b="1" dirty="0" smtClean="0">
                  <a:latin typeface="Arial" pitchFamily="34" charset="0"/>
                  <a:ea typeface="Arial" pitchFamily="34" charset="0"/>
                  <a:cs typeface="Arial" pitchFamily="34" charset="0"/>
                </a:rPr>
                <a:t>الهوة</a:t>
              </a:r>
              <a:r>
                <a:rPr lang="ar-DZ" b="1" dirty="0" smtClean="0">
                  <a:latin typeface="Simplified Arabic" pitchFamily="18" charset="-78"/>
                  <a:ea typeface="Arial" pitchFamily="34" charset="0"/>
                  <a:cs typeface="Simplified Arabic" pitchFamily="18" charset="-78"/>
                </a:rPr>
                <a:t> (</a:t>
              </a:r>
              <a:r>
                <a:rPr lang="fr-FR" b="1" dirty="0" smtClean="0">
                  <a:latin typeface="Simplified Arabic" pitchFamily="18" charset="-78"/>
                  <a:ea typeface="Arial" pitchFamily="34" charset="0"/>
                  <a:cs typeface="Simplified Arabic" pitchFamily="18" charset="-78"/>
                </a:rPr>
                <a:t>The </a:t>
              </a:r>
              <a:r>
                <a:rPr lang="fr-FR" b="1" dirty="0" err="1" smtClean="0">
                  <a:latin typeface="Simplified Arabic" pitchFamily="18" charset="-78"/>
                  <a:ea typeface="Arial" pitchFamily="34" charset="0"/>
                  <a:cs typeface="Simplified Arabic" pitchFamily="18" charset="-78"/>
                </a:rPr>
                <a:t>chasm</a:t>
              </a:r>
              <a:r>
                <a:rPr lang="ar-DZ" dirty="0" smtClean="0">
                  <a:latin typeface="Simplified Arabic" pitchFamily="18" charset="-78"/>
                  <a:ea typeface="Arial" pitchFamily="34" charset="0"/>
                  <a:cs typeface="Simplified Arabic" pitchFamily="18" charset="-78"/>
                </a:rPr>
                <a:t>)</a:t>
              </a:r>
              <a:endParaRPr kumimoji="0" lang="ar-DZ" i="0" u="none" strike="noStrike" cap="none" normalizeH="0" baseline="0" dirty="0" smtClean="0">
                <a:ln>
                  <a:noFill/>
                </a:ln>
                <a:solidFill>
                  <a:schemeClr val="tx1"/>
                </a:solidFill>
                <a:effectLst/>
                <a:latin typeface="Arial" pitchFamily="34" charset="0"/>
                <a:cs typeface="Arial" pitchFamily="34" charset="0"/>
              </a:endParaRPr>
            </a:p>
          </p:txBody>
        </p:sp>
        <p:sp>
          <p:nvSpPr>
            <p:cNvPr id="1027" name="Rectangle 3"/>
            <p:cNvSpPr>
              <a:spLocks noChangeArrowheads="1"/>
            </p:cNvSpPr>
            <p:nvPr/>
          </p:nvSpPr>
          <p:spPr bwMode="auto">
            <a:xfrm>
              <a:off x="1214414" y="6215082"/>
              <a:ext cx="1785950" cy="404812"/>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0" i="0" u="none" strike="noStrike" cap="none" normalizeH="0" baseline="0" smtClean="0">
                  <a:ln>
                    <a:noFill/>
                  </a:ln>
                  <a:solidFill>
                    <a:schemeClr val="tx1"/>
                  </a:solidFill>
                  <a:effectLst/>
                  <a:latin typeface="Arial" pitchFamily="34" charset="0"/>
                  <a:ea typeface="Arial" pitchFamily="34" charset="0"/>
                  <a:cs typeface="Arial" pitchFamily="34" charset="0"/>
                </a:rPr>
                <a:t>السوق المبكرة</a:t>
              </a:r>
              <a:endParaRPr kumimoji="0" lang="fr-FR" sz="2400" b="0" i="0" u="none" strike="noStrike" cap="none" normalizeH="0" baseline="0" smtClean="0">
                <a:ln>
                  <a:noFill/>
                </a:ln>
                <a:solidFill>
                  <a:schemeClr val="tx1"/>
                </a:solidFill>
                <a:effectLst/>
                <a:latin typeface="Arial" pitchFamily="34" charset="0"/>
                <a:cs typeface="Arial" pitchFamily="34" charset="0"/>
              </a:endParaRPr>
            </a:p>
          </p:txBody>
        </p:sp>
        <p:sp>
          <p:nvSpPr>
            <p:cNvPr id="1028" name="Rectangle 4"/>
            <p:cNvSpPr>
              <a:spLocks noChangeArrowheads="1"/>
            </p:cNvSpPr>
            <p:nvPr/>
          </p:nvSpPr>
          <p:spPr bwMode="auto">
            <a:xfrm>
              <a:off x="3929058" y="6143644"/>
              <a:ext cx="1857388" cy="404812"/>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0" i="0" u="none" strike="noStrike" cap="none" normalizeH="0" baseline="0" dirty="0" smtClean="0">
                  <a:ln>
                    <a:noFill/>
                  </a:ln>
                  <a:solidFill>
                    <a:schemeClr val="tx1"/>
                  </a:solidFill>
                  <a:effectLst/>
                  <a:latin typeface="Arial" pitchFamily="34" charset="0"/>
                  <a:ea typeface="Arial" pitchFamily="34" charset="0"/>
                  <a:cs typeface="Arial" pitchFamily="34" charset="0"/>
                </a:rPr>
                <a:t>السوق السائدة</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sz="3200" dirty="0" smtClean="0"/>
              <a:t>نظريات الاتصال</a:t>
            </a:r>
            <a:endParaRPr lang="en-US" sz="3200"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6" name="Rectangle 3"/>
          <p:cNvSpPr txBox="1">
            <a:spLocks noChangeArrowheads="1"/>
          </p:cNvSpPr>
          <p:nvPr/>
        </p:nvSpPr>
        <p:spPr bwMode="gray">
          <a:xfrm>
            <a:off x="428596" y="1428737"/>
            <a:ext cx="8215370" cy="47863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rtl="1"/>
            <a:r>
              <a:rPr lang="ar-DZ" sz="2800" b="1" dirty="0" smtClean="0">
                <a:solidFill>
                  <a:schemeClr val="bg1">
                    <a:lumMod val="50000"/>
                  </a:schemeClr>
                </a:solidFill>
              </a:rPr>
              <a:t>نظرية النموذج الرياضي : كينيث </a:t>
            </a:r>
            <a:r>
              <a:rPr lang="ar-DZ" sz="2800" b="1" dirty="0" err="1" smtClean="0">
                <a:solidFill>
                  <a:schemeClr val="bg1">
                    <a:lumMod val="50000"/>
                  </a:schemeClr>
                </a:solidFill>
              </a:rPr>
              <a:t>بيرك</a:t>
            </a:r>
            <a:r>
              <a:rPr lang="ar-DZ" sz="2800" b="1" dirty="0" smtClean="0">
                <a:solidFill>
                  <a:schemeClr val="bg1">
                    <a:lumMod val="50000"/>
                  </a:schemeClr>
                </a:solidFill>
              </a:rPr>
              <a:t> (</a:t>
            </a:r>
            <a:r>
              <a:rPr lang="fr-FR" sz="2800" b="1" dirty="0" smtClean="0">
                <a:solidFill>
                  <a:schemeClr val="bg1">
                    <a:lumMod val="50000"/>
                  </a:schemeClr>
                </a:solidFill>
              </a:rPr>
              <a:t>Kenneth Burke</a:t>
            </a:r>
            <a:r>
              <a:rPr lang="ar-DZ" sz="2800" b="1" dirty="0" smtClean="0">
                <a:solidFill>
                  <a:schemeClr val="bg1">
                    <a:lumMod val="50000"/>
                  </a:schemeClr>
                </a:solidFill>
              </a:rPr>
              <a:t>) (1966):</a:t>
            </a:r>
            <a:endParaRPr lang="fr-FR" sz="2800" b="1" dirty="0" smtClean="0">
              <a:solidFill>
                <a:schemeClr val="bg1">
                  <a:lumMod val="50000"/>
                </a:schemeClr>
              </a:solidFill>
            </a:endParaRPr>
          </a:p>
          <a:p>
            <a:pPr algn="just" rtl="1"/>
            <a:r>
              <a:rPr lang="ar-DZ" sz="2800" dirty="0" smtClean="0"/>
              <a:t>تؤكد على أن حجم المساحة أو المنطقة المشتركة بين طرفي الاتصال هي التي تضمن تحقيق المعنى المقصود بينهما لأنها تصور وتمثل منطقة العامل أو العوامل المشتركة بين أطراف الاتصال. هذه العوامل مثل العادات ، التقاليد، والدين وغيرها من العوامل التي يشترك فيها الأفراد. كلما زادت تلك العوامل أو كبرت تلك المساحة المشتركة بين الأفراد في عملية الاتصال، كلما تحقق نقل المعنى المقصود بنجاح.</a:t>
            </a:r>
            <a:r>
              <a:rPr lang="fr-FR" sz="2800" dirty="0" smtClean="0"/>
              <a:t> </a:t>
            </a:r>
          </a:p>
          <a:p>
            <a:pPr algn="just" rtl="1"/>
            <a:endParaRPr lang="fr-FR" sz="2800" dirty="0" smtClean="0"/>
          </a:p>
          <a:p>
            <a:pPr algn="just" rtl="1"/>
            <a:endParaRPr lang="fr-FR" sz="2800" dirty="0" smtClean="0"/>
          </a:p>
          <a:p>
            <a:pPr algn="just" rtl="1"/>
            <a:endParaRPr lang="ar-DZ" sz="2800" dirty="0" smtClean="0"/>
          </a:p>
          <a:p>
            <a:pPr algn="just" rtl="1"/>
            <a:endParaRPr lang="fr-FR" sz="2800" dirty="0" smtClean="0"/>
          </a:p>
          <a:p>
            <a:pPr algn="just" rtl="1"/>
            <a:endParaRPr lang="fr-FR" sz="3200" dirty="0" smtClean="0"/>
          </a:p>
          <a:p>
            <a:pPr algn="just" rtl="1"/>
            <a:endParaRPr lang="ar-DZ" sz="3200" dirty="0" smtClean="0"/>
          </a:p>
          <a:p>
            <a:pPr algn="just" rtl="1"/>
            <a:endParaRPr lang="ar-DZ" sz="3200" dirty="0" smtClean="0"/>
          </a:p>
          <a:p>
            <a:pPr algn="just" rtl="1"/>
            <a:endParaRPr lang="fr-FR" sz="32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sz="3200" dirty="0" smtClean="0"/>
              <a:t>نظريات الاتصال</a:t>
            </a:r>
            <a:endParaRPr lang="en-US" sz="3200"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6" name="Rectangle 3"/>
          <p:cNvSpPr txBox="1">
            <a:spLocks noChangeArrowheads="1"/>
          </p:cNvSpPr>
          <p:nvPr/>
        </p:nvSpPr>
        <p:spPr bwMode="gray">
          <a:xfrm>
            <a:off x="428596" y="1428737"/>
            <a:ext cx="8215370" cy="47863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rtl="1"/>
            <a:r>
              <a:rPr lang="ar-SA" sz="2800" b="1" dirty="0" smtClean="0">
                <a:solidFill>
                  <a:schemeClr val="bg1">
                    <a:lumMod val="50000"/>
                  </a:schemeClr>
                </a:solidFill>
              </a:rPr>
              <a:t>نظرية التعلم الاجتماعي</a:t>
            </a:r>
            <a:r>
              <a:rPr lang="ar-DZ" sz="2800" b="1" dirty="0" smtClean="0">
                <a:solidFill>
                  <a:schemeClr val="bg1">
                    <a:lumMod val="50000"/>
                  </a:schemeClr>
                </a:solidFill>
              </a:rPr>
              <a:t> (</a:t>
            </a:r>
            <a:r>
              <a:rPr lang="fr-FR" sz="2800" b="1" dirty="0" smtClean="0">
                <a:solidFill>
                  <a:schemeClr val="bg1">
                    <a:lumMod val="50000"/>
                  </a:schemeClr>
                </a:solidFill>
              </a:rPr>
              <a:t>Social Learning </a:t>
            </a:r>
            <a:r>
              <a:rPr lang="fr-FR" sz="2800" b="1" dirty="0" err="1" smtClean="0">
                <a:solidFill>
                  <a:schemeClr val="bg1">
                    <a:lumMod val="50000"/>
                  </a:schemeClr>
                </a:solidFill>
              </a:rPr>
              <a:t>Theory</a:t>
            </a:r>
            <a:r>
              <a:rPr lang="ar-DZ" sz="2800" b="1" dirty="0" smtClean="0">
                <a:solidFill>
                  <a:schemeClr val="bg1">
                    <a:lumMod val="50000"/>
                  </a:schemeClr>
                </a:solidFill>
              </a:rPr>
              <a:t>): </a:t>
            </a:r>
          </a:p>
          <a:p>
            <a:pPr algn="just" rtl="1"/>
            <a:r>
              <a:rPr lang="ar-SA" sz="2800" dirty="0" smtClean="0"/>
              <a:t>هي نظرية تقول بأن الناس يتعلمون سلوكيات جديدة عن طريق التعزيز أو العقاب الصريحين، أو عن </a:t>
            </a:r>
            <a:r>
              <a:rPr lang="ar-SA" sz="2800" dirty="0" smtClean="0">
                <a:solidFill>
                  <a:schemeClr val="bg1">
                    <a:lumMod val="50000"/>
                  </a:schemeClr>
                </a:solidFill>
              </a:rPr>
              <a:t>طريق التعلم بملاحظة المجتمع </a:t>
            </a:r>
            <a:r>
              <a:rPr lang="ar-SA" sz="2800" dirty="0" smtClean="0"/>
              <a:t>من حولهم. فحين يرى الناس نتائج إيجابية  ومرغوبة للسلوك الذي يلاحظونه (من قبل غيرهم)، تزداد احتمالية تقليدهم، ومحاكاتهم، وتبنيهم لهذا السلوك.</a:t>
            </a:r>
            <a:r>
              <a:rPr lang="ar-DZ" sz="2800" dirty="0" smtClean="0"/>
              <a:t> </a:t>
            </a:r>
            <a:r>
              <a:rPr lang="ar-DZ" sz="2800" b="1" dirty="0" smtClean="0">
                <a:solidFill>
                  <a:schemeClr val="bg1">
                    <a:lumMod val="50000"/>
                  </a:schemeClr>
                </a:solidFill>
              </a:rPr>
              <a:t>التعلم من خلال تقليد الآخرين أو التعلم بالملاحظة </a:t>
            </a:r>
            <a:r>
              <a:rPr lang="ar-DZ" sz="2800" dirty="0" smtClean="0"/>
              <a:t>وهذا النوع من التعلم يحدث حينما يكتسب الفرد معلومات جديدة من خلال ملاحظة ما يفعله الآخرون، والفرد الذي يتم تقليد سلوكه يسمى: "بالنموذج".</a:t>
            </a:r>
            <a:endParaRPr lang="fr-FR" sz="2800" dirty="0" smtClean="0"/>
          </a:p>
          <a:p>
            <a:pPr algn="just" rtl="1"/>
            <a:endParaRPr lang="fr-FR" sz="2800" dirty="0" smtClean="0"/>
          </a:p>
          <a:p>
            <a:pPr algn="just" rtl="1"/>
            <a:endParaRPr lang="ar-DZ" sz="2800" dirty="0" smtClean="0"/>
          </a:p>
          <a:p>
            <a:pPr algn="just" rtl="1"/>
            <a:endParaRPr lang="fr-FR" sz="2800" dirty="0" smtClean="0"/>
          </a:p>
          <a:p>
            <a:pPr algn="just" rtl="1"/>
            <a:endParaRPr lang="fr-FR" sz="3200" dirty="0" smtClean="0"/>
          </a:p>
          <a:p>
            <a:pPr algn="just" rtl="1"/>
            <a:endParaRPr lang="ar-DZ" sz="3200" dirty="0" smtClean="0"/>
          </a:p>
          <a:p>
            <a:pPr algn="just" rtl="1"/>
            <a:endParaRPr lang="ar-DZ" sz="3200" dirty="0" smtClean="0"/>
          </a:p>
          <a:p>
            <a:pPr algn="just" rtl="1"/>
            <a:endParaRPr lang="fr-FR" sz="32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sz="3200" dirty="0" smtClean="0"/>
              <a:t>نظريات الاتصال</a:t>
            </a:r>
            <a:endParaRPr lang="en-US" sz="3200"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6" name="Rectangle 3"/>
          <p:cNvSpPr txBox="1">
            <a:spLocks noChangeArrowheads="1"/>
          </p:cNvSpPr>
          <p:nvPr/>
        </p:nvSpPr>
        <p:spPr bwMode="gray">
          <a:xfrm>
            <a:off x="428596" y="1428737"/>
            <a:ext cx="8215370" cy="47863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rtl="1"/>
            <a:r>
              <a:rPr lang="ar-SA" sz="2800" b="1" dirty="0" smtClean="0">
                <a:solidFill>
                  <a:schemeClr val="bg1">
                    <a:lumMod val="50000"/>
                  </a:schemeClr>
                </a:solidFill>
              </a:rPr>
              <a:t>نظرية التعلم الاجتماعي</a:t>
            </a:r>
            <a:r>
              <a:rPr lang="ar-DZ" sz="2800" b="1" dirty="0" smtClean="0">
                <a:solidFill>
                  <a:schemeClr val="bg1">
                    <a:lumMod val="50000"/>
                  </a:schemeClr>
                </a:solidFill>
              </a:rPr>
              <a:t>(</a:t>
            </a:r>
            <a:r>
              <a:rPr lang="fr-FR" sz="2800" b="1" dirty="0" smtClean="0">
                <a:solidFill>
                  <a:schemeClr val="bg1">
                    <a:lumMod val="50000"/>
                  </a:schemeClr>
                </a:solidFill>
              </a:rPr>
              <a:t>Social Learning </a:t>
            </a:r>
            <a:r>
              <a:rPr lang="fr-FR" sz="2800" b="1" dirty="0" err="1" smtClean="0">
                <a:solidFill>
                  <a:schemeClr val="bg1">
                    <a:lumMod val="50000"/>
                  </a:schemeClr>
                </a:solidFill>
              </a:rPr>
              <a:t>Theory</a:t>
            </a:r>
            <a:r>
              <a:rPr lang="ar-DZ" sz="2800" b="1" dirty="0" smtClean="0">
                <a:solidFill>
                  <a:schemeClr val="bg1">
                    <a:lumMod val="50000"/>
                  </a:schemeClr>
                </a:solidFill>
              </a:rPr>
              <a:t>): </a:t>
            </a:r>
          </a:p>
          <a:p>
            <a:pPr algn="just" rtl="1"/>
            <a:r>
              <a:rPr lang="ar-SA" sz="2800" dirty="0" smtClean="0"/>
              <a:t>هي نظرية تقول بأن الناس يتعلمون سلوكيات جديدة عن طريق التعزيز أو العقاب الصريحين، أو عن </a:t>
            </a:r>
            <a:r>
              <a:rPr lang="ar-SA" sz="2800" dirty="0" smtClean="0">
                <a:solidFill>
                  <a:schemeClr val="bg1">
                    <a:lumMod val="50000"/>
                  </a:schemeClr>
                </a:solidFill>
              </a:rPr>
              <a:t>طريق التعلم بملاحظة المجتمع </a:t>
            </a:r>
            <a:r>
              <a:rPr lang="ar-SA" sz="2800" dirty="0" smtClean="0"/>
              <a:t>من حولهم. فحين يرى الناس نتائج إيجابية  ومرغوبة للسلوك الذي يلاحظونه (من قبل غيرهم)، تزداد احتمالية تقليدهم، ومحاكاتهم، وتبنيهم لهذا السلوك.</a:t>
            </a:r>
            <a:r>
              <a:rPr lang="ar-DZ" sz="2800" dirty="0" smtClean="0"/>
              <a:t> </a:t>
            </a:r>
            <a:r>
              <a:rPr lang="ar-DZ" sz="2800" b="1" dirty="0" smtClean="0">
                <a:solidFill>
                  <a:schemeClr val="bg1">
                    <a:lumMod val="50000"/>
                  </a:schemeClr>
                </a:solidFill>
              </a:rPr>
              <a:t>التعلم من خلال تقليد الآخرين أو التعلم بالملاحظة </a:t>
            </a:r>
            <a:r>
              <a:rPr lang="ar-DZ" sz="2800" dirty="0" smtClean="0"/>
              <a:t>وهذا النوع من التعلم يحدث حينما يكتسب الفرد معلومات جديدة من خلال ملاحظة ما يفعله الآخرون، والفرد الذي يتم تقليد سلوكه يسمى: "بالنموذج".</a:t>
            </a:r>
          </a:p>
          <a:p>
            <a:pPr lvl="0" algn="just" rtl="1"/>
            <a:r>
              <a:rPr lang="ar-DZ" sz="2800" dirty="0" smtClean="0"/>
              <a:t>إن </a:t>
            </a:r>
            <a:r>
              <a:rPr lang="ar-DZ" sz="2800" dirty="0" smtClean="0">
                <a:solidFill>
                  <a:schemeClr val="bg1">
                    <a:lumMod val="50000"/>
                  </a:schemeClr>
                </a:solidFill>
              </a:rPr>
              <a:t>تقليد سلوك النموذج </a:t>
            </a:r>
            <a:r>
              <a:rPr lang="ar-DZ" sz="2800" dirty="0" smtClean="0"/>
              <a:t>أو ممارسة العمل الذي تعلمه تتطلب أن يكون لدى الفرد دافع لذلك. وإذا فلابد من </a:t>
            </a:r>
            <a:r>
              <a:rPr lang="ar-DZ" sz="2800" dirty="0" smtClean="0">
                <a:solidFill>
                  <a:schemeClr val="bg1">
                    <a:lumMod val="50000"/>
                  </a:schemeClr>
                </a:solidFill>
              </a:rPr>
              <a:t>وجود سبب ما أو حافز </a:t>
            </a:r>
            <a:r>
              <a:rPr lang="ar-DZ" sz="2800" dirty="0" smtClean="0"/>
              <a:t>معين يدفع الفرد لتقليد السلوك، فالفرد لا يقلد أي سلوك يراه لمجرد التقليد. </a:t>
            </a:r>
            <a:endParaRPr lang="fr-FR" sz="2800" dirty="0" smtClean="0"/>
          </a:p>
          <a:p>
            <a:pPr algn="just" rtl="1"/>
            <a:endParaRPr lang="fr-FR" sz="2800" dirty="0" smtClean="0"/>
          </a:p>
          <a:p>
            <a:pPr algn="just" rtl="1"/>
            <a:endParaRPr lang="fr-FR" sz="2800" dirty="0" smtClean="0"/>
          </a:p>
          <a:p>
            <a:pPr algn="just" rtl="1"/>
            <a:endParaRPr lang="ar-DZ" sz="2800" dirty="0" smtClean="0"/>
          </a:p>
          <a:p>
            <a:pPr algn="just" rtl="1"/>
            <a:endParaRPr lang="fr-FR" sz="2800" dirty="0" smtClean="0"/>
          </a:p>
          <a:p>
            <a:pPr algn="just" rtl="1"/>
            <a:endParaRPr lang="fr-FR" sz="3200" dirty="0" smtClean="0"/>
          </a:p>
          <a:p>
            <a:pPr algn="just" rtl="1"/>
            <a:endParaRPr lang="ar-DZ" sz="3200" dirty="0" smtClean="0"/>
          </a:p>
          <a:p>
            <a:pPr algn="just" rtl="1"/>
            <a:endParaRPr lang="ar-DZ" sz="3200" dirty="0" smtClean="0"/>
          </a:p>
          <a:p>
            <a:pPr algn="just" rtl="1"/>
            <a:endParaRPr lang="fr-FR" sz="32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sz="3200" dirty="0" smtClean="0"/>
              <a:t>نظريات الاتصال</a:t>
            </a:r>
            <a:endParaRPr lang="en-US" sz="3200"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6" name="Rectangle 3"/>
          <p:cNvSpPr txBox="1">
            <a:spLocks noChangeArrowheads="1"/>
          </p:cNvSpPr>
          <p:nvPr/>
        </p:nvSpPr>
        <p:spPr bwMode="gray">
          <a:xfrm>
            <a:off x="428596" y="1428737"/>
            <a:ext cx="8215370" cy="47863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rtl="1"/>
            <a:r>
              <a:rPr lang="ar-DZ" sz="2800" dirty="0" smtClean="0"/>
              <a:t>يمكن تفسير الكثير من السلوكيات بالمنظمات عن طريق التعليم بالملاحظة. ويعتبر </a:t>
            </a:r>
            <a:r>
              <a:rPr lang="ar-DZ" sz="2800" dirty="0" smtClean="0">
                <a:solidFill>
                  <a:schemeClr val="bg1">
                    <a:lumMod val="50000"/>
                  </a:schemeClr>
                </a:solidFill>
              </a:rPr>
              <a:t>التدريب من أنواع السلوك </a:t>
            </a:r>
            <a:r>
              <a:rPr lang="ar-DZ" sz="2800" dirty="0" smtClean="0"/>
              <a:t>التي يتعلمها الفرد بالملاحظة. ويحدث التعلم عن طريق الملاحظة بطريقة رسمية عندما يلاحظ العامل معايير المنظمة وتقاليدها ثم يدمجها في سلوكه. وتعتبر الثقافة التنظيمية نوعا هاما من التعليم بالملاحظة. وأخيرا فقد يتعلم العامل ما يجب عليه تجنبه عن طريق ملاحظة العقاب الذي يوقع على المخطئ وزملائه.  </a:t>
            </a:r>
          </a:p>
          <a:p>
            <a:pPr algn="just" rtl="1"/>
            <a:endParaRPr lang="fr-FR" sz="2800" dirty="0" smtClean="0"/>
          </a:p>
          <a:p>
            <a:pPr algn="just" rtl="1"/>
            <a:endParaRPr lang="fr-FR" sz="2800" dirty="0" smtClean="0"/>
          </a:p>
          <a:p>
            <a:pPr algn="just" rtl="1"/>
            <a:endParaRPr lang="ar-DZ" sz="2800" dirty="0" smtClean="0"/>
          </a:p>
          <a:p>
            <a:pPr algn="just" rtl="1"/>
            <a:endParaRPr lang="fr-FR" sz="2800" dirty="0" smtClean="0"/>
          </a:p>
          <a:p>
            <a:pPr algn="just" rtl="1"/>
            <a:endParaRPr lang="fr-FR" sz="3200" dirty="0" smtClean="0"/>
          </a:p>
          <a:p>
            <a:pPr algn="just" rtl="1"/>
            <a:endParaRPr lang="ar-DZ" sz="3200" dirty="0" smtClean="0"/>
          </a:p>
          <a:p>
            <a:pPr algn="just" rtl="1"/>
            <a:endParaRPr lang="ar-DZ" sz="3200" dirty="0" smtClean="0"/>
          </a:p>
          <a:p>
            <a:pPr algn="just" rtl="1"/>
            <a:endParaRPr lang="fr-FR" sz="32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sz="3200" dirty="0" smtClean="0"/>
              <a:t>نظريات الاتصال</a:t>
            </a:r>
            <a:endParaRPr lang="en-US" sz="3200"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97295" name="Rectangle 1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97281" name="Group 1"/>
          <p:cNvGrpSpPr>
            <a:grpSpLocks noChangeAspect="1"/>
          </p:cNvGrpSpPr>
          <p:nvPr/>
        </p:nvGrpSpPr>
        <p:grpSpPr bwMode="auto">
          <a:xfrm>
            <a:off x="285720" y="1928802"/>
            <a:ext cx="8501122" cy="4000528"/>
            <a:chOff x="2664" y="1385"/>
            <a:chExt cx="5789" cy="2673"/>
          </a:xfrm>
        </p:grpSpPr>
        <p:sp>
          <p:nvSpPr>
            <p:cNvPr id="97294" name="AutoShape 14"/>
            <p:cNvSpPr>
              <a:spLocks noChangeAspect="1" noChangeArrowheads="1" noTextEdit="1"/>
            </p:cNvSpPr>
            <p:nvPr/>
          </p:nvSpPr>
          <p:spPr bwMode="auto">
            <a:xfrm>
              <a:off x="2664" y="1385"/>
              <a:ext cx="5789" cy="2673"/>
            </a:xfrm>
            <a:prstGeom prst="rect">
              <a:avLst/>
            </a:prstGeom>
            <a:noFill/>
          </p:spPr>
          <p:txBody>
            <a:bodyPr vert="horz" wrap="square" lIns="91440" tIns="45720" rIns="91440" bIns="45720" numCol="1" anchor="t" anchorCtr="0" compatLnSpc="1">
              <a:prstTxWarp prst="textNoShape">
                <a:avLst/>
              </a:prstTxWarp>
            </a:bodyPr>
            <a:lstStyle/>
            <a:p>
              <a:endParaRPr lang="fr-FR" sz="2000" b="1" dirty="0">
                <a:latin typeface="+mn-lt"/>
              </a:endParaRPr>
            </a:p>
          </p:txBody>
        </p:sp>
        <p:sp>
          <p:nvSpPr>
            <p:cNvPr id="97293" name="AutoShape 13"/>
            <p:cNvSpPr>
              <a:spLocks noChangeArrowheads="1"/>
            </p:cNvSpPr>
            <p:nvPr/>
          </p:nvSpPr>
          <p:spPr bwMode="auto">
            <a:xfrm>
              <a:off x="4751" y="1637"/>
              <a:ext cx="1484" cy="397"/>
            </a:xfrm>
            <a:prstGeom prst="roundRect">
              <a:avLst>
                <a:gd name="adj" fmla="val 16667"/>
              </a:avLst>
            </a:prstGeom>
            <a:solidFill>
              <a:srgbClr val="FFFFFF"/>
            </a:solidFill>
            <a:ln w="9525">
              <a:solidFill>
                <a:srgbClr val="000000"/>
              </a:solidFill>
              <a:round/>
              <a:headEnd/>
              <a:tailEnd/>
            </a:ln>
            <a:effectLst>
              <a:outerShdw dist="35921" dir="2700000" algn="ctr" rotWithShape="0">
                <a:srgbClr val="808080"/>
              </a:outerShdw>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mn-lt"/>
                  <a:ea typeface="Calibri" pitchFamily="34" charset="0"/>
                  <a:cs typeface="Traditional Arabic" pitchFamily="18" charset="-78"/>
                </a:rPr>
                <a:t>ملاحظة سلوك النموذج</a:t>
              </a:r>
              <a:endParaRPr kumimoji="0" lang="ar-DZ" sz="2000" b="1" i="0" u="none" strike="noStrike" cap="none" normalizeH="0" baseline="0" dirty="0" smtClean="0">
                <a:ln>
                  <a:noFill/>
                </a:ln>
                <a:solidFill>
                  <a:schemeClr val="tx1"/>
                </a:solidFill>
                <a:effectLst/>
                <a:latin typeface="+mn-lt"/>
                <a:cs typeface="Arial" pitchFamily="34" charset="0"/>
              </a:endParaRPr>
            </a:p>
          </p:txBody>
        </p:sp>
        <p:sp>
          <p:nvSpPr>
            <p:cNvPr id="97292" name="AutoShape 12"/>
            <p:cNvSpPr>
              <a:spLocks noChangeArrowheads="1"/>
            </p:cNvSpPr>
            <p:nvPr/>
          </p:nvSpPr>
          <p:spPr bwMode="auto">
            <a:xfrm>
              <a:off x="4751" y="2153"/>
              <a:ext cx="1484" cy="398"/>
            </a:xfrm>
            <a:prstGeom prst="roundRect">
              <a:avLst>
                <a:gd name="adj" fmla="val 16667"/>
              </a:avLst>
            </a:prstGeom>
            <a:solidFill>
              <a:srgbClr val="FFFFFF"/>
            </a:solidFill>
            <a:ln w="9525">
              <a:solidFill>
                <a:srgbClr val="000000"/>
              </a:solidFill>
              <a:round/>
              <a:headEnd/>
              <a:tailEnd/>
            </a:ln>
            <a:effectLst>
              <a:outerShdw dist="35921" dir="2700000" algn="ctr" rotWithShape="0">
                <a:srgbClr val="808080"/>
              </a:outerShdw>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smtClean="0">
                  <a:ln>
                    <a:noFill/>
                  </a:ln>
                  <a:solidFill>
                    <a:schemeClr val="tx1"/>
                  </a:solidFill>
                  <a:effectLst/>
                  <a:latin typeface="+mn-lt"/>
                  <a:ea typeface="Calibri" pitchFamily="34" charset="0"/>
                  <a:cs typeface="Traditional Arabic" pitchFamily="18" charset="-78"/>
                </a:rPr>
                <a:t>تذكر سلوك النموذج</a:t>
              </a:r>
              <a:endParaRPr kumimoji="0" lang="ar-DZ" sz="2000" b="1" i="0" u="none" strike="noStrike" cap="none" normalizeH="0" baseline="0" smtClean="0">
                <a:ln>
                  <a:noFill/>
                </a:ln>
                <a:solidFill>
                  <a:schemeClr val="tx1"/>
                </a:solidFill>
                <a:effectLst/>
                <a:latin typeface="+mn-lt"/>
                <a:cs typeface="Arial" pitchFamily="34" charset="0"/>
              </a:endParaRPr>
            </a:p>
          </p:txBody>
        </p:sp>
        <p:sp>
          <p:nvSpPr>
            <p:cNvPr id="97291" name="AutoShape 11"/>
            <p:cNvSpPr>
              <a:spLocks noChangeArrowheads="1"/>
            </p:cNvSpPr>
            <p:nvPr/>
          </p:nvSpPr>
          <p:spPr bwMode="auto">
            <a:xfrm>
              <a:off x="4648" y="2677"/>
              <a:ext cx="1635" cy="421"/>
            </a:xfrm>
            <a:prstGeom prst="roundRect">
              <a:avLst>
                <a:gd name="adj" fmla="val 16667"/>
              </a:avLst>
            </a:prstGeom>
            <a:solidFill>
              <a:srgbClr val="FFFFFF"/>
            </a:solidFill>
            <a:ln w="9525">
              <a:solidFill>
                <a:srgbClr val="000000"/>
              </a:solidFill>
              <a:round/>
              <a:headEnd/>
              <a:tailEnd/>
            </a:ln>
            <a:effectLst>
              <a:outerShdw dist="35921" dir="2700000" algn="ctr" rotWithShape="0">
                <a:srgbClr val="808080"/>
              </a:outerShdw>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smtClean="0">
                  <a:ln>
                    <a:noFill/>
                  </a:ln>
                  <a:solidFill>
                    <a:schemeClr val="tx1"/>
                  </a:solidFill>
                  <a:effectLst/>
                  <a:latin typeface="+mn-lt"/>
                  <a:ea typeface="Calibri" pitchFamily="34" charset="0"/>
                  <a:cs typeface="Traditional Arabic" pitchFamily="18" charset="-78"/>
                </a:rPr>
                <a:t>التدرب على سلوك النموذج</a:t>
              </a:r>
              <a:endParaRPr kumimoji="0" lang="ar-DZ" sz="2000" b="1" i="0" u="none" strike="noStrike" cap="none" normalizeH="0" baseline="0" smtClean="0">
                <a:ln>
                  <a:noFill/>
                </a:ln>
                <a:solidFill>
                  <a:schemeClr val="tx1"/>
                </a:solidFill>
                <a:effectLst/>
                <a:latin typeface="+mn-lt"/>
                <a:cs typeface="Arial" pitchFamily="34" charset="0"/>
              </a:endParaRPr>
            </a:p>
          </p:txBody>
        </p:sp>
        <p:sp>
          <p:nvSpPr>
            <p:cNvPr id="97290" name="AutoShape 10"/>
            <p:cNvSpPr>
              <a:spLocks noChangeArrowheads="1"/>
            </p:cNvSpPr>
            <p:nvPr/>
          </p:nvSpPr>
          <p:spPr bwMode="auto">
            <a:xfrm>
              <a:off x="4799" y="3526"/>
              <a:ext cx="1484" cy="444"/>
            </a:xfrm>
            <a:prstGeom prst="roundRect">
              <a:avLst>
                <a:gd name="adj" fmla="val 16667"/>
              </a:avLst>
            </a:prstGeom>
            <a:solidFill>
              <a:srgbClr val="FFFFFF"/>
            </a:solidFill>
            <a:ln w="9525">
              <a:solidFill>
                <a:srgbClr val="000000"/>
              </a:solidFill>
              <a:round/>
              <a:headEnd/>
              <a:tailEnd/>
            </a:ln>
            <a:effectLst>
              <a:outerShdw dist="35921" dir="2700000" algn="ctr" rotWithShape="0">
                <a:srgbClr val="808080"/>
              </a:outerShdw>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smtClean="0">
                  <a:ln>
                    <a:noFill/>
                  </a:ln>
                  <a:solidFill>
                    <a:schemeClr val="tx1"/>
                  </a:solidFill>
                  <a:effectLst/>
                  <a:latin typeface="+mn-lt"/>
                  <a:ea typeface="Calibri" pitchFamily="34" charset="0"/>
                  <a:cs typeface="Traditional Arabic" pitchFamily="18" charset="-78"/>
                </a:rPr>
                <a:t>تقليد سلوك النموذج</a:t>
              </a:r>
              <a:endParaRPr kumimoji="0" lang="ar-DZ" sz="2000" b="1" i="0" u="none" strike="noStrike" cap="none" normalizeH="0" baseline="0" smtClean="0">
                <a:ln>
                  <a:noFill/>
                </a:ln>
                <a:solidFill>
                  <a:schemeClr val="tx1"/>
                </a:solidFill>
                <a:effectLst/>
                <a:latin typeface="+mn-lt"/>
                <a:cs typeface="Arial" pitchFamily="34" charset="0"/>
              </a:endParaRPr>
            </a:p>
          </p:txBody>
        </p:sp>
        <p:sp>
          <p:nvSpPr>
            <p:cNvPr id="97289" name="AutoShape 9"/>
            <p:cNvSpPr>
              <a:spLocks noChangeArrowheads="1"/>
            </p:cNvSpPr>
            <p:nvPr/>
          </p:nvSpPr>
          <p:spPr bwMode="auto">
            <a:xfrm>
              <a:off x="2751" y="1511"/>
              <a:ext cx="790" cy="444"/>
            </a:xfrm>
            <a:prstGeom prst="roundRect">
              <a:avLst>
                <a:gd name="adj" fmla="val 16667"/>
              </a:avLst>
            </a:prstGeom>
            <a:solidFill>
              <a:srgbClr val="FFFFFF"/>
            </a:solidFill>
            <a:ln w="9525">
              <a:noFill/>
              <a:round/>
              <a:headEnd/>
              <a:tailEnd/>
            </a:ln>
            <a:effectLst>
              <a:outerShdw dist="35921" dir="2700000" algn="ctr" rotWithShape="0">
                <a:srgbClr val="808080"/>
              </a:outerShdw>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smtClean="0">
                  <a:ln>
                    <a:noFill/>
                  </a:ln>
                  <a:solidFill>
                    <a:schemeClr val="tx1"/>
                  </a:solidFill>
                  <a:effectLst/>
                  <a:latin typeface="+mn-lt"/>
                  <a:ea typeface="Calibri" pitchFamily="34" charset="0"/>
                  <a:cs typeface="Traditional Arabic" pitchFamily="18" charset="-78"/>
                </a:rPr>
                <a:t>النموذج</a:t>
              </a:r>
              <a:endParaRPr kumimoji="0" lang="ar-DZ" sz="2000" b="1" i="0" u="none" strike="noStrike" cap="none" normalizeH="0" baseline="0" smtClean="0">
                <a:ln>
                  <a:noFill/>
                </a:ln>
                <a:solidFill>
                  <a:schemeClr val="tx1"/>
                </a:solidFill>
                <a:effectLst/>
                <a:latin typeface="+mn-lt"/>
                <a:cs typeface="Arial" pitchFamily="34" charset="0"/>
              </a:endParaRPr>
            </a:p>
          </p:txBody>
        </p:sp>
        <p:sp>
          <p:nvSpPr>
            <p:cNvPr id="97288" name="AutoShape 8"/>
            <p:cNvSpPr>
              <a:spLocks noChangeArrowheads="1"/>
            </p:cNvSpPr>
            <p:nvPr/>
          </p:nvSpPr>
          <p:spPr bwMode="auto">
            <a:xfrm>
              <a:off x="6926" y="1637"/>
              <a:ext cx="1484" cy="445"/>
            </a:xfrm>
            <a:prstGeom prst="roundRect">
              <a:avLst>
                <a:gd name="adj" fmla="val 16667"/>
              </a:avLst>
            </a:prstGeom>
            <a:solidFill>
              <a:srgbClr val="FFFFFF"/>
            </a:solidFill>
            <a:ln w="9525">
              <a:noFill/>
              <a:round/>
              <a:headEnd/>
              <a:tailEnd/>
            </a:ln>
            <a:effectLst>
              <a:outerShdw dist="35921" dir="2700000" algn="ctr" rotWithShape="0">
                <a:srgbClr val="808080"/>
              </a:outerShdw>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mn-lt"/>
                  <a:ea typeface="Calibri" pitchFamily="34" charset="0"/>
                  <a:cs typeface="Traditional Arabic" pitchFamily="18" charset="-78"/>
                </a:rPr>
                <a:t>المتعلم /المتعلمين</a:t>
              </a:r>
              <a:endParaRPr kumimoji="0" lang="ar-DZ" sz="2000" b="1" i="0" u="none" strike="noStrike" cap="none" normalizeH="0" baseline="0" dirty="0" smtClean="0">
                <a:ln>
                  <a:noFill/>
                </a:ln>
                <a:solidFill>
                  <a:schemeClr val="tx1"/>
                </a:solidFill>
                <a:effectLst/>
                <a:latin typeface="+mn-lt"/>
                <a:cs typeface="Arial" pitchFamily="34" charset="0"/>
              </a:endParaRPr>
            </a:p>
          </p:txBody>
        </p:sp>
        <p:sp>
          <p:nvSpPr>
            <p:cNvPr id="97287" name="AutoShape 7"/>
            <p:cNvSpPr>
              <a:spLocks noChangeArrowheads="1"/>
            </p:cNvSpPr>
            <p:nvPr/>
          </p:nvSpPr>
          <p:spPr bwMode="auto">
            <a:xfrm>
              <a:off x="5909" y="1955"/>
              <a:ext cx="263" cy="262"/>
            </a:xfrm>
            <a:prstGeom prst="downArrow">
              <a:avLst>
                <a:gd name="adj1" fmla="val 50000"/>
                <a:gd name="adj2" fmla="val 25000"/>
              </a:avLst>
            </a:prstGeom>
            <a:solidFill>
              <a:srgbClr val="FFFFFF"/>
            </a:solidFill>
            <a:ln w="9525">
              <a:solidFill>
                <a:srgbClr val="000000"/>
              </a:solidFill>
              <a:miter lim="800000"/>
              <a:headEnd/>
              <a:tailEnd/>
            </a:ln>
          </p:spPr>
          <p:txBody>
            <a:bodyPr vert="eaVert" wrap="square" lIns="91440" tIns="45720" rIns="91440" bIns="45720" numCol="1" anchor="t" anchorCtr="0" compatLnSpc="1">
              <a:prstTxWarp prst="textNoShape">
                <a:avLst/>
              </a:prstTxWarp>
            </a:bodyPr>
            <a:lstStyle/>
            <a:p>
              <a:endParaRPr lang="fr-FR" sz="2000" b="1">
                <a:latin typeface="+mn-lt"/>
              </a:endParaRPr>
            </a:p>
          </p:txBody>
        </p:sp>
        <p:sp>
          <p:nvSpPr>
            <p:cNvPr id="97286" name="AutoShape 6"/>
            <p:cNvSpPr>
              <a:spLocks noChangeArrowheads="1"/>
            </p:cNvSpPr>
            <p:nvPr/>
          </p:nvSpPr>
          <p:spPr bwMode="auto">
            <a:xfrm>
              <a:off x="5909" y="2472"/>
              <a:ext cx="263" cy="292"/>
            </a:xfrm>
            <a:prstGeom prst="downArrow">
              <a:avLst>
                <a:gd name="adj1" fmla="val 50000"/>
                <a:gd name="adj2" fmla="val 27757"/>
              </a:avLst>
            </a:prstGeom>
            <a:solidFill>
              <a:srgbClr val="FFFFFF"/>
            </a:solidFill>
            <a:ln w="9525">
              <a:solidFill>
                <a:srgbClr val="000000"/>
              </a:solidFill>
              <a:miter lim="800000"/>
              <a:headEnd/>
              <a:tailEnd/>
            </a:ln>
          </p:spPr>
          <p:txBody>
            <a:bodyPr vert="eaVert" wrap="square" lIns="91440" tIns="45720" rIns="91440" bIns="45720" numCol="1" anchor="t" anchorCtr="0" compatLnSpc="1">
              <a:prstTxWarp prst="textNoShape">
                <a:avLst/>
              </a:prstTxWarp>
            </a:bodyPr>
            <a:lstStyle/>
            <a:p>
              <a:endParaRPr lang="fr-FR" sz="2000" b="1">
                <a:latin typeface="+mn-lt"/>
              </a:endParaRPr>
            </a:p>
          </p:txBody>
        </p:sp>
        <p:sp>
          <p:nvSpPr>
            <p:cNvPr id="97285" name="AutoShape 5"/>
            <p:cNvSpPr>
              <a:spLocks noChangeArrowheads="1"/>
            </p:cNvSpPr>
            <p:nvPr/>
          </p:nvSpPr>
          <p:spPr bwMode="auto">
            <a:xfrm rot="5400000">
              <a:off x="5810" y="3239"/>
              <a:ext cx="485" cy="287"/>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000" b="1">
                <a:latin typeface="+mn-lt"/>
              </a:endParaRPr>
            </a:p>
          </p:txBody>
        </p:sp>
        <p:sp>
          <p:nvSpPr>
            <p:cNvPr id="97284" name="Rectangle 4"/>
            <p:cNvSpPr>
              <a:spLocks noChangeArrowheads="1"/>
            </p:cNvSpPr>
            <p:nvPr/>
          </p:nvSpPr>
          <p:spPr bwMode="auto">
            <a:xfrm>
              <a:off x="3819" y="2082"/>
              <a:ext cx="666" cy="34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smtClean="0">
                  <a:ln>
                    <a:noFill/>
                  </a:ln>
                  <a:solidFill>
                    <a:schemeClr val="tx1"/>
                  </a:solidFill>
                  <a:effectLst/>
                  <a:latin typeface="+mn-lt"/>
                  <a:ea typeface="Calibri" pitchFamily="34" charset="0"/>
                  <a:cs typeface="Traditional Arabic" pitchFamily="18" charset="-78"/>
                </a:rPr>
                <a:t>السلوك</a:t>
              </a:r>
              <a:endParaRPr kumimoji="0" lang="ar-DZ" sz="2000" b="1" i="0" u="none" strike="noStrike" cap="none" normalizeH="0" baseline="0" smtClean="0">
                <a:ln>
                  <a:noFill/>
                </a:ln>
                <a:solidFill>
                  <a:schemeClr val="tx1"/>
                </a:solidFill>
                <a:effectLst/>
                <a:latin typeface="+mn-lt"/>
                <a:cs typeface="Arial" pitchFamily="34" charset="0"/>
              </a:endParaRPr>
            </a:p>
          </p:txBody>
        </p:sp>
        <p:sp>
          <p:nvSpPr>
            <p:cNvPr id="97283" name="Rectangle 3"/>
            <p:cNvSpPr>
              <a:spLocks noChangeArrowheads="1"/>
            </p:cNvSpPr>
            <p:nvPr/>
          </p:nvSpPr>
          <p:spPr bwMode="auto">
            <a:xfrm>
              <a:off x="3429" y="2702"/>
              <a:ext cx="1056" cy="4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smtClean="0">
                  <a:ln>
                    <a:noFill/>
                  </a:ln>
                  <a:solidFill>
                    <a:schemeClr val="tx1"/>
                  </a:solidFill>
                  <a:effectLst/>
                  <a:latin typeface="+mn-lt"/>
                  <a:ea typeface="Calibri" pitchFamily="34" charset="0"/>
                  <a:cs typeface="Traditional Arabic" pitchFamily="18" charset="-78"/>
                </a:rPr>
                <a:t>التكرار والمقارنة</a:t>
              </a:r>
              <a:endParaRPr kumimoji="0" lang="ar-DZ" sz="2000" b="1" i="0" u="none" strike="noStrike" cap="none" normalizeH="0" baseline="0" smtClean="0">
                <a:ln>
                  <a:noFill/>
                </a:ln>
                <a:solidFill>
                  <a:schemeClr val="tx1"/>
                </a:solidFill>
                <a:effectLst/>
                <a:latin typeface="+mn-lt"/>
                <a:cs typeface="Arial" pitchFamily="34" charset="0"/>
              </a:endParaRPr>
            </a:p>
          </p:txBody>
        </p:sp>
        <p:sp>
          <p:nvSpPr>
            <p:cNvPr id="97282" name="Rectangle 2"/>
            <p:cNvSpPr>
              <a:spLocks noChangeArrowheads="1"/>
            </p:cNvSpPr>
            <p:nvPr/>
          </p:nvSpPr>
          <p:spPr bwMode="auto">
            <a:xfrm>
              <a:off x="3755" y="3575"/>
              <a:ext cx="730" cy="39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smtClean="0">
                  <a:ln>
                    <a:noFill/>
                  </a:ln>
                  <a:solidFill>
                    <a:schemeClr val="tx1"/>
                  </a:solidFill>
                  <a:effectLst/>
                  <a:latin typeface="+mn-lt"/>
                  <a:ea typeface="Calibri" pitchFamily="34" charset="0"/>
                  <a:cs typeface="Traditional Arabic" pitchFamily="18" charset="-78"/>
                </a:rPr>
                <a:t>المطابقة</a:t>
              </a:r>
              <a:endParaRPr kumimoji="0" lang="ar-DZ" sz="2000" b="1" i="0" u="none" strike="noStrike" cap="none" normalizeH="0" baseline="0" smtClean="0">
                <a:ln>
                  <a:noFill/>
                </a:ln>
                <a:solidFill>
                  <a:schemeClr val="tx1"/>
                </a:solidFill>
                <a:effectLst/>
                <a:latin typeface="+mn-lt"/>
                <a:cs typeface="Arial" pitchFamily="34" charset="0"/>
              </a:endParaRPr>
            </a:p>
          </p:txBody>
        </p:sp>
      </p:grpSp>
      <p:sp>
        <p:nvSpPr>
          <p:cNvPr id="21" name="Text Box 30"/>
          <p:cNvSpPr txBox="1">
            <a:spLocks noChangeArrowheads="1"/>
          </p:cNvSpPr>
          <p:nvPr/>
        </p:nvSpPr>
        <p:spPr bwMode="black">
          <a:xfrm>
            <a:off x="1571604" y="1643050"/>
            <a:ext cx="6215106" cy="400110"/>
          </a:xfrm>
          <a:prstGeom prst="rect">
            <a:avLst/>
          </a:prstGeom>
          <a:noFill/>
          <a:ln w="9525" algn="ctr">
            <a:noFill/>
            <a:miter lim="800000"/>
            <a:headEnd/>
            <a:tailEnd/>
          </a:ln>
        </p:spPr>
        <p:txBody>
          <a:bodyPr wrap="square">
            <a:spAutoFit/>
          </a:bodyPr>
          <a:lstStyle/>
          <a:p>
            <a:pPr algn="ctr" rtl="1"/>
            <a:r>
              <a:rPr lang="ar-DZ" sz="2000" b="1" dirty="0" smtClean="0">
                <a:solidFill>
                  <a:schemeClr val="bg1">
                    <a:lumMod val="50000"/>
                  </a:schemeClr>
                </a:solidFill>
              </a:rPr>
              <a:t>الشكل (): مراحل التعلم من خلال الملاحظة</a:t>
            </a:r>
            <a:endParaRPr lang="fr-FR" dirty="0">
              <a:solidFill>
                <a:schemeClr val="bg1">
                  <a:lumMod val="50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69634" name="Group 2"/>
          <p:cNvGrpSpPr>
            <a:grpSpLocks/>
          </p:cNvGrpSpPr>
          <p:nvPr/>
        </p:nvGrpSpPr>
        <p:grpSpPr bwMode="auto">
          <a:xfrm>
            <a:off x="1876425" y="3521075"/>
            <a:ext cx="5311775" cy="688975"/>
            <a:chOff x="720" y="1392"/>
            <a:chExt cx="4058" cy="480"/>
          </a:xfrm>
        </p:grpSpPr>
        <p:sp>
          <p:nvSpPr>
            <p:cNvPr id="69635" name="AutoShape 3"/>
            <p:cNvSpPr>
              <a:spLocks noChangeArrowheads="1"/>
            </p:cNvSpPr>
            <p:nvPr/>
          </p:nvSpPr>
          <p:spPr bwMode="gray">
            <a:xfrm>
              <a:off x="720" y="1392"/>
              <a:ext cx="4058" cy="480"/>
            </a:xfrm>
            <a:prstGeom prst="roundRect">
              <a:avLst>
                <a:gd name="adj" fmla="val 17509"/>
              </a:avLst>
            </a:prstGeom>
            <a:gradFill rotWithShape="1">
              <a:gsLst>
                <a:gs pos="0">
                  <a:schemeClr val="accent2"/>
                </a:gs>
                <a:gs pos="50000">
                  <a:schemeClr val="accent2">
                    <a:gamma/>
                    <a:shade val="92157"/>
                    <a:invGamma/>
                  </a:schemeClr>
                </a:gs>
                <a:gs pos="100000">
                  <a:schemeClr val="accent2"/>
                </a:gs>
              </a:gsLst>
              <a:lin ang="5400000" scaled="1"/>
            </a:gradFill>
            <a:ln w="9525">
              <a:noFill/>
              <a:round/>
              <a:headEnd/>
              <a:tailEnd/>
            </a:ln>
            <a:effectLst/>
          </p:spPr>
          <p:txBody>
            <a:bodyPr wrap="none" anchor="ctr"/>
            <a:lstStyle/>
            <a:p>
              <a:endParaRPr lang="fr-FR"/>
            </a:p>
          </p:txBody>
        </p:sp>
        <p:grpSp>
          <p:nvGrpSpPr>
            <p:cNvPr id="69636" name="Group 4"/>
            <p:cNvGrpSpPr>
              <a:grpSpLocks/>
            </p:cNvGrpSpPr>
            <p:nvPr/>
          </p:nvGrpSpPr>
          <p:grpSpPr bwMode="auto">
            <a:xfrm>
              <a:off x="730" y="1407"/>
              <a:ext cx="4043" cy="444"/>
              <a:chOff x="744" y="1407"/>
              <a:chExt cx="3988" cy="444"/>
            </a:xfrm>
          </p:grpSpPr>
          <p:sp>
            <p:nvSpPr>
              <p:cNvPr id="69637" name="AutoShape 5"/>
              <p:cNvSpPr>
                <a:spLocks noChangeArrowheads="1"/>
              </p:cNvSpPr>
              <p:nvPr/>
            </p:nvSpPr>
            <p:spPr bwMode="gray">
              <a:xfrm>
                <a:off x="744" y="1736"/>
                <a:ext cx="3988" cy="115"/>
              </a:xfrm>
              <a:prstGeom prst="roundRect">
                <a:avLst>
                  <a:gd name="adj" fmla="val 50000"/>
                </a:avLst>
              </a:prstGeom>
              <a:gradFill rotWithShape="1">
                <a:gsLst>
                  <a:gs pos="0">
                    <a:schemeClr val="accent2">
                      <a:alpha val="0"/>
                    </a:schemeClr>
                  </a:gs>
                  <a:gs pos="100000">
                    <a:schemeClr val="accent2">
                      <a:gamma/>
                      <a:tint val="0"/>
                      <a:invGamma/>
                    </a:schemeClr>
                  </a:gs>
                </a:gsLst>
                <a:lin ang="5400000" scaled="1"/>
              </a:gradFill>
              <a:ln w="9525">
                <a:noFill/>
                <a:round/>
                <a:headEnd/>
                <a:tailEnd/>
              </a:ln>
              <a:effectLst/>
            </p:spPr>
            <p:txBody>
              <a:bodyPr wrap="none" anchor="ctr"/>
              <a:lstStyle/>
              <a:p>
                <a:endParaRPr lang="fr-FR"/>
              </a:p>
            </p:txBody>
          </p:sp>
          <p:sp>
            <p:nvSpPr>
              <p:cNvPr id="69638" name="AutoShape 6"/>
              <p:cNvSpPr>
                <a:spLocks noChangeArrowheads="1"/>
              </p:cNvSpPr>
              <p:nvPr/>
            </p:nvSpPr>
            <p:spPr bwMode="gray">
              <a:xfrm>
                <a:off x="744" y="1407"/>
                <a:ext cx="3988" cy="115"/>
              </a:xfrm>
              <a:prstGeom prst="roundRect">
                <a:avLst>
                  <a:gd name="adj" fmla="val 50000"/>
                </a:avLst>
              </a:prstGeom>
              <a:gradFill rotWithShape="1">
                <a:gsLst>
                  <a:gs pos="0">
                    <a:schemeClr val="accent2">
                      <a:gamma/>
                      <a:tint val="0"/>
                      <a:invGamma/>
                    </a:schemeClr>
                  </a:gs>
                  <a:gs pos="100000">
                    <a:schemeClr val="accent2">
                      <a:alpha val="0"/>
                    </a:schemeClr>
                  </a:gs>
                </a:gsLst>
                <a:lin ang="5400000" scaled="1"/>
              </a:gradFill>
              <a:ln w="9525">
                <a:noFill/>
                <a:round/>
                <a:headEnd/>
                <a:tailEnd/>
              </a:ln>
              <a:effectLst/>
            </p:spPr>
            <p:txBody>
              <a:bodyPr wrap="none" anchor="ctr"/>
              <a:lstStyle/>
              <a:p>
                <a:endParaRPr lang="fr-FR"/>
              </a:p>
            </p:txBody>
          </p:sp>
        </p:grpSp>
      </p:grpSp>
      <p:grpSp>
        <p:nvGrpSpPr>
          <p:cNvPr id="69639" name="Group 7"/>
          <p:cNvGrpSpPr>
            <a:grpSpLocks/>
          </p:cNvGrpSpPr>
          <p:nvPr/>
        </p:nvGrpSpPr>
        <p:grpSpPr bwMode="auto">
          <a:xfrm>
            <a:off x="1876425" y="4386263"/>
            <a:ext cx="5311775" cy="688975"/>
            <a:chOff x="720" y="1392"/>
            <a:chExt cx="4058" cy="480"/>
          </a:xfrm>
        </p:grpSpPr>
        <p:sp>
          <p:nvSpPr>
            <p:cNvPr id="69640" name="AutoShape 8"/>
            <p:cNvSpPr>
              <a:spLocks noChangeArrowheads="1"/>
            </p:cNvSpPr>
            <p:nvPr/>
          </p:nvSpPr>
          <p:spPr bwMode="gray">
            <a:xfrm>
              <a:off x="720" y="1392"/>
              <a:ext cx="4058" cy="480"/>
            </a:xfrm>
            <a:prstGeom prst="roundRect">
              <a:avLst>
                <a:gd name="adj" fmla="val 17509"/>
              </a:avLst>
            </a:prstGeom>
            <a:gradFill rotWithShape="1">
              <a:gsLst>
                <a:gs pos="0">
                  <a:schemeClr val="hlink"/>
                </a:gs>
                <a:gs pos="50000">
                  <a:schemeClr val="hlink">
                    <a:gamma/>
                    <a:shade val="92157"/>
                    <a:invGamma/>
                  </a:schemeClr>
                </a:gs>
                <a:gs pos="100000">
                  <a:schemeClr val="hlink"/>
                </a:gs>
              </a:gsLst>
              <a:lin ang="5400000" scaled="1"/>
            </a:gradFill>
            <a:ln w="9525">
              <a:noFill/>
              <a:round/>
              <a:headEnd/>
              <a:tailEnd/>
            </a:ln>
            <a:effectLst/>
          </p:spPr>
          <p:txBody>
            <a:bodyPr wrap="none" anchor="ctr"/>
            <a:lstStyle/>
            <a:p>
              <a:endParaRPr lang="fr-FR"/>
            </a:p>
          </p:txBody>
        </p:sp>
        <p:grpSp>
          <p:nvGrpSpPr>
            <p:cNvPr id="69641" name="Group 9"/>
            <p:cNvGrpSpPr>
              <a:grpSpLocks/>
            </p:cNvGrpSpPr>
            <p:nvPr/>
          </p:nvGrpSpPr>
          <p:grpSpPr bwMode="auto">
            <a:xfrm>
              <a:off x="730" y="1407"/>
              <a:ext cx="4043" cy="444"/>
              <a:chOff x="744" y="1407"/>
              <a:chExt cx="3988" cy="444"/>
            </a:xfrm>
          </p:grpSpPr>
          <p:sp>
            <p:nvSpPr>
              <p:cNvPr id="69642" name="AutoShape 10"/>
              <p:cNvSpPr>
                <a:spLocks noChangeArrowheads="1"/>
              </p:cNvSpPr>
              <p:nvPr/>
            </p:nvSpPr>
            <p:spPr bwMode="gray">
              <a:xfrm>
                <a:off x="744" y="1736"/>
                <a:ext cx="3988" cy="115"/>
              </a:xfrm>
              <a:prstGeom prst="roundRect">
                <a:avLst>
                  <a:gd name="adj" fmla="val 50000"/>
                </a:avLst>
              </a:prstGeom>
              <a:gradFill rotWithShape="1">
                <a:gsLst>
                  <a:gs pos="0">
                    <a:schemeClr val="hlink">
                      <a:alpha val="0"/>
                    </a:schemeClr>
                  </a:gs>
                  <a:gs pos="100000">
                    <a:schemeClr val="hlink">
                      <a:gamma/>
                      <a:tint val="0"/>
                      <a:invGamma/>
                    </a:schemeClr>
                  </a:gs>
                </a:gsLst>
                <a:lin ang="5400000" scaled="1"/>
              </a:gradFill>
              <a:ln w="9525">
                <a:noFill/>
                <a:round/>
                <a:headEnd/>
                <a:tailEnd/>
              </a:ln>
              <a:effectLst/>
            </p:spPr>
            <p:txBody>
              <a:bodyPr wrap="none" anchor="ctr"/>
              <a:lstStyle/>
              <a:p>
                <a:endParaRPr lang="fr-FR"/>
              </a:p>
            </p:txBody>
          </p:sp>
          <p:sp>
            <p:nvSpPr>
              <p:cNvPr id="69643" name="AutoShape 11"/>
              <p:cNvSpPr>
                <a:spLocks noChangeArrowheads="1"/>
              </p:cNvSpPr>
              <p:nvPr/>
            </p:nvSpPr>
            <p:spPr bwMode="gray">
              <a:xfrm>
                <a:off x="744" y="1407"/>
                <a:ext cx="3988" cy="115"/>
              </a:xfrm>
              <a:prstGeom prst="roundRect">
                <a:avLst>
                  <a:gd name="adj" fmla="val 50000"/>
                </a:avLst>
              </a:prstGeom>
              <a:gradFill rotWithShape="1">
                <a:gsLst>
                  <a:gs pos="0">
                    <a:schemeClr val="hlink">
                      <a:gamma/>
                      <a:tint val="0"/>
                      <a:invGamma/>
                    </a:schemeClr>
                  </a:gs>
                  <a:gs pos="100000">
                    <a:schemeClr val="hlink">
                      <a:alpha val="0"/>
                    </a:schemeClr>
                  </a:gs>
                </a:gsLst>
                <a:lin ang="5400000" scaled="1"/>
              </a:gradFill>
              <a:ln w="9525">
                <a:noFill/>
                <a:round/>
                <a:headEnd/>
                <a:tailEnd/>
              </a:ln>
              <a:effectLst/>
            </p:spPr>
            <p:txBody>
              <a:bodyPr wrap="none" anchor="ctr"/>
              <a:lstStyle/>
              <a:p>
                <a:endParaRPr lang="fr-FR"/>
              </a:p>
            </p:txBody>
          </p:sp>
        </p:grpSp>
      </p:grpSp>
      <p:grpSp>
        <p:nvGrpSpPr>
          <p:cNvPr id="69644" name="Group 12"/>
          <p:cNvGrpSpPr>
            <a:grpSpLocks/>
          </p:cNvGrpSpPr>
          <p:nvPr/>
        </p:nvGrpSpPr>
        <p:grpSpPr bwMode="auto">
          <a:xfrm>
            <a:off x="1876425" y="5243513"/>
            <a:ext cx="5311775" cy="688975"/>
            <a:chOff x="720" y="1392"/>
            <a:chExt cx="4058" cy="480"/>
          </a:xfrm>
        </p:grpSpPr>
        <p:sp>
          <p:nvSpPr>
            <p:cNvPr id="69645" name="AutoShape 13"/>
            <p:cNvSpPr>
              <a:spLocks noChangeArrowheads="1"/>
            </p:cNvSpPr>
            <p:nvPr/>
          </p:nvSpPr>
          <p:spPr bwMode="ltGray">
            <a:xfrm>
              <a:off x="720" y="1392"/>
              <a:ext cx="4058" cy="480"/>
            </a:xfrm>
            <a:prstGeom prst="roundRect">
              <a:avLst>
                <a:gd name="adj" fmla="val 17509"/>
              </a:avLst>
            </a:prstGeom>
            <a:gradFill rotWithShape="1">
              <a:gsLst>
                <a:gs pos="0">
                  <a:schemeClr val="folHlink"/>
                </a:gs>
                <a:gs pos="50000">
                  <a:schemeClr val="folHlink">
                    <a:gamma/>
                    <a:shade val="92157"/>
                    <a:invGamma/>
                  </a:schemeClr>
                </a:gs>
                <a:gs pos="100000">
                  <a:schemeClr val="folHlink"/>
                </a:gs>
              </a:gsLst>
              <a:lin ang="5400000" scaled="1"/>
            </a:gradFill>
            <a:ln w="9525">
              <a:noFill/>
              <a:round/>
              <a:headEnd/>
              <a:tailEnd/>
            </a:ln>
            <a:effectLst/>
          </p:spPr>
          <p:txBody>
            <a:bodyPr wrap="none" anchor="ctr"/>
            <a:lstStyle/>
            <a:p>
              <a:endParaRPr lang="fr-FR"/>
            </a:p>
          </p:txBody>
        </p:sp>
        <p:grpSp>
          <p:nvGrpSpPr>
            <p:cNvPr id="69646" name="Group 14"/>
            <p:cNvGrpSpPr>
              <a:grpSpLocks/>
            </p:cNvGrpSpPr>
            <p:nvPr/>
          </p:nvGrpSpPr>
          <p:grpSpPr bwMode="auto">
            <a:xfrm>
              <a:off x="730" y="1407"/>
              <a:ext cx="4043" cy="444"/>
              <a:chOff x="744" y="1407"/>
              <a:chExt cx="3988" cy="444"/>
            </a:xfrm>
          </p:grpSpPr>
          <p:sp>
            <p:nvSpPr>
              <p:cNvPr id="69647" name="AutoShape 15"/>
              <p:cNvSpPr>
                <a:spLocks noChangeArrowheads="1"/>
              </p:cNvSpPr>
              <p:nvPr/>
            </p:nvSpPr>
            <p:spPr bwMode="ltGray">
              <a:xfrm>
                <a:off x="744" y="1736"/>
                <a:ext cx="3988" cy="115"/>
              </a:xfrm>
              <a:prstGeom prst="roundRect">
                <a:avLst>
                  <a:gd name="adj" fmla="val 50000"/>
                </a:avLst>
              </a:prstGeom>
              <a:gradFill rotWithShape="1">
                <a:gsLst>
                  <a:gs pos="0">
                    <a:schemeClr val="folHlink">
                      <a:alpha val="0"/>
                    </a:schemeClr>
                  </a:gs>
                  <a:gs pos="100000">
                    <a:schemeClr val="folHlink">
                      <a:gamma/>
                      <a:tint val="0"/>
                      <a:invGamma/>
                    </a:schemeClr>
                  </a:gs>
                </a:gsLst>
                <a:lin ang="5400000" scaled="1"/>
              </a:gradFill>
              <a:ln w="9525">
                <a:noFill/>
                <a:round/>
                <a:headEnd/>
                <a:tailEnd/>
              </a:ln>
              <a:effectLst/>
            </p:spPr>
            <p:txBody>
              <a:bodyPr wrap="none" anchor="ctr"/>
              <a:lstStyle/>
              <a:p>
                <a:endParaRPr lang="fr-FR"/>
              </a:p>
            </p:txBody>
          </p:sp>
          <p:sp>
            <p:nvSpPr>
              <p:cNvPr id="69648" name="AutoShape 16"/>
              <p:cNvSpPr>
                <a:spLocks noChangeArrowheads="1"/>
              </p:cNvSpPr>
              <p:nvPr/>
            </p:nvSpPr>
            <p:spPr bwMode="ltGray">
              <a:xfrm>
                <a:off x="744" y="1407"/>
                <a:ext cx="3988" cy="115"/>
              </a:xfrm>
              <a:prstGeom prst="roundRect">
                <a:avLst>
                  <a:gd name="adj" fmla="val 50000"/>
                </a:avLst>
              </a:prstGeom>
              <a:gradFill rotWithShape="1">
                <a:gsLst>
                  <a:gs pos="0">
                    <a:schemeClr val="folHlink">
                      <a:gamma/>
                      <a:tint val="0"/>
                      <a:invGamma/>
                    </a:schemeClr>
                  </a:gs>
                  <a:gs pos="100000">
                    <a:schemeClr val="folHlink">
                      <a:alpha val="0"/>
                    </a:schemeClr>
                  </a:gs>
                </a:gsLst>
                <a:lin ang="5400000" scaled="1"/>
              </a:gradFill>
              <a:ln w="9525">
                <a:noFill/>
                <a:round/>
                <a:headEnd/>
                <a:tailEnd/>
              </a:ln>
              <a:effectLst/>
            </p:spPr>
            <p:txBody>
              <a:bodyPr wrap="none" anchor="ctr"/>
              <a:lstStyle/>
              <a:p>
                <a:endParaRPr lang="fr-FR"/>
              </a:p>
            </p:txBody>
          </p:sp>
        </p:grpSp>
      </p:grpSp>
      <p:grpSp>
        <p:nvGrpSpPr>
          <p:cNvPr id="69649" name="Group 17"/>
          <p:cNvGrpSpPr>
            <a:grpSpLocks/>
          </p:cNvGrpSpPr>
          <p:nvPr/>
        </p:nvGrpSpPr>
        <p:grpSpPr bwMode="auto">
          <a:xfrm>
            <a:off x="1876425" y="2657475"/>
            <a:ext cx="5311775" cy="688975"/>
            <a:chOff x="720" y="1392"/>
            <a:chExt cx="4058" cy="480"/>
          </a:xfrm>
        </p:grpSpPr>
        <p:sp>
          <p:nvSpPr>
            <p:cNvPr id="69650" name="AutoShape 18"/>
            <p:cNvSpPr>
              <a:spLocks noChangeArrowheads="1"/>
            </p:cNvSpPr>
            <p:nvPr/>
          </p:nvSpPr>
          <p:spPr bwMode="ltGray">
            <a:xfrm>
              <a:off x="720" y="1392"/>
              <a:ext cx="4058" cy="480"/>
            </a:xfrm>
            <a:prstGeom prst="roundRect">
              <a:avLst>
                <a:gd name="adj" fmla="val 17509"/>
              </a:avLst>
            </a:prstGeom>
            <a:gradFill rotWithShape="1">
              <a:gsLst>
                <a:gs pos="0">
                  <a:schemeClr val="accent1"/>
                </a:gs>
                <a:gs pos="50000">
                  <a:schemeClr val="accent1">
                    <a:gamma/>
                    <a:shade val="92157"/>
                    <a:invGamma/>
                  </a:schemeClr>
                </a:gs>
                <a:gs pos="100000">
                  <a:schemeClr val="accent1"/>
                </a:gs>
              </a:gsLst>
              <a:lin ang="5400000" scaled="1"/>
            </a:gradFill>
            <a:ln w="9525">
              <a:noFill/>
              <a:round/>
              <a:headEnd/>
              <a:tailEnd/>
            </a:ln>
            <a:effectLst/>
          </p:spPr>
          <p:txBody>
            <a:bodyPr wrap="none" anchor="ctr"/>
            <a:lstStyle/>
            <a:p>
              <a:endParaRPr lang="fr-FR"/>
            </a:p>
          </p:txBody>
        </p:sp>
        <p:grpSp>
          <p:nvGrpSpPr>
            <p:cNvPr id="69651" name="Group 19"/>
            <p:cNvGrpSpPr>
              <a:grpSpLocks/>
            </p:cNvGrpSpPr>
            <p:nvPr/>
          </p:nvGrpSpPr>
          <p:grpSpPr bwMode="auto">
            <a:xfrm>
              <a:off x="730" y="1407"/>
              <a:ext cx="4043" cy="444"/>
              <a:chOff x="744" y="1407"/>
              <a:chExt cx="3988" cy="444"/>
            </a:xfrm>
          </p:grpSpPr>
          <p:sp>
            <p:nvSpPr>
              <p:cNvPr id="69652" name="AutoShape 20"/>
              <p:cNvSpPr>
                <a:spLocks noChangeArrowheads="1"/>
              </p:cNvSpPr>
              <p:nvPr/>
            </p:nvSpPr>
            <p:spPr bwMode="ltGray">
              <a:xfrm>
                <a:off x="744" y="1736"/>
                <a:ext cx="3988" cy="115"/>
              </a:xfrm>
              <a:prstGeom prst="roundRect">
                <a:avLst>
                  <a:gd name="adj" fmla="val 50000"/>
                </a:avLst>
              </a:prstGeom>
              <a:gradFill rotWithShape="1">
                <a:gsLst>
                  <a:gs pos="0">
                    <a:schemeClr val="accent1">
                      <a:alpha val="0"/>
                    </a:schemeClr>
                  </a:gs>
                  <a:gs pos="100000">
                    <a:schemeClr val="accent1">
                      <a:gamma/>
                      <a:tint val="0"/>
                      <a:invGamma/>
                    </a:schemeClr>
                  </a:gs>
                </a:gsLst>
                <a:lin ang="5400000" scaled="1"/>
              </a:gradFill>
              <a:ln w="9525">
                <a:noFill/>
                <a:round/>
                <a:headEnd/>
                <a:tailEnd/>
              </a:ln>
              <a:effectLst/>
            </p:spPr>
            <p:txBody>
              <a:bodyPr wrap="none" anchor="ctr"/>
              <a:lstStyle/>
              <a:p>
                <a:endParaRPr lang="fr-FR"/>
              </a:p>
            </p:txBody>
          </p:sp>
          <p:sp>
            <p:nvSpPr>
              <p:cNvPr id="69653" name="AutoShape 21"/>
              <p:cNvSpPr>
                <a:spLocks noChangeArrowheads="1"/>
              </p:cNvSpPr>
              <p:nvPr/>
            </p:nvSpPr>
            <p:spPr bwMode="ltGray">
              <a:xfrm>
                <a:off x="744" y="1407"/>
                <a:ext cx="3988" cy="115"/>
              </a:xfrm>
              <a:prstGeom prst="roundRect">
                <a:avLst>
                  <a:gd name="adj" fmla="val 50000"/>
                </a:avLst>
              </a:prstGeom>
              <a:gradFill rotWithShape="1">
                <a:gsLst>
                  <a:gs pos="0">
                    <a:schemeClr val="accent1">
                      <a:gamma/>
                      <a:tint val="0"/>
                      <a:invGamma/>
                    </a:schemeClr>
                  </a:gs>
                  <a:gs pos="100000">
                    <a:schemeClr val="accent1">
                      <a:alpha val="0"/>
                    </a:schemeClr>
                  </a:gs>
                </a:gsLst>
                <a:lin ang="5400000" scaled="1"/>
              </a:gradFill>
              <a:ln w="9525">
                <a:noFill/>
                <a:round/>
                <a:headEnd/>
                <a:tailEnd/>
              </a:ln>
              <a:effectLst/>
            </p:spPr>
            <p:txBody>
              <a:bodyPr wrap="none" anchor="ctr"/>
              <a:lstStyle/>
              <a:p>
                <a:endParaRPr lang="fr-FR"/>
              </a:p>
            </p:txBody>
          </p:sp>
        </p:grpSp>
      </p:grpSp>
      <p:sp>
        <p:nvSpPr>
          <p:cNvPr id="69654" name="Text Box 22"/>
          <p:cNvSpPr txBox="1">
            <a:spLocks noChangeArrowheads="1"/>
          </p:cNvSpPr>
          <p:nvPr/>
        </p:nvSpPr>
        <p:spPr bwMode="black">
          <a:xfrm>
            <a:off x="2343150" y="2771775"/>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نظرية حارس البوابة</a:t>
            </a:r>
            <a:endParaRPr lang="en-US" sz="2400" b="1" dirty="0">
              <a:solidFill>
                <a:srgbClr val="FFFFFF"/>
              </a:solidFill>
            </a:endParaRPr>
          </a:p>
        </p:txBody>
      </p:sp>
      <p:sp>
        <p:nvSpPr>
          <p:cNvPr id="69655" name="Text Box 23"/>
          <p:cNvSpPr txBox="1">
            <a:spLocks noChangeArrowheads="1"/>
          </p:cNvSpPr>
          <p:nvPr/>
        </p:nvSpPr>
        <p:spPr bwMode="black">
          <a:xfrm>
            <a:off x="2354263" y="3629025"/>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نظرية الطلقة السحرية</a:t>
            </a:r>
            <a:endParaRPr lang="en-US" sz="2400" b="1" dirty="0">
              <a:solidFill>
                <a:srgbClr val="FFFFFF"/>
              </a:solidFill>
            </a:endParaRPr>
          </a:p>
        </p:txBody>
      </p:sp>
      <p:sp>
        <p:nvSpPr>
          <p:cNvPr id="69656" name="Text Box 24"/>
          <p:cNvSpPr txBox="1">
            <a:spLocks noChangeArrowheads="1"/>
          </p:cNvSpPr>
          <p:nvPr/>
        </p:nvSpPr>
        <p:spPr bwMode="black">
          <a:xfrm>
            <a:off x="2354263" y="4487863"/>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نظرية انتقال المعلومات</a:t>
            </a:r>
            <a:endParaRPr lang="en-US" sz="2400" b="1" dirty="0">
              <a:solidFill>
                <a:srgbClr val="FFFFFF"/>
              </a:solidFill>
            </a:endParaRPr>
          </a:p>
        </p:txBody>
      </p:sp>
      <p:sp>
        <p:nvSpPr>
          <p:cNvPr id="69657" name="Text Box 25"/>
          <p:cNvSpPr txBox="1">
            <a:spLocks noChangeArrowheads="1"/>
          </p:cNvSpPr>
          <p:nvPr/>
        </p:nvSpPr>
        <p:spPr bwMode="black">
          <a:xfrm>
            <a:off x="2354263" y="5335588"/>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نظرية انتشار المبتكرات</a:t>
            </a:r>
            <a:endParaRPr lang="en-US" sz="2400" b="1" dirty="0">
              <a:solidFill>
                <a:srgbClr val="FFFFFF"/>
              </a:solidFill>
            </a:endParaRPr>
          </a:p>
        </p:txBody>
      </p:sp>
      <p:sp>
        <p:nvSpPr>
          <p:cNvPr id="69658" name="Rectangle 26"/>
          <p:cNvSpPr>
            <a:spLocks noChangeArrowheads="1"/>
          </p:cNvSpPr>
          <p:nvPr/>
        </p:nvSpPr>
        <p:spPr bwMode="black">
          <a:xfrm>
            <a:off x="1930400" y="1571612"/>
            <a:ext cx="5105400" cy="738664"/>
          </a:xfrm>
          <a:prstGeom prst="rect">
            <a:avLst/>
          </a:prstGeom>
          <a:noFill/>
          <a:ln w="9525" algn="ctr">
            <a:noFill/>
            <a:miter lim="800000"/>
            <a:headEnd/>
            <a:tailEnd/>
          </a:ln>
          <a:effectLst/>
        </p:spPr>
        <p:txBody>
          <a:bodyPr wrap="square">
            <a:spAutoFit/>
          </a:bodyPr>
          <a:lstStyle/>
          <a:p>
            <a:pPr algn="r" rtl="1" eaLnBrk="0" hangingPunct="0"/>
            <a:r>
              <a:rPr lang="ar-DZ" sz="1400" b="1" dirty="0" smtClean="0"/>
              <a:t>الهدف :</a:t>
            </a:r>
          </a:p>
          <a:p>
            <a:pPr algn="r" rtl="1" eaLnBrk="0" hangingPunct="0"/>
            <a:r>
              <a:rPr lang="ar-DZ" sz="1400" b="1" dirty="0" smtClean="0"/>
              <a:t>دراسة أهم الأفكار النظرية والفرضيات البحثية التي بني عليها الاتصال التنظيمي والإعلام بشكل عام.</a:t>
            </a:r>
            <a:endParaRPr lang="en-US" sz="1400" dirty="0"/>
          </a:p>
        </p:txBody>
      </p:sp>
      <p:pic>
        <p:nvPicPr>
          <p:cNvPr id="69659" name="Picture 27" descr="1"/>
          <p:cNvPicPr>
            <a:picLocks noChangeAspect="1" noChangeArrowheads="1"/>
          </p:cNvPicPr>
          <p:nvPr/>
        </p:nvPicPr>
        <p:blipFill>
          <a:blip r:embed="rId2">
            <a:lum bright="-6000" contrast="24000"/>
          </a:blip>
          <a:srcRect l="42606" t="64474" r="19473"/>
          <a:stretch>
            <a:fillRect/>
          </a:stretch>
        </p:blipFill>
        <p:spPr bwMode="auto">
          <a:xfrm>
            <a:off x="1676400" y="5207000"/>
            <a:ext cx="792163" cy="949325"/>
          </a:xfrm>
          <a:prstGeom prst="rect">
            <a:avLst/>
          </a:prstGeom>
          <a:noFill/>
        </p:spPr>
      </p:pic>
      <p:pic>
        <p:nvPicPr>
          <p:cNvPr id="69660" name="Picture 28" descr="1"/>
          <p:cNvPicPr>
            <a:picLocks noChangeAspect="1" noChangeArrowheads="1"/>
          </p:cNvPicPr>
          <p:nvPr/>
        </p:nvPicPr>
        <p:blipFill>
          <a:blip r:embed="rId2">
            <a:lum bright="-6000" contrast="24000"/>
          </a:blip>
          <a:srcRect l="42606" t="64474" r="19473"/>
          <a:stretch>
            <a:fillRect/>
          </a:stretch>
        </p:blipFill>
        <p:spPr bwMode="auto">
          <a:xfrm>
            <a:off x="1692275" y="4360863"/>
            <a:ext cx="792163" cy="949325"/>
          </a:xfrm>
          <a:prstGeom prst="rect">
            <a:avLst/>
          </a:prstGeom>
          <a:noFill/>
        </p:spPr>
      </p:pic>
      <p:pic>
        <p:nvPicPr>
          <p:cNvPr id="69661" name="Picture 29" descr="1"/>
          <p:cNvPicPr>
            <a:picLocks noChangeAspect="1" noChangeArrowheads="1"/>
          </p:cNvPicPr>
          <p:nvPr/>
        </p:nvPicPr>
        <p:blipFill>
          <a:blip r:embed="rId2">
            <a:lum bright="-6000" contrast="24000"/>
          </a:blip>
          <a:srcRect l="42606" t="64474" r="19473"/>
          <a:stretch>
            <a:fillRect/>
          </a:stretch>
        </p:blipFill>
        <p:spPr bwMode="auto">
          <a:xfrm>
            <a:off x="1692275" y="3509963"/>
            <a:ext cx="792163" cy="949325"/>
          </a:xfrm>
          <a:prstGeom prst="rect">
            <a:avLst/>
          </a:prstGeom>
          <a:noFill/>
        </p:spPr>
      </p:pic>
      <p:pic>
        <p:nvPicPr>
          <p:cNvPr id="69662" name="Picture 30" descr="1"/>
          <p:cNvPicPr>
            <a:picLocks noChangeAspect="1" noChangeArrowheads="1"/>
          </p:cNvPicPr>
          <p:nvPr/>
        </p:nvPicPr>
        <p:blipFill>
          <a:blip r:embed="rId2">
            <a:lum bright="-6000" contrast="24000"/>
          </a:blip>
          <a:srcRect l="42606" t="64474" r="19473"/>
          <a:stretch>
            <a:fillRect/>
          </a:stretch>
        </p:blipFill>
        <p:spPr bwMode="auto">
          <a:xfrm>
            <a:off x="1681163" y="2652713"/>
            <a:ext cx="792162" cy="949325"/>
          </a:xfrm>
          <a:prstGeom prst="rect">
            <a:avLst/>
          </a:prstGeom>
          <a:noFill/>
        </p:spPr>
      </p:pic>
      <p:sp>
        <p:nvSpPr>
          <p:cNvPr id="69663" name="Text Box 31"/>
          <p:cNvSpPr txBox="1">
            <a:spLocks noChangeArrowheads="1"/>
          </p:cNvSpPr>
          <p:nvPr/>
        </p:nvSpPr>
        <p:spPr bwMode="gray">
          <a:xfrm>
            <a:off x="2022475" y="5343525"/>
            <a:ext cx="381000" cy="457200"/>
          </a:xfrm>
          <a:prstGeom prst="rect">
            <a:avLst/>
          </a:prstGeom>
          <a:noFill/>
          <a:ln w="9525">
            <a:noFill/>
            <a:miter lim="800000"/>
            <a:headEnd/>
            <a:tailEnd/>
          </a:ln>
          <a:effectLst/>
        </p:spPr>
        <p:txBody>
          <a:bodyPr>
            <a:spAutoFit/>
          </a:bodyPr>
          <a:lstStyle/>
          <a:p>
            <a:pPr algn="ctr">
              <a:spcBef>
                <a:spcPct val="50000"/>
              </a:spcBef>
            </a:pPr>
            <a:r>
              <a:rPr lang="en-US" sz="2400" b="1"/>
              <a:t>4</a:t>
            </a:r>
          </a:p>
        </p:txBody>
      </p:sp>
      <p:sp>
        <p:nvSpPr>
          <p:cNvPr id="69664" name="Text Box 32"/>
          <p:cNvSpPr txBox="1">
            <a:spLocks noChangeArrowheads="1"/>
          </p:cNvSpPr>
          <p:nvPr/>
        </p:nvSpPr>
        <p:spPr bwMode="gray">
          <a:xfrm>
            <a:off x="2001838" y="2749550"/>
            <a:ext cx="381000" cy="457200"/>
          </a:xfrm>
          <a:prstGeom prst="rect">
            <a:avLst/>
          </a:prstGeom>
          <a:noFill/>
          <a:ln w="9525">
            <a:noFill/>
            <a:miter lim="800000"/>
            <a:headEnd/>
            <a:tailEnd/>
          </a:ln>
          <a:effectLst/>
        </p:spPr>
        <p:txBody>
          <a:bodyPr>
            <a:spAutoFit/>
          </a:bodyPr>
          <a:lstStyle/>
          <a:p>
            <a:pPr algn="ctr">
              <a:spcBef>
                <a:spcPct val="50000"/>
              </a:spcBef>
            </a:pPr>
            <a:r>
              <a:rPr lang="en-US" sz="2400" b="1" dirty="0"/>
              <a:t>1</a:t>
            </a:r>
          </a:p>
        </p:txBody>
      </p:sp>
      <p:sp>
        <p:nvSpPr>
          <p:cNvPr id="69665" name="Text Box 33"/>
          <p:cNvSpPr txBox="1">
            <a:spLocks noChangeArrowheads="1"/>
          </p:cNvSpPr>
          <p:nvPr/>
        </p:nvSpPr>
        <p:spPr bwMode="gray">
          <a:xfrm>
            <a:off x="2014538" y="3608388"/>
            <a:ext cx="381000" cy="457200"/>
          </a:xfrm>
          <a:prstGeom prst="rect">
            <a:avLst/>
          </a:prstGeom>
          <a:noFill/>
          <a:ln w="9525">
            <a:noFill/>
            <a:miter lim="800000"/>
            <a:headEnd/>
            <a:tailEnd/>
          </a:ln>
          <a:effectLst/>
        </p:spPr>
        <p:txBody>
          <a:bodyPr>
            <a:spAutoFit/>
          </a:bodyPr>
          <a:lstStyle/>
          <a:p>
            <a:pPr algn="ctr">
              <a:spcBef>
                <a:spcPct val="50000"/>
              </a:spcBef>
            </a:pPr>
            <a:r>
              <a:rPr lang="en-US" sz="2400" b="1"/>
              <a:t>2</a:t>
            </a:r>
          </a:p>
        </p:txBody>
      </p:sp>
      <p:sp>
        <p:nvSpPr>
          <p:cNvPr id="69666" name="Text Box 34"/>
          <p:cNvSpPr txBox="1">
            <a:spLocks noChangeArrowheads="1"/>
          </p:cNvSpPr>
          <p:nvPr/>
        </p:nvSpPr>
        <p:spPr bwMode="gray">
          <a:xfrm>
            <a:off x="2014538" y="4495800"/>
            <a:ext cx="381000" cy="457200"/>
          </a:xfrm>
          <a:prstGeom prst="rect">
            <a:avLst/>
          </a:prstGeom>
          <a:noFill/>
          <a:ln w="9525">
            <a:noFill/>
            <a:miter lim="800000"/>
            <a:headEnd/>
            <a:tailEnd/>
          </a:ln>
          <a:effectLst/>
        </p:spPr>
        <p:txBody>
          <a:bodyPr>
            <a:spAutoFit/>
          </a:bodyPr>
          <a:lstStyle/>
          <a:p>
            <a:pPr algn="ctr">
              <a:spcBef>
                <a:spcPct val="50000"/>
              </a:spcBef>
            </a:pPr>
            <a:r>
              <a:rPr lang="en-US" sz="2400" b="1"/>
              <a:t>3</a:t>
            </a:r>
          </a:p>
        </p:txBody>
      </p:sp>
      <p:sp>
        <p:nvSpPr>
          <p:cNvPr id="69667" name="Rectangle 35"/>
          <p:cNvSpPr>
            <a:spLocks noGrp="1" noChangeArrowheads="1"/>
          </p:cNvSpPr>
          <p:nvPr>
            <p:ph type="title"/>
          </p:nvPr>
        </p:nvSpPr>
        <p:spPr/>
        <p:txBody>
          <a:bodyPr/>
          <a:lstStyle/>
          <a:p>
            <a:r>
              <a:rPr lang="ar-DZ" sz="3200" dirty="0" smtClean="0"/>
              <a:t>محتوى </a:t>
            </a:r>
            <a:r>
              <a:rPr lang="ar-DZ" sz="3200" dirty="0" smtClean="0"/>
              <a:t>المحاضرة 5- نظريات الاتصال</a:t>
            </a:r>
            <a:endParaRPr lang="en-US" sz="3200"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sz="3200" dirty="0" smtClean="0"/>
              <a:t>نظريات الاتصال</a:t>
            </a:r>
            <a:endParaRPr lang="en-US" sz="3200"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6" name="Rectangle 3"/>
          <p:cNvSpPr txBox="1">
            <a:spLocks noChangeArrowheads="1"/>
          </p:cNvSpPr>
          <p:nvPr/>
        </p:nvSpPr>
        <p:spPr bwMode="gray">
          <a:xfrm>
            <a:off x="428596" y="1428737"/>
            <a:ext cx="8215370" cy="47863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rtl="1"/>
            <a:r>
              <a:rPr lang="ar-SA" sz="2800" b="1" dirty="0" smtClean="0">
                <a:solidFill>
                  <a:schemeClr val="bg1">
                    <a:lumMod val="50000"/>
                  </a:schemeClr>
                </a:solidFill>
              </a:rPr>
              <a:t>نظرية القائم بالاتصال (حارس البوابة) (</a:t>
            </a:r>
            <a:r>
              <a:rPr lang="fr-FR" sz="2800" b="1" dirty="0" err="1" smtClean="0">
                <a:solidFill>
                  <a:schemeClr val="bg1">
                    <a:lumMod val="50000"/>
                  </a:schemeClr>
                </a:solidFill>
              </a:rPr>
              <a:t>Gatekeeping</a:t>
            </a:r>
            <a:r>
              <a:rPr lang="fr-FR" sz="2800" b="1" dirty="0" smtClean="0">
                <a:solidFill>
                  <a:schemeClr val="bg1">
                    <a:lumMod val="50000"/>
                  </a:schemeClr>
                </a:solidFill>
              </a:rPr>
              <a:t> </a:t>
            </a:r>
            <a:r>
              <a:rPr lang="fr-FR" sz="2800" b="1" dirty="0" err="1" smtClean="0">
                <a:solidFill>
                  <a:schemeClr val="bg1">
                    <a:lumMod val="50000"/>
                  </a:schemeClr>
                </a:solidFill>
              </a:rPr>
              <a:t>theory</a:t>
            </a:r>
            <a:r>
              <a:rPr lang="ar-SA" sz="2800" b="1" dirty="0" smtClean="0">
                <a:solidFill>
                  <a:schemeClr val="bg1">
                    <a:lumMod val="50000"/>
                  </a:schemeClr>
                </a:solidFill>
              </a:rPr>
              <a:t>): كورت </a:t>
            </a:r>
            <a:r>
              <a:rPr lang="ar-SA" sz="2800" b="1" dirty="0" err="1" smtClean="0">
                <a:solidFill>
                  <a:schemeClr val="bg1">
                    <a:lumMod val="50000"/>
                  </a:schemeClr>
                </a:solidFill>
              </a:rPr>
              <a:t>لوين</a:t>
            </a:r>
            <a:r>
              <a:rPr lang="ar-SA" sz="2800" b="1" dirty="0" smtClean="0">
                <a:solidFill>
                  <a:schemeClr val="bg1">
                    <a:lumMod val="50000"/>
                  </a:schemeClr>
                </a:solidFill>
              </a:rPr>
              <a:t> </a:t>
            </a:r>
            <a:r>
              <a:rPr lang="fr-FR" sz="2800" b="1" dirty="0" smtClean="0">
                <a:solidFill>
                  <a:schemeClr val="bg1">
                    <a:lumMod val="50000"/>
                  </a:schemeClr>
                </a:solidFill>
              </a:rPr>
              <a:t>(Kurt Lewin) </a:t>
            </a:r>
            <a:r>
              <a:rPr lang="ar-SA" sz="2800" b="1" dirty="0" smtClean="0">
                <a:solidFill>
                  <a:schemeClr val="bg1">
                    <a:lumMod val="50000"/>
                  </a:schemeClr>
                </a:solidFill>
              </a:rPr>
              <a:t>(1977)</a:t>
            </a:r>
            <a:endParaRPr lang="fr-FR" sz="2800" dirty="0" smtClean="0">
              <a:solidFill>
                <a:schemeClr val="bg1">
                  <a:lumMod val="50000"/>
                </a:schemeClr>
              </a:solidFill>
            </a:endParaRPr>
          </a:p>
          <a:p>
            <a:pPr algn="just" rtl="1"/>
            <a:r>
              <a:rPr lang="ar-SA" sz="2800" dirty="0" smtClean="0"/>
              <a:t>تمر الرسالة بمراحل عديدة، وهي تنتقل من المصدر حتى تصل إلى المستقبل، وتشبه هذه المراحل السلسلة المكونة من عدة حلقات، أي وفقاً لهذه النظرية، أن المعلومات في عملية الاتصال هي مجرد سلسلة تتصل حلقاتها.</a:t>
            </a:r>
            <a:endParaRPr lang="fr-FR" sz="2800" dirty="0" smtClean="0"/>
          </a:p>
          <a:p>
            <a:pPr algn="just" rtl="1"/>
            <a:r>
              <a:rPr lang="ar-SA" sz="2800" dirty="0" smtClean="0"/>
              <a:t>وأبسط أنواع السلاسل هي سلسلة الاتصال المباشر </a:t>
            </a:r>
            <a:r>
              <a:rPr lang="ar-SA" sz="2800" dirty="0" err="1" smtClean="0"/>
              <a:t>المواجهي</a:t>
            </a:r>
            <a:r>
              <a:rPr lang="ar-SA" sz="2800" dirty="0" smtClean="0"/>
              <a:t>، من فرد إلى آخر، ولكن هذه السلاسل في حالة الاتصال الجماهيري تكون طويلة ومعقدة جداً، لأن المعلومات تدخل </a:t>
            </a:r>
            <a:r>
              <a:rPr lang="ar-SA" sz="2800" dirty="0" err="1" smtClean="0"/>
              <a:t>بكة</a:t>
            </a:r>
            <a:r>
              <a:rPr lang="ar-SA" sz="2800" dirty="0" smtClean="0"/>
              <a:t> اتصال معقدة مثل الجريدة أو محطة الإذاعة أو التلفيزيون، عليها أن تمر بالعديد من الحلقات أو الأنظمة المتصلة. </a:t>
            </a:r>
            <a:r>
              <a:rPr lang="ar-DZ" sz="2800" dirty="0" smtClean="0"/>
              <a:t> </a:t>
            </a:r>
            <a:endParaRPr lang="fr-FR" sz="3200" dirty="0" smtClean="0"/>
          </a:p>
          <a:p>
            <a:pPr algn="just" rtl="1"/>
            <a:r>
              <a:rPr lang="ar-SA" sz="3200" dirty="0" smtClean="0"/>
              <a:t> </a:t>
            </a:r>
            <a:endParaRPr lang="ar-DZ" sz="3200" dirty="0" smtClean="0"/>
          </a:p>
          <a:p>
            <a:pPr algn="just" rtl="1"/>
            <a:endParaRPr lang="fr-FR" sz="3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sz="3200" dirty="0" smtClean="0"/>
              <a:t>نظريات الاتصال</a:t>
            </a:r>
            <a:endParaRPr lang="en-US" sz="3200"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6" name="Rectangle 3"/>
          <p:cNvSpPr txBox="1">
            <a:spLocks noChangeArrowheads="1"/>
          </p:cNvSpPr>
          <p:nvPr/>
        </p:nvSpPr>
        <p:spPr bwMode="gray">
          <a:xfrm>
            <a:off x="428596" y="1428737"/>
            <a:ext cx="8215370" cy="47863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rtl="1"/>
            <a:r>
              <a:rPr lang="ar-SA" sz="2800" dirty="0" smtClean="0"/>
              <a:t>في المجتمعات</a:t>
            </a:r>
            <a:r>
              <a:rPr lang="ar-DZ" sz="2800" dirty="0" smtClean="0"/>
              <a:t> (المؤسسات)</a:t>
            </a:r>
            <a:r>
              <a:rPr lang="ar-SA" sz="2800" dirty="0" smtClean="0"/>
              <a:t> التي تخضع فيها وسائل الإعلام للسيطرة يبدأ الأفراد في تشكيك في صدق ما تنشره وسائل الاتصال الجماهيري، لذ تصبح سلاسل الاتصال الشخصي (</a:t>
            </a:r>
            <a:r>
              <a:rPr lang="ar-SA" sz="2800" dirty="0" err="1" smtClean="0"/>
              <a:t>المواجهي</a:t>
            </a:r>
            <a:r>
              <a:rPr lang="ar-SA" sz="2800" dirty="0" smtClean="0"/>
              <a:t>) من فرد إلى فرد، مهمة جداً </a:t>
            </a:r>
            <a:r>
              <a:rPr lang="ar-SA" sz="2800" dirty="0" err="1" smtClean="0"/>
              <a:t>و</a:t>
            </a:r>
            <a:r>
              <a:rPr lang="ar-DZ" sz="2800" dirty="0" smtClean="0"/>
              <a:t>طويلة </a:t>
            </a:r>
            <a:r>
              <a:rPr lang="ar-SA" sz="2800" dirty="0" smtClean="0"/>
              <a:t>جداً، وتتطور بجوار سلاسل وسائل الإعلام، وفي هذه الحالة نجد أن </a:t>
            </a:r>
            <a:r>
              <a:rPr lang="ar-SA" sz="2800" dirty="0" smtClean="0">
                <a:solidFill>
                  <a:schemeClr val="bg1">
                    <a:lumMod val="50000"/>
                  </a:schemeClr>
                </a:solidFill>
              </a:rPr>
              <a:t>سلاسل الاتصال الشخصي، التي تنقل الإشاعات </a:t>
            </a:r>
            <a:r>
              <a:rPr lang="ar-SA" sz="2800" dirty="0" smtClean="0"/>
              <a:t>والمعلومات الخفية، بجميع أنواعها –من فرد إلى فرد- تقوم بالرقابة على وسائل الإعلام، وتكملة نواحي النقص فيها.</a:t>
            </a:r>
            <a:r>
              <a:rPr lang="ar-SA" sz="3200" dirty="0" smtClean="0"/>
              <a:t> </a:t>
            </a:r>
            <a:endParaRPr lang="ar-DZ" sz="3200" dirty="0" smtClean="0"/>
          </a:p>
          <a:p>
            <a:pPr algn="just" rtl="1"/>
            <a:r>
              <a:rPr lang="ar-SA" sz="3200" dirty="0" smtClean="0">
                <a:solidFill>
                  <a:schemeClr val="bg1">
                    <a:lumMod val="50000"/>
                  </a:schemeClr>
                </a:solidFill>
              </a:rPr>
              <a:t>حراسة البوابة </a:t>
            </a:r>
            <a:r>
              <a:rPr lang="ar-SA" sz="3200" dirty="0" smtClean="0"/>
              <a:t>تعني السيطرة على مكان استراتيجي في سلسلة الاتصال، بحيث تصبح لحارس البوابة </a:t>
            </a:r>
            <a:r>
              <a:rPr lang="ar-SA" sz="3200" dirty="0" smtClean="0">
                <a:solidFill>
                  <a:schemeClr val="bg1">
                    <a:lumMod val="50000"/>
                  </a:schemeClr>
                </a:solidFill>
              </a:rPr>
              <a:t>سلطة اتخاذ القرار</a:t>
            </a:r>
            <a:r>
              <a:rPr lang="ar-SA" sz="3200" dirty="0" smtClean="0"/>
              <a:t>، فيما سيمر من خلال بوابته، وكيف سيمر، حتى يصل في النهاية إلى الوسيلة الإعلامية ومنها إلى الجمهور. </a:t>
            </a:r>
            <a:endParaRPr lang="ar-DZ" sz="3200" dirty="0" smtClean="0"/>
          </a:p>
          <a:p>
            <a:pPr algn="just" rtl="1"/>
            <a:endParaRPr lang="ar-DZ" sz="3200" dirty="0" smtClean="0"/>
          </a:p>
          <a:p>
            <a:pPr algn="just" rtl="1"/>
            <a:endParaRPr lang="fr-FR" sz="3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sz="3200" dirty="0" smtClean="0"/>
              <a:t>نظريات الاتصال</a:t>
            </a:r>
            <a:endParaRPr lang="en-US" sz="3200"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6" name="Rectangle 3"/>
          <p:cNvSpPr txBox="1">
            <a:spLocks noChangeArrowheads="1"/>
          </p:cNvSpPr>
          <p:nvPr/>
        </p:nvSpPr>
        <p:spPr bwMode="gray">
          <a:xfrm>
            <a:off x="428596" y="1428737"/>
            <a:ext cx="8215370" cy="47863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rtl="1"/>
            <a:r>
              <a:rPr lang="ar-DZ" sz="2800" b="1" dirty="0" smtClean="0">
                <a:solidFill>
                  <a:schemeClr val="bg1">
                    <a:lumMod val="50000"/>
                  </a:schemeClr>
                </a:solidFill>
              </a:rPr>
              <a:t>نظرية الطلقة السحرية (نموذج الحقنة تحت الجلد):</a:t>
            </a:r>
            <a:r>
              <a:rPr lang="ar-DZ" sz="2800" dirty="0" smtClean="0">
                <a:solidFill>
                  <a:schemeClr val="bg1">
                    <a:lumMod val="50000"/>
                  </a:schemeClr>
                </a:solidFill>
              </a:rPr>
              <a:t> (1937)</a:t>
            </a:r>
            <a:endParaRPr lang="fr-FR" sz="2800" dirty="0" smtClean="0">
              <a:solidFill>
                <a:schemeClr val="bg1">
                  <a:lumMod val="50000"/>
                </a:schemeClr>
              </a:solidFill>
            </a:endParaRPr>
          </a:p>
          <a:p>
            <a:pPr algn="just" rtl="1"/>
            <a:r>
              <a:rPr lang="ar-DZ" sz="2800" dirty="0" smtClean="0"/>
              <a:t>تفترض هذه النظرية أن الناس يستقبلون رسائل الاتصال بشكل مباشر وليس من خلال وسائل أخرى.</a:t>
            </a:r>
            <a:endParaRPr lang="fr-FR" sz="2800" dirty="0" smtClean="0"/>
          </a:p>
          <a:p>
            <a:pPr algn="just" rtl="1"/>
            <a:r>
              <a:rPr lang="ar-DZ" sz="2800" dirty="0" smtClean="0"/>
              <a:t>أن ردة الفعل حيال رسائل الاتصال يتم بشكل فردي، ولا يضع في الاعتبار التأثير المحتمل لأشخاص آخرين.</a:t>
            </a:r>
            <a:r>
              <a:rPr lang="ar-SA" sz="3200" dirty="0" smtClean="0"/>
              <a:t> </a:t>
            </a:r>
            <a:endParaRPr lang="ar-DZ" sz="3200" dirty="0" smtClean="0"/>
          </a:p>
          <a:p>
            <a:pPr algn="just" rtl="1"/>
            <a:r>
              <a:rPr lang="ar-DZ" sz="3200" dirty="0" smtClean="0">
                <a:solidFill>
                  <a:schemeClr val="bg1">
                    <a:lumMod val="50000"/>
                  </a:schemeClr>
                </a:solidFill>
              </a:rPr>
              <a:t>الرسالة الإعلامية قوية جداً </a:t>
            </a:r>
            <a:r>
              <a:rPr lang="ar-DZ" sz="3200" dirty="0" smtClean="0"/>
              <a:t>في تأثيرها، التي شبهت بالرصاصة التي لا تخطئ الهدف</a:t>
            </a:r>
            <a:r>
              <a:rPr lang="ar-DZ" sz="3200" cap="small" dirty="0" smtClean="0"/>
              <a:t>، والتأثير القوي الذي لا يمكن الفكاك منه.</a:t>
            </a:r>
            <a:r>
              <a:rPr lang="ar-SA" sz="3200" b="1" dirty="0" smtClean="0"/>
              <a:t> </a:t>
            </a:r>
            <a:r>
              <a:rPr lang="ar-DZ" sz="3200" dirty="0" smtClean="0">
                <a:solidFill>
                  <a:schemeClr val="bg1">
                    <a:lumMod val="50000"/>
                  </a:schemeClr>
                </a:solidFill>
              </a:rPr>
              <a:t>لا تضع </a:t>
            </a:r>
            <a:r>
              <a:rPr lang="ar-SA" sz="3200" dirty="0" smtClean="0"/>
              <a:t>في الاعتبار التأثير المحتمل لأشخاص آخرين</a:t>
            </a:r>
            <a:r>
              <a:rPr lang="ar-DZ" sz="3200" dirty="0" smtClean="0"/>
              <a:t>، </a:t>
            </a:r>
            <a:r>
              <a:rPr lang="ar-SA" sz="3200" dirty="0" smtClean="0"/>
              <a:t>وبنيت على قاعدة وآلية</a:t>
            </a:r>
            <a:r>
              <a:rPr lang="ar-DZ" sz="3200" dirty="0" smtClean="0"/>
              <a:t> </a:t>
            </a:r>
            <a:r>
              <a:rPr lang="en-US" sz="3200" dirty="0" smtClean="0"/>
              <a:t>”</a:t>
            </a:r>
            <a:r>
              <a:rPr lang="ar-SA" sz="3200" dirty="0" smtClean="0"/>
              <a:t>الإثارة والانفراج</a:t>
            </a:r>
            <a:r>
              <a:rPr lang="ar-DZ" sz="3200" dirty="0" smtClean="0"/>
              <a:t>“</a:t>
            </a:r>
            <a:r>
              <a:rPr lang="en-US" sz="3200" dirty="0" smtClean="0"/>
              <a:t> </a:t>
            </a:r>
            <a:r>
              <a:rPr lang="ar-SA" sz="3200" dirty="0" smtClean="0"/>
              <a:t>أو المنبه والاستجابة،</a:t>
            </a:r>
            <a:r>
              <a:rPr lang="en-US" sz="3200" dirty="0" smtClean="0"/>
              <a:t>  </a:t>
            </a:r>
            <a:r>
              <a:rPr lang="ar-SA" sz="3200" dirty="0" smtClean="0"/>
              <a:t>لذا يقال أن المؤثرات القوية تقدم</a:t>
            </a:r>
            <a:r>
              <a:rPr lang="en-US" sz="3200" dirty="0" smtClean="0"/>
              <a:t>  </a:t>
            </a:r>
            <a:r>
              <a:rPr lang="ar-SA" sz="3200" dirty="0" smtClean="0"/>
              <a:t>بشكل متشابه لأفراد الجماهير</a:t>
            </a:r>
            <a:r>
              <a:rPr lang="ar-DZ" sz="3200" dirty="0" smtClean="0"/>
              <a:t>.</a:t>
            </a:r>
            <a:endParaRPr lang="fr-FR" sz="3200" dirty="0" smtClean="0"/>
          </a:p>
          <a:p>
            <a:pPr algn="just" rtl="1"/>
            <a:endParaRPr lang="ar-DZ" sz="3200" dirty="0" smtClean="0"/>
          </a:p>
          <a:p>
            <a:pPr algn="just" rtl="1"/>
            <a:endParaRPr lang="ar-DZ" sz="3200" dirty="0" smtClean="0"/>
          </a:p>
          <a:p>
            <a:pPr algn="just" rtl="1"/>
            <a:endParaRPr lang="fr-FR" sz="3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sz="3200" dirty="0" smtClean="0"/>
              <a:t>نظريات الاتصال</a:t>
            </a:r>
            <a:endParaRPr lang="en-US" sz="3200"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6" name="Rectangle 3"/>
          <p:cNvSpPr txBox="1">
            <a:spLocks noChangeArrowheads="1"/>
          </p:cNvSpPr>
          <p:nvPr/>
        </p:nvSpPr>
        <p:spPr bwMode="gray">
          <a:xfrm>
            <a:off x="428596" y="1428737"/>
            <a:ext cx="8215370" cy="47863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rtl="1"/>
            <a:endParaRPr lang="ar-DZ" sz="3200" dirty="0" smtClean="0"/>
          </a:p>
          <a:p>
            <a:pPr algn="just" rtl="1"/>
            <a:endParaRPr lang="fr-FR" sz="3200" dirty="0"/>
          </a:p>
        </p:txBody>
      </p:sp>
      <p:sp>
        <p:nvSpPr>
          <p:cNvPr id="6" name="Oval 3"/>
          <p:cNvSpPr>
            <a:spLocks noChangeArrowheads="1"/>
          </p:cNvSpPr>
          <p:nvPr/>
        </p:nvSpPr>
        <p:spPr bwMode="gray">
          <a:xfrm>
            <a:off x="5221288" y="2133600"/>
            <a:ext cx="2971800" cy="2971800"/>
          </a:xfrm>
          <a:prstGeom prst="ellipse">
            <a:avLst/>
          </a:prstGeom>
          <a:noFill/>
          <a:ln w="38100">
            <a:solidFill>
              <a:schemeClr val="folHlink"/>
            </a:solidFill>
            <a:round/>
            <a:headEnd/>
            <a:tailEnd/>
          </a:ln>
          <a:effectLst>
            <a:outerShdw dist="35921" dir="2700000" algn="ctr" rotWithShape="0">
              <a:srgbClr val="080808">
                <a:alpha val="50000"/>
              </a:srgbClr>
            </a:outerShdw>
          </a:effectLst>
        </p:spPr>
        <p:txBody>
          <a:bodyPr wrap="none" anchor="ctr"/>
          <a:lstStyle/>
          <a:p>
            <a:endParaRPr lang="fr-FR"/>
          </a:p>
        </p:txBody>
      </p:sp>
      <p:sp>
        <p:nvSpPr>
          <p:cNvPr id="7" name="Oval 4"/>
          <p:cNvSpPr>
            <a:spLocks noChangeArrowheads="1"/>
          </p:cNvSpPr>
          <p:nvPr/>
        </p:nvSpPr>
        <p:spPr bwMode="gray">
          <a:xfrm>
            <a:off x="860425" y="2133600"/>
            <a:ext cx="2971800" cy="2971800"/>
          </a:xfrm>
          <a:prstGeom prst="ellipse">
            <a:avLst/>
          </a:prstGeom>
          <a:noFill/>
          <a:ln w="38100" algn="ctr">
            <a:solidFill>
              <a:schemeClr val="hlink"/>
            </a:solidFill>
            <a:round/>
            <a:headEnd/>
            <a:tailEnd/>
          </a:ln>
          <a:effectLst>
            <a:outerShdw dist="35921" dir="2700000" algn="ctr" rotWithShape="0">
              <a:srgbClr val="080808">
                <a:alpha val="50000"/>
              </a:srgbClr>
            </a:outerShdw>
          </a:effectLst>
        </p:spPr>
        <p:txBody>
          <a:bodyPr wrap="none" anchor="ctr"/>
          <a:lstStyle/>
          <a:p>
            <a:endParaRPr lang="fr-FR"/>
          </a:p>
        </p:txBody>
      </p:sp>
      <p:sp>
        <p:nvSpPr>
          <p:cNvPr id="8" name="Text Box 9"/>
          <p:cNvSpPr txBox="1">
            <a:spLocks noChangeArrowheads="1"/>
          </p:cNvSpPr>
          <p:nvPr/>
        </p:nvSpPr>
        <p:spPr bwMode="auto">
          <a:xfrm>
            <a:off x="1365250" y="3155950"/>
            <a:ext cx="1646238" cy="369332"/>
          </a:xfrm>
          <a:prstGeom prst="rect">
            <a:avLst/>
          </a:prstGeom>
          <a:noFill/>
          <a:ln w="9525" algn="ctr">
            <a:noFill/>
            <a:miter lim="800000"/>
            <a:headEnd/>
            <a:tailEnd/>
          </a:ln>
        </p:spPr>
        <p:txBody>
          <a:bodyPr>
            <a:spAutoFit/>
          </a:bodyPr>
          <a:lstStyle/>
          <a:p>
            <a:pPr algn="ctr">
              <a:spcBef>
                <a:spcPct val="50000"/>
              </a:spcBef>
            </a:pPr>
            <a:r>
              <a:rPr lang="ar-DZ" b="1" dirty="0" smtClean="0"/>
              <a:t>التأثير المباشر</a:t>
            </a:r>
            <a:endParaRPr lang="en-US" b="1" dirty="0"/>
          </a:p>
        </p:txBody>
      </p:sp>
      <p:grpSp>
        <p:nvGrpSpPr>
          <p:cNvPr id="9" name="Group 15"/>
          <p:cNvGrpSpPr>
            <a:grpSpLocks/>
          </p:cNvGrpSpPr>
          <p:nvPr/>
        </p:nvGrpSpPr>
        <p:grpSpPr bwMode="auto">
          <a:xfrm>
            <a:off x="1285875" y="1744663"/>
            <a:ext cx="1000125" cy="977900"/>
            <a:chOff x="480" y="1200"/>
            <a:chExt cx="1042" cy="1019"/>
          </a:xfrm>
        </p:grpSpPr>
        <p:grpSp>
          <p:nvGrpSpPr>
            <p:cNvPr id="10" name="Group 16"/>
            <p:cNvGrpSpPr>
              <a:grpSpLocks/>
            </p:cNvGrpSpPr>
            <p:nvPr/>
          </p:nvGrpSpPr>
          <p:grpSpPr bwMode="auto">
            <a:xfrm>
              <a:off x="480" y="1200"/>
              <a:ext cx="1042" cy="1019"/>
              <a:chOff x="480" y="1200"/>
              <a:chExt cx="1042" cy="1019"/>
            </a:xfrm>
          </p:grpSpPr>
          <p:pic>
            <p:nvPicPr>
              <p:cNvPr id="12" name="Picture 17" descr="circuler_1"/>
              <p:cNvPicPr>
                <a:picLocks noChangeAspect="1" noChangeArrowheads="1"/>
              </p:cNvPicPr>
              <p:nvPr/>
            </p:nvPicPr>
            <p:blipFill>
              <a:blip r:embed="rId3" cstate="print"/>
              <a:srcRect/>
              <a:stretch>
                <a:fillRect/>
              </a:stretch>
            </p:blipFill>
            <p:spPr bwMode="gray">
              <a:xfrm>
                <a:off x="480" y="1200"/>
                <a:ext cx="1042" cy="1016"/>
              </a:xfrm>
              <a:prstGeom prst="rect">
                <a:avLst/>
              </a:prstGeom>
              <a:noFill/>
              <a:ln w="9525">
                <a:noFill/>
                <a:miter lim="800000"/>
                <a:headEnd/>
                <a:tailEnd/>
              </a:ln>
            </p:spPr>
          </p:pic>
          <p:sp>
            <p:nvSpPr>
              <p:cNvPr id="13" name="Oval 18"/>
              <p:cNvSpPr>
                <a:spLocks noChangeArrowheads="1"/>
              </p:cNvSpPr>
              <p:nvPr/>
            </p:nvSpPr>
            <p:spPr bwMode="gray">
              <a:xfrm>
                <a:off x="480" y="1200"/>
                <a:ext cx="1035" cy="1019"/>
              </a:xfrm>
              <a:prstGeom prst="ellipse">
                <a:avLst/>
              </a:prstGeom>
              <a:gradFill rotWithShape="1">
                <a:gsLst>
                  <a:gs pos="0">
                    <a:schemeClr val="hlink"/>
                  </a:gs>
                  <a:gs pos="50000">
                    <a:schemeClr val="hlink">
                      <a:gamma/>
                      <a:shade val="46275"/>
                      <a:invGamma/>
                    </a:schemeClr>
                  </a:gs>
                  <a:gs pos="100000">
                    <a:schemeClr val="hlink"/>
                  </a:gs>
                </a:gsLst>
                <a:lin ang="5400000" scaled="1"/>
              </a:gradFill>
              <a:ln w="9525" algn="ctr">
                <a:noFill/>
                <a:round/>
                <a:headEnd/>
                <a:tailEnd/>
              </a:ln>
            </p:spPr>
            <p:txBody>
              <a:bodyPr wrap="none" anchor="ctr"/>
              <a:lstStyle/>
              <a:p>
                <a:pPr fontAlgn="auto">
                  <a:spcBef>
                    <a:spcPts val="0"/>
                  </a:spcBef>
                  <a:spcAft>
                    <a:spcPts val="0"/>
                  </a:spcAft>
                  <a:defRPr/>
                </a:pPr>
                <a:endParaRPr lang="en-US">
                  <a:latin typeface="+mn-lt"/>
                  <a:cs typeface="+mn-cs"/>
                </a:endParaRPr>
              </a:p>
            </p:txBody>
          </p:sp>
        </p:grpSp>
        <p:pic>
          <p:nvPicPr>
            <p:cNvPr id="11" name="Picture 19" descr="Picture2"/>
            <p:cNvPicPr>
              <a:picLocks noChangeAspect="1" noChangeArrowheads="1"/>
            </p:cNvPicPr>
            <p:nvPr/>
          </p:nvPicPr>
          <p:blipFill>
            <a:blip r:embed="rId4"/>
            <a:srcRect/>
            <a:stretch>
              <a:fillRect/>
            </a:stretch>
          </p:blipFill>
          <p:spPr bwMode="gray">
            <a:xfrm>
              <a:off x="584" y="1210"/>
              <a:ext cx="823" cy="360"/>
            </a:xfrm>
            <a:prstGeom prst="rect">
              <a:avLst/>
            </a:prstGeom>
            <a:noFill/>
            <a:ln w="9525">
              <a:noFill/>
              <a:miter lim="800000"/>
              <a:headEnd/>
              <a:tailEnd/>
            </a:ln>
          </p:spPr>
        </p:pic>
      </p:grpSp>
      <p:sp>
        <p:nvSpPr>
          <p:cNvPr id="14" name="Text Box 9"/>
          <p:cNvSpPr txBox="1">
            <a:spLocks noChangeArrowheads="1"/>
          </p:cNvSpPr>
          <p:nvPr/>
        </p:nvSpPr>
        <p:spPr bwMode="auto">
          <a:xfrm>
            <a:off x="6072188" y="3155950"/>
            <a:ext cx="1646237" cy="369332"/>
          </a:xfrm>
          <a:prstGeom prst="rect">
            <a:avLst/>
          </a:prstGeom>
          <a:noFill/>
          <a:ln w="9525" algn="ctr">
            <a:noFill/>
            <a:miter lim="800000"/>
            <a:headEnd/>
            <a:tailEnd/>
          </a:ln>
        </p:spPr>
        <p:txBody>
          <a:bodyPr>
            <a:spAutoFit/>
          </a:bodyPr>
          <a:lstStyle/>
          <a:p>
            <a:pPr algn="ctr">
              <a:spcBef>
                <a:spcPct val="50000"/>
              </a:spcBef>
            </a:pPr>
            <a:r>
              <a:rPr lang="ar-DZ" b="1" dirty="0" smtClean="0"/>
              <a:t>يقوم باختيار</a:t>
            </a:r>
            <a:endParaRPr lang="en-US" b="1" dirty="0"/>
          </a:p>
        </p:txBody>
      </p:sp>
      <p:grpSp>
        <p:nvGrpSpPr>
          <p:cNvPr id="15" name="Group 45"/>
          <p:cNvGrpSpPr>
            <a:grpSpLocks/>
          </p:cNvGrpSpPr>
          <p:nvPr/>
        </p:nvGrpSpPr>
        <p:grpSpPr bwMode="auto">
          <a:xfrm>
            <a:off x="6799263" y="1774825"/>
            <a:ext cx="1000125" cy="977900"/>
            <a:chOff x="480" y="1200"/>
            <a:chExt cx="1042" cy="1019"/>
          </a:xfrm>
        </p:grpSpPr>
        <p:grpSp>
          <p:nvGrpSpPr>
            <p:cNvPr id="17" name="Group 46"/>
            <p:cNvGrpSpPr>
              <a:grpSpLocks/>
            </p:cNvGrpSpPr>
            <p:nvPr/>
          </p:nvGrpSpPr>
          <p:grpSpPr bwMode="auto">
            <a:xfrm>
              <a:off x="480" y="1200"/>
              <a:ext cx="1042" cy="1019"/>
              <a:chOff x="480" y="1200"/>
              <a:chExt cx="1042" cy="1019"/>
            </a:xfrm>
          </p:grpSpPr>
          <p:pic>
            <p:nvPicPr>
              <p:cNvPr id="19" name="Picture 47" descr="circuler_1"/>
              <p:cNvPicPr>
                <a:picLocks noChangeAspect="1" noChangeArrowheads="1"/>
              </p:cNvPicPr>
              <p:nvPr/>
            </p:nvPicPr>
            <p:blipFill>
              <a:blip r:embed="rId3" cstate="print"/>
              <a:srcRect/>
              <a:stretch>
                <a:fillRect/>
              </a:stretch>
            </p:blipFill>
            <p:spPr bwMode="gray">
              <a:xfrm>
                <a:off x="480" y="1200"/>
                <a:ext cx="1042" cy="1016"/>
              </a:xfrm>
              <a:prstGeom prst="rect">
                <a:avLst/>
              </a:prstGeom>
              <a:noFill/>
              <a:ln w="9525">
                <a:noFill/>
                <a:miter lim="800000"/>
                <a:headEnd/>
                <a:tailEnd/>
              </a:ln>
            </p:spPr>
          </p:pic>
          <p:sp>
            <p:nvSpPr>
              <p:cNvPr id="20" name="Oval 48"/>
              <p:cNvSpPr>
                <a:spLocks noChangeArrowheads="1"/>
              </p:cNvSpPr>
              <p:nvPr/>
            </p:nvSpPr>
            <p:spPr bwMode="gray">
              <a:xfrm>
                <a:off x="480" y="1200"/>
                <a:ext cx="1035" cy="1019"/>
              </a:xfrm>
              <a:prstGeom prst="ellipse">
                <a:avLst/>
              </a:prstGeom>
              <a:gradFill rotWithShape="1">
                <a:gsLst>
                  <a:gs pos="0">
                    <a:schemeClr val="folHlink"/>
                  </a:gs>
                  <a:gs pos="50000">
                    <a:schemeClr val="folHlink">
                      <a:gamma/>
                      <a:shade val="54118"/>
                      <a:invGamma/>
                    </a:schemeClr>
                  </a:gs>
                  <a:gs pos="100000">
                    <a:schemeClr val="folHlink"/>
                  </a:gs>
                </a:gsLst>
                <a:lin ang="5400000" scaled="1"/>
              </a:gradFill>
              <a:ln w="9525" algn="ctr">
                <a:noFill/>
                <a:round/>
                <a:headEnd/>
                <a:tailEnd/>
              </a:ln>
            </p:spPr>
            <p:txBody>
              <a:bodyPr wrap="none" anchor="ctr"/>
              <a:lstStyle/>
              <a:p>
                <a:pPr fontAlgn="auto">
                  <a:spcBef>
                    <a:spcPts val="0"/>
                  </a:spcBef>
                  <a:spcAft>
                    <a:spcPts val="0"/>
                  </a:spcAft>
                  <a:defRPr/>
                </a:pPr>
                <a:endParaRPr lang="en-US">
                  <a:latin typeface="+mn-lt"/>
                  <a:cs typeface="+mn-cs"/>
                </a:endParaRPr>
              </a:p>
            </p:txBody>
          </p:sp>
        </p:grpSp>
        <p:pic>
          <p:nvPicPr>
            <p:cNvPr id="18" name="Picture 49" descr="Picture2"/>
            <p:cNvPicPr>
              <a:picLocks noChangeAspect="1" noChangeArrowheads="1"/>
            </p:cNvPicPr>
            <p:nvPr/>
          </p:nvPicPr>
          <p:blipFill>
            <a:blip r:embed="rId4"/>
            <a:srcRect/>
            <a:stretch>
              <a:fillRect/>
            </a:stretch>
          </p:blipFill>
          <p:spPr bwMode="gray">
            <a:xfrm>
              <a:off x="584" y="1210"/>
              <a:ext cx="823" cy="360"/>
            </a:xfrm>
            <a:prstGeom prst="rect">
              <a:avLst/>
            </a:prstGeom>
            <a:noFill/>
            <a:ln w="9525">
              <a:noFill/>
              <a:miter lim="800000"/>
              <a:headEnd/>
              <a:tailEnd/>
            </a:ln>
          </p:spPr>
        </p:pic>
      </p:grpSp>
      <p:sp>
        <p:nvSpPr>
          <p:cNvPr id="21" name="Text Box 50"/>
          <p:cNvSpPr txBox="1">
            <a:spLocks noChangeArrowheads="1"/>
          </p:cNvSpPr>
          <p:nvPr/>
        </p:nvSpPr>
        <p:spPr bwMode="white">
          <a:xfrm>
            <a:off x="6765925" y="1984375"/>
            <a:ext cx="1060450" cy="400110"/>
          </a:xfrm>
          <a:prstGeom prst="rect">
            <a:avLst/>
          </a:prstGeom>
          <a:noFill/>
          <a:ln w="9525" algn="ctr">
            <a:noFill/>
            <a:miter lim="800000"/>
            <a:headEnd/>
            <a:tailEnd/>
          </a:ln>
        </p:spPr>
        <p:txBody>
          <a:bodyPr>
            <a:spAutoFit/>
          </a:bodyPr>
          <a:lstStyle/>
          <a:p>
            <a:pPr algn="ctr">
              <a:spcBef>
                <a:spcPct val="50000"/>
              </a:spcBef>
            </a:pPr>
            <a:r>
              <a:rPr lang="ar-DZ" sz="2000" b="1" dirty="0" smtClean="0">
                <a:solidFill>
                  <a:srgbClr val="F8F8F8"/>
                </a:solidFill>
              </a:rPr>
              <a:t>التصميم</a:t>
            </a:r>
            <a:endParaRPr lang="en-US" sz="2000" b="1" dirty="0">
              <a:solidFill>
                <a:srgbClr val="F8F8F8"/>
              </a:solidFill>
            </a:endParaRPr>
          </a:p>
        </p:txBody>
      </p:sp>
      <p:sp>
        <p:nvSpPr>
          <p:cNvPr id="22" name="Text Box 4"/>
          <p:cNvSpPr txBox="1">
            <a:spLocks noChangeArrowheads="1"/>
          </p:cNvSpPr>
          <p:nvPr/>
        </p:nvSpPr>
        <p:spPr bwMode="black">
          <a:xfrm>
            <a:off x="1387475" y="5607050"/>
            <a:ext cx="6286500" cy="461665"/>
          </a:xfrm>
          <a:prstGeom prst="rect">
            <a:avLst/>
          </a:prstGeom>
          <a:noFill/>
          <a:ln w="9525" algn="ctr">
            <a:noFill/>
            <a:miter lim="800000"/>
            <a:headEnd/>
            <a:tailEnd/>
          </a:ln>
        </p:spPr>
        <p:txBody>
          <a:bodyPr>
            <a:spAutoFit/>
          </a:bodyPr>
          <a:lstStyle/>
          <a:p>
            <a:pPr algn="ctr" rtl="1"/>
            <a:r>
              <a:rPr lang="ar-DZ" sz="2400" cap="small" dirty="0" smtClean="0"/>
              <a:t>التأثير المباشر على الأفراد بمجرد حقنهم بالوسائل الإعلامية.</a:t>
            </a:r>
            <a:endParaRPr lang="fr-FR" sz="2400" dirty="0"/>
          </a:p>
        </p:txBody>
      </p:sp>
      <p:grpSp>
        <p:nvGrpSpPr>
          <p:cNvPr id="23" name="Group 15"/>
          <p:cNvGrpSpPr>
            <a:grpSpLocks/>
          </p:cNvGrpSpPr>
          <p:nvPr/>
        </p:nvGrpSpPr>
        <p:grpSpPr bwMode="auto">
          <a:xfrm>
            <a:off x="1285875" y="4497388"/>
            <a:ext cx="1000125" cy="977900"/>
            <a:chOff x="480" y="1200"/>
            <a:chExt cx="1042" cy="1019"/>
          </a:xfrm>
        </p:grpSpPr>
        <p:grpSp>
          <p:nvGrpSpPr>
            <p:cNvPr id="24" name="Group 16"/>
            <p:cNvGrpSpPr>
              <a:grpSpLocks/>
            </p:cNvGrpSpPr>
            <p:nvPr/>
          </p:nvGrpSpPr>
          <p:grpSpPr bwMode="auto">
            <a:xfrm>
              <a:off x="480" y="1200"/>
              <a:ext cx="1042" cy="1019"/>
              <a:chOff x="480" y="1200"/>
              <a:chExt cx="1042" cy="1019"/>
            </a:xfrm>
          </p:grpSpPr>
          <p:pic>
            <p:nvPicPr>
              <p:cNvPr id="26" name="Picture 17" descr="circuler_1"/>
              <p:cNvPicPr>
                <a:picLocks noChangeAspect="1" noChangeArrowheads="1"/>
              </p:cNvPicPr>
              <p:nvPr/>
            </p:nvPicPr>
            <p:blipFill>
              <a:blip r:embed="rId3" cstate="print"/>
              <a:srcRect/>
              <a:stretch>
                <a:fillRect/>
              </a:stretch>
            </p:blipFill>
            <p:spPr bwMode="gray">
              <a:xfrm>
                <a:off x="480" y="1200"/>
                <a:ext cx="1042" cy="1016"/>
              </a:xfrm>
              <a:prstGeom prst="rect">
                <a:avLst/>
              </a:prstGeom>
              <a:noFill/>
              <a:ln w="9525">
                <a:noFill/>
                <a:miter lim="800000"/>
                <a:headEnd/>
                <a:tailEnd/>
              </a:ln>
            </p:spPr>
          </p:pic>
          <p:sp>
            <p:nvSpPr>
              <p:cNvPr id="27" name="Oval 18"/>
              <p:cNvSpPr>
                <a:spLocks noChangeArrowheads="1"/>
              </p:cNvSpPr>
              <p:nvPr/>
            </p:nvSpPr>
            <p:spPr bwMode="gray">
              <a:xfrm>
                <a:off x="480" y="1200"/>
                <a:ext cx="1035" cy="1019"/>
              </a:xfrm>
              <a:prstGeom prst="ellipse">
                <a:avLst/>
              </a:prstGeom>
              <a:gradFill rotWithShape="1">
                <a:gsLst>
                  <a:gs pos="0">
                    <a:schemeClr val="hlink"/>
                  </a:gs>
                  <a:gs pos="50000">
                    <a:schemeClr val="hlink">
                      <a:gamma/>
                      <a:shade val="56078"/>
                      <a:invGamma/>
                    </a:schemeClr>
                  </a:gs>
                  <a:gs pos="100000">
                    <a:schemeClr val="hlink"/>
                  </a:gs>
                </a:gsLst>
                <a:lin ang="5400000" scaled="1"/>
              </a:gradFill>
              <a:ln w="9525" algn="ctr">
                <a:noFill/>
                <a:round/>
                <a:headEnd/>
                <a:tailEnd/>
              </a:ln>
            </p:spPr>
            <p:txBody>
              <a:bodyPr wrap="none" anchor="ctr"/>
              <a:lstStyle/>
              <a:p>
                <a:pPr fontAlgn="auto">
                  <a:spcBef>
                    <a:spcPts val="0"/>
                  </a:spcBef>
                  <a:spcAft>
                    <a:spcPts val="0"/>
                  </a:spcAft>
                  <a:defRPr/>
                </a:pPr>
                <a:endParaRPr lang="en-US">
                  <a:latin typeface="+mn-lt"/>
                  <a:cs typeface="+mn-cs"/>
                </a:endParaRPr>
              </a:p>
            </p:txBody>
          </p:sp>
        </p:grpSp>
        <p:pic>
          <p:nvPicPr>
            <p:cNvPr id="25" name="Picture 19" descr="Picture2"/>
            <p:cNvPicPr>
              <a:picLocks noChangeAspect="1" noChangeArrowheads="1"/>
            </p:cNvPicPr>
            <p:nvPr/>
          </p:nvPicPr>
          <p:blipFill>
            <a:blip r:embed="rId4"/>
            <a:srcRect/>
            <a:stretch>
              <a:fillRect/>
            </a:stretch>
          </p:blipFill>
          <p:spPr bwMode="gray">
            <a:xfrm>
              <a:off x="584" y="1210"/>
              <a:ext cx="823" cy="360"/>
            </a:xfrm>
            <a:prstGeom prst="rect">
              <a:avLst/>
            </a:prstGeom>
            <a:noFill/>
            <a:ln w="9525">
              <a:noFill/>
              <a:miter lim="800000"/>
              <a:headEnd/>
              <a:tailEnd/>
            </a:ln>
          </p:spPr>
        </p:pic>
      </p:grpSp>
      <p:grpSp>
        <p:nvGrpSpPr>
          <p:cNvPr id="28" name="Group 45"/>
          <p:cNvGrpSpPr>
            <a:grpSpLocks/>
          </p:cNvGrpSpPr>
          <p:nvPr/>
        </p:nvGrpSpPr>
        <p:grpSpPr bwMode="auto">
          <a:xfrm>
            <a:off x="6799263" y="4384675"/>
            <a:ext cx="1000125" cy="977900"/>
            <a:chOff x="480" y="1200"/>
            <a:chExt cx="1042" cy="1019"/>
          </a:xfrm>
        </p:grpSpPr>
        <p:grpSp>
          <p:nvGrpSpPr>
            <p:cNvPr id="29" name="Group 46"/>
            <p:cNvGrpSpPr>
              <a:grpSpLocks/>
            </p:cNvGrpSpPr>
            <p:nvPr/>
          </p:nvGrpSpPr>
          <p:grpSpPr bwMode="auto">
            <a:xfrm>
              <a:off x="480" y="1200"/>
              <a:ext cx="1042" cy="1019"/>
              <a:chOff x="480" y="1200"/>
              <a:chExt cx="1042" cy="1019"/>
            </a:xfrm>
          </p:grpSpPr>
          <p:pic>
            <p:nvPicPr>
              <p:cNvPr id="31" name="Picture 47" descr="circuler_1"/>
              <p:cNvPicPr>
                <a:picLocks noChangeAspect="1" noChangeArrowheads="1"/>
              </p:cNvPicPr>
              <p:nvPr/>
            </p:nvPicPr>
            <p:blipFill>
              <a:blip r:embed="rId3" cstate="print"/>
              <a:srcRect/>
              <a:stretch>
                <a:fillRect/>
              </a:stretch>
            </p:blipFill>
            <p:spPr bwMode="gray">
              <a:xfrm>
                <a:off x="480" y="1200"/>
                <a:ext cx="1042" cy="1016"/>
              </a:xfrm>
              <a:prstGeom prst="rect">
                <a:avLst/>
              </a:prstGeom>
              <a:noFill/>
              <a:ln w="9525">
                <a:noFill/>
                <a:miter lim="800000"/>
                <a:headEnd/>
                <a:tailEnd/>
              </a:ln>
            </p:spPr>
          </p:pic>
          <p:sp>
            <p:nvSpPr>
              <p:cNvPr id="32" name="Oval 48"/>
              <p:cNvSpPr>
                <a:spLocks noChangeArrowheads="1"/>
              </p:cNvSpPr>
              <p:nvPr/>
            </p:nvSpPr>
            <p:spPr bwMode="gray">
              <a:xfrm>
                <a:off x="480" y="1200"/>
                <a:ext cx="1035" cy="1019"/>
              </a:xfrm>
              <a:prstGeom prst="ellipse">
                <a:avLst/>
              </a:prstGeom>
              <a:gradFill rotWithShape="1">
                <a:gsLst>
                  <a:gs pos="0">
                    <a:schemeClr val="folHlink"/>
                  </a:gs>
                  <a:gs pos="50000">
                    <a:schemeClr val="folHlink">
                      <a:gamma/>
                      <a:shade val="54118"/>
                      <a:invGamma/>
                    </a:schemeClr>
                  </a:gs>
                  <a:gs pos="100000">
                    <a:schemeClr val="folHlink"/>
                  </a:gs>
                </a:gsLst>
                <a:lin ang="5400000" scaled="1"/>
              </a:gradFill>
              <a:ln w="9525" algn="ctr">
                <a:noFill/>
                <a:round/>
                <a:headEnd/>
                <a:tailEnd/>
              </a:ln>
            </p:spPr>
            <p:txBody>
              <a:bodyPr wrap="none" anchor="ctr"/>
              <a:lstStyle/>
              <a:p>
                <a:pPr fontAlgn="auto">
                  <a:spcBef>
                    <a:spcPts val="0"/>
                  </a:spcBef>
                  <a:spcAft>
                    <a:spcPts val="0"/>
                  </a:spcAft>
                  <a:defRPr/>
                </a:pPr>
                <a:endParaRPr lang="en-US">
                  <a:latin typeface="+mn-lt"/>
                  <a:cs typeface="+mn-cs"/>
                </a:endParaRPr>
              </a:p>
            </p:txBody>
          </p:sp>
        </p:grpSp>
        <p:pic>
          <p:nvPicPr>
            <p:cNvPr id="30" name="Picture 49" descr="Picture2"/>
            <p:cNvPicPr>
              <a:picLocks noChangeAspect="1" noChangeArrowheads="1"/>
            </p:cNvPicPr>
            <p:nvPr/>
          </p:nvPicPr>
          <p:blipFill>
            <a:blip r:embed="rId4"/>
            <a:srcRect/>
            <a:stretch>
              <a:fillRect/>
            </a:stretch>
          </p:blipFill>
          <p:spPr bwMode="gray">
            <a:xfrm>
              <a:off x="584" y="1210"/>
              <a:ext cx="823" cy="360"/>
            </a:xfrm>
            <a:prstGeom prst="rect">
              <a:avLst/>
            </a:prstGeom>
            <a:noFill/>
            <a:ln w="9525">
              <a:noFill/>
              <a:miter lim="800000"/>
              <a:headEnd/>
              <a:tailEnd/>
            </a:ln>
          </p:spPr>
        </p:pic>
      </p:grpSp>
      <p:sp>
        <p:nvSpPr>
          <p:cNvPr id="33" name="Text Box 50"/>
          <p:cNvSpPr txBox="1">
            <a:spLocks noChangeArrowheads="1"/>
          </p:cNvSpPr>
          <p:nvPr/>
        </p:nvSpPr>
        <p:spPr bwMode="white">
          <a:xfrm>
            <a:off x="6765925" y="4594225"/>
            <a:ext cx="1060450" cy="400110"/>
          </a:xfrm>
          <a:prstGeom prst="rect">
            <a:avLst/>
          </a:prstGeom>
          <a:noFill/>
          <a:ln w="9525" algn="ctr">
            <a:noFill/>
            <a:miter lim="800000"/>
            <a:headEnd/>
            <a:tailEnd/>
          </a:ln>
        </p:spPr>
        <p:txBody>
          <a:bodyPr>
            <a:spAutoFit/>
          </a:bodyPr>
          <a:lstStyle/>
          <a:p>
            <a:pPr algn="ctr">
              <a:spcBef>
                <a:spcPct val="50000"/>
              </a:spcBef>
            </a:pPr>
            <a:r>
              <a:rPr lang="ar-DZ" sz="2000" b="1" dirty="0" smtClean="0">
                <a:solidFill>
                  <a:srgbClr val="F8F8F8"/>
                </a:solidFill>
              </a:rPr>
              <a:t>التوقيت</a:t>
            </a:r>
            <a:endParaRPr lang="en-US" sz="2000" b="1" dirty="0">
              <a:solidFill>
                <a:srgbClr val="F8F8F8"/>
              </a:solidFill>
            </a:endParaRPr>
          </a:p>
        </p:txBody>
      </p:sp>
      <p:grpSp>
        <p:nvGrpSpPr>
          <p:cNvPr id="34" name="Group 45"/>
          <p:cNvGrpSpPr>
            <a:grpSpLocks/>
          </p:cNvGrpSpPr>
          <p:nvPr/>
        </p:nvGrpSpPr>
        <p:grpSpPr bwMode="auto">
          <a:xfrm>
            <a:off x="7646988" y="3146425"/>
            <a:ext cx="1000125" cy="977900"/>
            <a:chOff x="480" y="1200"/>
            <a:chExt cx="1042" cy="1019"/>
          </a:xfrm>
        </p:grpSpPr>
        <p:grpSp>
          <p:nvGrpSpPr>
            <p:cNvPr id="35" name="Group 46"/>
            <p:cNvGrpSpPr>
              <a:grpSpLocks/>
            </p:cNvGrpSpPr>
            <p:nvPr/>
          </p:nvGrpSpPr>
          <p:grpSpPr bwMode="auto">
            <a:xfrm>
              <a:off x="480" y="1200"/>
              <a:ext cx="1042" cy="1019"/>
              <a:chOff x="480" y="1200"/>
              <a:chExt cx="1042" cy="1019"/>
            </a:xfrm>
          </p:grpSpPr>
          <p:pic>
            <p:nvPicPr>
              <p:cNvPr id="37" name="Picture 47" descr="circuler_1"/>
              <p:cNvPicPr>
                <a:picLocks noChangeAspect="1" noChangeArrowheads="1"/>
              </p:cNvPicPr>
              <p:nvPr/>
            </p:nvPicPr>
            <p:blipFill>
              <a:blip r:embed="rId3" cstate="print"/>
              <a:srcRect/>
              <a:stretch>
                <a:fillRect/>
              </a:stretch>
            </p:blipFill>
            <p:spPr bwMode="gray">
              <a:xfrm>
                <a:off x="480" y="1200"/>
                <a:ext cx="1042" cy="1016"/>
              </a:xfrm>
              <a:prstGeom prst="rect">
                <a:avLst/>
              </a:prstGeom>
              <a:noFill/>
              <a:ln w="9525">
                <a:noFill/>
                <a:miter lim="800000"/>
                <a:headEnd/>
                <a:tailEnd/>
              </a:ln>
            </p:spPr>
          </p:pic>
          <p:sp>
            <p:nvSpPr>
              <p:cNvPr id="38" name="Oval 48"/>
              <p:cNvSpPr>
                <a:spLocks noChangeArrowheads="1"/>
              </p:cNvSpPr>
              <p:nvPr/>
            </p:nvSpPr>
            <p:spPr bwMode="gray">
              <a:xfrm>
                <a:off x="480" y="1200"/>
                <a:ext cx="1035" cy="1019"/>
              </a:xfrm>
              <a:prstGeom prst="ellipse">
                <a:avLst/>
              </a:prstGeom>
              <a:gradFill rotWithShape="1">
                <a:gsLst>
                  <a:gs pos="0">
                    <a:schemeClr val="folHlink"/>
                  </a:gs>
                  <a:gs pos="50000">
                    <a:schemeClr val="folHlink">
                      <a:gamma/>
                      <a:shade val="54118"/>
                      <a:invGamma/>
                    </a:schemeClr>
                  </a:gs>
                  <a:gs pos="100000">
                    <a:schemeClr val="folHlink"/>
                  </a:gs>
                </a:gsLst>
                <a:lin ang="5400000" scaled="1"/>
              </a:gradFill>
              <a:ln w="9525" algn="ctr">
                <a:noFill/>
                <a:round/>
                <a:headEnd/>
                <a:tailEnd/>
              </a:ln>
            </p:spPr>
            <p:txBody>
              <a:bodyPr wrap="none" anchor="ctr"/>
              <a:lstStyle/>
              <a:p>
                <a:pPr fontAlgn="auto">
                  <a:spcBef>
                    <a:spcPts val="0"/>
                  </a:spcBef>
                  <a:spcAft>
                    <a:spcPts val="0"/>
                  </a:spcAft>
                  <a:defRPr/>
                </a:pPr>
                <a:endParaRPr lang="en-US">
                  <a:latin typeface="+mn-lt"/>
                  <a:cs typeface="+mn-cs"/>
                </a:endParaRPr>
              </a:p>
            </p:txBody>
          </p:sp>
        </p:grpSp>
        <p:pic>
          <p:nvPicPr>
            <p:cNvPr id="36" name="Picture 49" descr="Picture2"/>
            <p:cNvPicPr>
              <a:picLocks noChangeAspect="1" noChangeArrowheads="1"/>
            </p:cNvPicPr>
            <p:nvPr/>
          </p:nvPicPr>
          <p:blipFill>
            <a:blip r:embed="rId4"/>
            <a:srcRect/>
            <a:stretch>
              <a:fillRect/>
            </a:stretch>
          </p:blipFill>
          <p:spPr bwMode="gray">
            <a:xfrm>
              <a:off x="584" y="1210"/>
              <a:ext cx="823" cy="360"/>
            </a:xfrm>
            <a:prstGeom prst="rect">
              <a:avLst/>
            </a:prstGeom>
            <a:noFill/>
            <a:ln w="9525">
              <a:noFill/>
              <a:miter lim="800000"/>
              <a:headEnd/>
              <a:tailEnd/>
            </a:ln>
          </p:spPr>
        </p:pic>
      </p:grpSp>
      <p:sp>
        <p:nvSpPr>
          <p:cNvPr id="39" name="Text Box 50"/>
          <p:cNvSpPr txBox="1">
            <a:spLocks noChangeArrowheads="1"/>
          </p:cNvSpPr>
          <p:nvPr/>
        </p:nvSpPr>
        <p:spPr bwMode="white">
          <a:xfrm>
            <a:off x="7613650" y="3355975"/>
            <a:ext cx="1060450" cy="400110"/>
          </a:xfrm>
          <a:prstGeom prst="rect">
            <a:avLst/>
          </a:prstGeom>
          <a:noFill/>
          <a:ln w="9525" algn="ctr">
            <a:noFill/>
            <a:miter lim="800000"/>
            <a:headEnd/>
            <a:tailEnd/>
          </a:ln>
        </p:spPr>
        <p:txBody>
          <a:bodyPr>
            <a:spAutoFit/>
          </a:bodyPr>
          <a:lstStyle/>
          <a:p>
            <a:pPr algn="ctr">
              <a:spcBef>
                <a:spcPct val="50000"/>
              </a:spcBef>
            </a:pPr>
            <a:r>
              <a:rPr lang="ar-DZ" sz="2000" b="1" dirty="0" smtClean="0">
                <a:solidFill>
                  <a:srgbClr val="F8F8F8"/>
                </a:solidFill>
              </a:rPr>
              <a:t>القناة</a:t>
            </a:r>
            <a:endParaRPr lang="en-US" sz="2000" b="1" dirty="0">
              <a:solidFill>
                <a:srgbClr val="F8F8F8"/>
              </a:solidFill>
            </a:endParaRPr>
          </a:p>
        </p:txBody>
      </p:sp>
      <p:grpSp>
        <p:nvGrpSpPr>
          <p:cNvPr id="41" name="Group 45"/>
          <p:cNvGrpSpPr>
            <a:grpSpLocks/>
          </p:cNvGrpSpPr>
          <p:nvPr/>
        </p:nvGrpSpPr>
        <p:grpSpPr bwMode="auto">
          <a:xfrm>
            <a:off x="4565650" y="2916238"/>
            <a:ext cx="1676400" cy="1403350"/>
            <a:chOff x="480" y="336"/>
            <a:chExt cx="1486" cy="884"/>
          </a:xfrm>
        </p:grpSpPr>
        <p:sp>
          <p:nvSpPr>
            <p:cNvPr id="42" name="AutoShape 46"/>
            <p:cNvSpPr>
              <a:spLocks noChangeArrowheads="1"/>
            </p:cNvSpPr>
            <p:nvPr/>
          </p:nvSpPr>
          <p:spPr bwMode="gray">
            <a:xfrm>
              <a:off x="480" y="336"/>
              <a:ext cx="1486" cy="884"/>
            </a:xfrm>
            <a:prstGeom prst="homePlate">
              <a:avLst>
                <a:gd name="adj" fmla="val 42025"/>
              </a:avLst>
            </a:prstGeom>
            <a:gradFill rotWithShape="1">
              <a:gsLst>
                <a:gs pos="0">
                  <a:schemeClr val="folHlink">
                    <a:gamma/>
                    <a:tint val="41176"/>
                    <a:invGamma/>
                  </a:schemeClr>
                </a:gs>
                <a:gs pos="100000">
                  <a:schemeClr val="folHlink"/>
                </a:gs>
              </a:gsLst>
              <a:lin ang="18900000" scaled="1"/>
            </a:gradFill>
            <a:ln w="25400" algn="ctr">
              <a:solidFill>
                <a:srgbClr val="F8F8F8"/>
              </a:solidFill>
              <a:miter lim="800000"/>
              <a:headEnd/>
              <a:tailEnd/>
            </a:ln>
            <a:effectLst>
              <a:outerShdw dist="53882" dir="2700000" algn="ctr" rotWithShape="0">
                <a:srgbClr val="000000">
                  <a:alpha val="50000"/>
                </a:srgbClr>
              </a:outerShdw>
            </a:effectLst>
          </p:spPr>
          <p:txBody>
            <a:bodyPr wrap="none" anchor="ctr"/>
            <a:lstStyle/>
            <a:p>
              <a:endParaRPr lang="fr-FR"/>
            </a:p>
          </p:txBody>
        </p:sp>
        <p:sp>
          <p:nvSpPr>
            <p:cNvPr id="43" name="AutoShape 47"/>
            <p:cNvSpPr>
              <a:spLocks noChangeArrowheads="1"/>
            </p:cNvSpPr>
            <p:nvPr/>
          </p:nvSpPr>
          <p:spPr bwMode="gray">
            <a:xfrm>
              <a:off x="529" y="371"/>
              <a:ext cx="1375" cy="811"/>
            </a:xfrm>
            <a:prstGeom prst="homePlate">
              <a:avLst>
                <a:gd name="adj" fmla="val 42386"/>
              </a:avLst>
            </a:prstGeom>
            <a:gradFill rotWithShape="1">
              <a:gsLst>
                <a:gs pos="0">
                  <a:schemeClr val="folHlink">
                    <a:gamma/>
                    <a:shade val="69804"/>
                    <a:invGamma/>
                  </a:schemeClr>
                </a:gs>
                <a:gs pos="100000">
                  <a:schemeClr val="folHlink"/>
                </a:gs>
              </a:gsLst>
              <a:lin ang="18900000" scaled="1"/>
            </a:gradFill>
            <a:ln w="12700" algn="ctr">
              <a:solidFill>
                <a:srgbClr val="F8F8F8"/>
              </a:solidFill>
              <a:miter lim="800000"/>
              <a:headEnd/>
              <a:tailEnd/>
            </a:ln>
            <a:effectLst>
              <a:outerShdw dist="53882" dir="2700000" algn="ctr" rotWithShape="0">
                <a:srgbClr val="000000">
                  <a:alpha val="50000"/>
                </a:srgbClr>
              </a:outerShdw>
            </a:effectLst>
          </p:spPr>
          <p:txBody>
            <a:bodyPr wrap="none" anchor="ctr"/>
            <a:lstStyle/>
            <a:p>
              <a:endParaRPr lang="fr-FR"/>
            </a:p>
          </p:txBody>
        </p:sp>
      </p:grpSp>
      <p:grpSp>
        <p:nvGrpSpPr>
          <p:cNvPr id="44" name="Group 48"/>
          <p:cNvGrpSpPr>
            <a:grpSpLocks/>
          </p:cNvGrpSpPr>
          <p:nvPr/>
        </p:nvGrpSpPr>
        <p:grpSpPr bwMode="auto">
          <a:xfrm flipH="1">
            <a:off x="2841625" y="2933700"/>
            <a:ext cx="1676400" cy="1403350"/>
            <a:chOff x="480" y="336"/>
            <a:chExt cx="1486" cy="884"/>
          </a:xfrm>
        </p:grpSpPr>
        <p:sp>
          <p:nvSpPr>
            <p:cNvPr id="45" name="AutoShape 49"/>
            <p:cNvSpPr>
              <a:spLocks noChangeArrowheads="1"/>
            </p:cNvSpPr>
            <p:nvPr/>
          </p:nvSpPr>
          <p:spPr bwMode="gray">
            <a:xfrm>
              <a:off x="480" y="336"/>
              <a:ext cx="1486" cy="884"/>
            </a:xfrm>
            <a:prstGeom prst="homePlate">
              <a:avLst>
                <a:gd name="adj" fmla="val 42025"/>
              </a:avLst>
            </a:prstGeom>
            <a:gradFill rotWithShape="1">
              <a:gsLst>
                <a:gs pos="0">
                  <a:schemeClr val="hlink"/>
                </a:gs>
                <a:gs pos="100000">
                  <a:schemeClr val="hlink">
                    <a:gamma/>
                    <a:tint val="50980"/>
                    <a:invGamma/>
                  </a:schemeClr>
                </a:gs>
              </a:gsLst>
              <a:lin ang="2700000" scaled="1"/>
            </a:gradFill>
            <a:ln w="25400" algn="ctr">
              <a:solidFill>
                <a:srgbClr val="F8F8F8"/>
              </a:solidFill>
              <a:miter lim="800000"/>
              <a:headEnd/>
              <a:tailEnd/>
            </a:ln>
            <a:effectLst>
              <a:outerShdw dist="53882" dir="2700000" algn="ctr" rotWithShape="0">
                <a:srgbClr val="000000">
                  <a:alpha val="50000"/>
                </a:srgbClr>
              </a:outerShdw>
            </a:effectLst>
          </p:spPr>
          <p:txBody>
            <a:bodyPr wrap="none" anchor="ctr"/>
            <a:lstStyle/>
            <a:p>
              <a:endParaRPr lang="fr-FR"/>
            </a:p>
          </p:txBody>
        </p:sp>
        <p:sp>
          <p:nvSpPr>
            <p:cNvPr id="46" name="AutoShape 50"/>
            <p:cNvSpPr>
              <a:spLocks noChangeArrowheads="1"/>
            </p:cNvSpPr>
            <p:nvPr/>
          </p:nvSpPr>
          <p:spPr bwMode="gray">
            <a:xfrm>
              <a:off x="529" y="371"/>
              <a:ext cx="1375" cy="811"/>
            </a:xfrm>
            <a:prstGeom prst="homePlate">
              <a:avLst>
                <a:gd name="adj" fmla="val 42386"/>
              </a:avLst>
            </a:prstGeom>
            <a:gradFill rotWithShape="1">
              <a:gsLst>
                <a:gs pos="0">
                  <a:schemeClr val="hlink"/>
                </a:gs>
                <a:gs pos="100000">
                  <a:schemeClr val="hlink">
                    <a:gamma/>
                    <a:shade val="66667"/>
                    <a:invGamma/>
                  </a:schemeClr>
                </a:gs>
              </a:gsLst>
              <a:lin ang="2700000" scaled="1"/>
            </a:gradFill>
            <a:ln w="12700" algn="ctr">
              <a:solidFill>
                <a:srgbClr val="F8F8F8"/>
              </a:solidFill>
              <a:miter lim="800000"/>
              <a:headEnd/>
              <a:tailEnd/>
            </a:ln>
            <a:effectLst>
              <a:outerShdw dist="53882" dir="2700000" algn="ctr" rotWithShape="0">
                <a:srgbClr val="000000">
                  <a:alpha val="50000"/>
                </a:srgbClr>
              </a:outerShdw>
            </a:effectLst>
          </p:spPr>
          <p:txBody>
            <a:bodyPr wrap="none" anchor="ctr"/>
            <a:lstStyle/>
            <a:p>
              <a:endParaRPr lang="fr-FR"/>
            </a:p>
          </p:txBody>
        </p:sp>
      </p:grpSp>
      <p:sp>
        <p:nvSpPr>
          <p:cNvPr id="47" name="Text Box 8"/>
          <p:cNvSpPr txBox="1">
            <a:spLocks noChangeArrowheads="1"/>
          </p:cNvSpPr>
          <p:nvPr/>
        </p:nvSpPr>
        <p:spPr bwMode="white">
          <a:xfrm>
            <a:off x="3106738" y="3211513"/>
            <a:ext cx="1281112" cy="461665"/>
          </a:xfrm>
          <a:prstGeom prst="rect">
            <a:avLst/>
          </a:prstGeom>
          <a:noFill/>
          <a:ln w="9525" algn="ctr">
            <a:noFill/>
            <a:miter lim="800000"/>
            <a:headEnd/>
            <a:tailEnd/>
          </a:ln>
          <a:effectLst>
            <a:outerShdw dist="17961" dir="2700000" algn="ctr" rotWithShape="0">
              <a:srgbClr val="000000"/>
            </a:outerShdw>
          </a:effectLst>
        </p:spPr>
        <p:txBody>
          <a:bodyPr>
            <a:spAutoFit/>
          </a:bodyPr>
          <a:lstStyle/>
          <a:p>
            <a:pPr algn="ctr">
              <a:spcBef>
                <a:spcPct val="50000"/>
              </a:spcBef>
            </a:pPr>
            <a:r>
              <a:rPr lang="ar-DZ" sz="2400" b="1" dirty="0" smtClean="0">
                <a:solidFill>
                  <a:srgbClr val="F8F8F8"/>
                </a:solidFill>
                <a:latin typeface="Calibri" pitchFamily="34" charset="0"/>
              </a:rPr>
              <a:t>المستقبل</a:t>
            </a:r>
            <a:endParaRPr lang="en-US" sz="2400" b="1" dirty="0">
              <a:solidFill>
                <a:srgbClr val="F8F8F8"/>
              </a:solidFill>
              <a:latin typeface="Calibri" pitchFamily="34" charset="0"/>
            </a:endParaRPr>
          </a:p>
        </p:txBody>
      </p:sp>
      <p:sp>
        <p:nvSpPr>
          <p:cNvPr id="48" name="Text Box 8"/>
          <p:cNvSpPr txBox="1">
            <a:spLocks noChangeArrowheads="1"/>
          </p:cNvSpPr>
          <p:nvPr/>
        </p:nvSpPr>
        <p:spPr bwMode="white">
          <a:xfrm>
            <a:off x="4692650" y="3211513"/>
            <a:ext cx="1281113" cy="461665"/>
          </a:xfrm>
          <a:prstGeom prst="rect">
            <a:avLst/>
          </a:prstGeom>
          <a:noFill/>
          <a:ln w="9525" algn="ctr">
            <a:noFill/>
            <a:miter lim="800000"/>
            <a:headEnd/>
            <a:tailEnd/>
          </a:ln>
          <a:effectLst>
            <a:outerShdw dist="17961" dir="2700000" algn="ctr" rotWithShape="0">
              <a:srgbClr val="000000"/>
            </a:outerShdw>
          </a:effectLst>
        </p:spPr>
        <p:txBody>
          <a:bodyPr>
            <a:spAutoFit/>
          </a:bodyPr>
          <a:lstStyle/>
          <a:p>
            <a:pPr algn="ctr">
              <a:spcBef>
                <a:spcPct val="50000"/>
              </a:spcBef>
            </a:pPr>
            <a:r>
              <a:rPr lang="ar-DZ" sz="2400" b="1" dirty="0" smtClean="0">
                <a:solidFill>
                  <a:srgbClr val="F8F8F8"/>
                </a:solidFill>
                <a:latin typeface="Calibri" pitchFamily="34" charset="0"/>
              </a:rPr>
              <a:t>المرسل</a:t>
            </a:r>
            <a:endParaRPr lang="en-US" sz="2400" b="1" dirty="0">
              <a:solidFill>
                <a:srgbClr val="F8F8F8"/>
              </a:solidFill>
              <a:latin typeface="Calibri" pitchFamily="34" charset="0"/>
            </a:endParaRPr>
          </a:p>
        </p:txBody>
      </p:sp>
      <p:sp>
        <p:nvSpPr>
          <p:cNvPr id="51" name="AutoShape 55"/>
          <p:cNvSpPr>
            <a:spLocks noChangeArrowheads="1"/>
          </p:cNvSpPr>
          <p:nvPr/>
        </p:nvSpPr>
        <p:spPr bwMode="gray">
          <a:xfrm flipH="1" flipV="1">
            <a:off x="3832225" y="3867150"/>
            <a:ext cx="1371600" cy="1162050"/>
          </a:xfrm>
          <a:custGeom>
            <a:avLst/>
            <a:gdLst>
              <a:gd name="G0" fmla="+- -1698628 0 0"/>
              <a:gd name="G1" fmla="+- -11236449 0 0"/>
              <a:gd name="G2" fmla="+- -1698628 0 -11236449"/>
              <a:gd name="G3" fmla="+- 10800 0 0"/>
              <a:gd name="G4" fmla="+- 0 0 -1698628"/>
              <a:gd name="T0" fmla="*/ 360 256 1"/>
              <a:gd name="T1" fmla="*/ 0 256 1"/>
              <a:gd name="G5" fmla="+- G2 T0 T1"/>
              <a:gd name="G6" fmla="?: G2 G2 G5"/>
              <a:gd name="G7" fmla="+- 0 0 G6"/>
              <a:gd name="G8" fmla="+- 8130 0 0"/>
              <a:gd name="G9" fmla="+- 0 0 -11236449"/>
              <a:gd name="G10" fmla="+- 8130 0 2700"/>
              <a:gd name="G11" fmla="cos G10 -1698628"/>
              <a:gd name="G12" fmla="sin G10 -1698628"/>
              <a:gd name="G13" fmla="cos 13500 -1698628"/>
              <a:gd name="G14" fmla="sin 13500 -1698628"/>
              <a:gd name="G15" fmla="+- G11 10800 0"/>
              <a:gd name="G16" fmla="+- G12 10800 0"/>
              <a:gd name="G17" fmla="+- G13 10800 0"/>
              <a:gd name="G18" fmla="+- G14 10800 0"/>
              <a:gd name="G19" fmla="*/ 8130 1 2"/>
              <a:gd name="G20" fmla="+- G19 5400 0"/>
              <a:gd name="G21" fmla="cos G20 -1698628"/>
              <a:gd name="G22" fmla="sin G20 -1698628"/>
              <a:gd name="G23" fmla="+- G21 10800 0"/>
              <a:gd name="G24" fmla="+- G12 G23 G22"/>
              <a:gd name="G25" fmla="+- G22 G23 G11"/>
              <a:gd name="G26" fmla="cos 10800 -1698628"/>
              <a:gd name="G27" fmla="sin 10800 -1698628"/>
              <a:gd name="G28" fmla="cos 8130 -1698628"/>
              <a:gd name="G29" fmla="sin 8130 -1698628"/>
              <a:gd name="G30" fmla="+- G26 10800 0"/>
              <a:gd name="G31" fmla="+- G27 10800 0"/>
              <a:gd name="G32" fmla="+- G28 10800 0"/>
              <a:gd name="G33" fmla="+- G29 10800 0"/>
              <a:gd name="G34" fmla="+- G19 5400 0"/>
              <a:gd name="G35" fmla="cos G34 -11236449"/>
              <a:gd name="G36" fmla="sin G34 -11236449"/>
              <a:gd name="G37" fmla="+/ -11236449 -1698628 2"/>
              <a:gd name="T2" fmla="*/ 180 256 1"/>
              <a:gd name="T3" fmla="*/ 0 256 1"/>
              <a:gd name="G38" fmla="+- G37 T2 T3"/>
              <a:gd name="G39" fmla="?: G2 G37 G38"/>
              <a:gd name="G40" fmla="cos 10800 G39"/>
              <a:gd name="G41" fmla="sin 10800 G39"/>
              <a:gd name="G42" fmla="cos 8130 G39"/>
              <a:gd name="G43" fmla="sin 8130 G39"/>
              <a:gd name="G44" fmla="+- G40 10800 0"/>
              <a:gd name="G45" fmla="+- G41 10800 0"/>
              <a:gd name="G46" fmla="+- G42 10800 0"/>
              <a:gd name="G47" fmla="+- G43 10800 0"/>
              <a:gd name="G48" fmla="+- G35 10800 0"/>
              <a:gd name="G49" fmla="+- G36 10800 0"/>
              <a:gd name="T4" fmla="*/ 9168 w 21600"/>
              <a:gd name="T5" fmla="*/ 123 h 21600"/>
              <a:gd name="T6" fmla="*/ 1440 w 21600"/>
              <a:gd name="T7" fmla="*/ 9393 h 21600"/>
              <a:gd name="T8" fmla="*/ 9572 w 21600"/>
              <a:gd name="T9" fmla="*/ 2763 h 21600"/>
              <a:gd name="T10" fmla="*/ 22942 w 21600"/>
              <a:gd name="T11" fmla="*/ 4899 h 21600"/>
              <a:gd name="T12" fmla="*/ 21076 w 21600"/>
              <a:gd name="T13" fmla="*/ 10291 h 21600"/>
              <a:gd name="T14" fmla="*/ 15683 w 21600"/>
              <a:gd name="T15" fmla="*/ 8426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8112" y="7246"/>
                </a:moveTo>
                <a:cubicBezTo>
                  <a:pt x="16751" y="4446"/>
                  <a:pt x="13912" y="2670"/>
                  <a:pt x="10800" y="2670"/>
                </a:cubicBezTo>
                <a:cubicBezTo>
                  <a:pt x="6776" y="2669"/>
                  <a:pt x="3358" y="5613"/>
                  <a:pt x="2760" y="9591"/>
                </a:cubicBezTo>
                <a:lnTo>
                  <a:pt x="119" y="9195"/>
                </a:lnTo>
                <a:cubicBezTo>
                  <a:pt x="914" y="3909"/>
                  <a:pt x="5455" y="-1"/>
                  <a:pt x="10800" y="0"/>
                </a:cubicBezTo>
                <a:cubicBezTo>
                  <a:pt x="14934" y="0"/>
                  <a:pt x="18706" y="2360"/>
                  <a:pt x="20513" y="6079"/>
                </a:cubicBezTo>
                <a:lnTo>
                  <a:pt x="22942" y="4899"/>
                </a:lnTo>
                <a:lnTo>
                  <a:pt x="21076" y="10291"/>
                </a:lnTo>
                <a:lnTo>
                  <a:pt x="15683" y="8426"/>
                </a:lnTo>
                <a:lnTo>
                  <a:pt x="18112" y="7246"/>
                </a:lnTo>
                <a:close/>
              </a:path>
            </a:pathLst>
          </a:custGeom>
          <a:gradFill rotWithShape="1">
            <a:gsLst>
              <a:gs pos="0">
                <a:schemeClr val="folHlink">
                  <a:gamma/>
                  <a:tint val="63529"/>
                  <a:invGamma/>
                  <a:alpha val="80000"/>
                </a:schemeClr>
              </a:gs>
              <a:gs pos="100000">
                <a:schemeClr val="folHlink"/>
              </a:gs>
            </a:gsLst>
            <a:lin ang="2700000" scaled="1"/>
          </a:gradFill>
          <a:ln w="9525" cap="rnd">
            <a:noFill/>
            <a:prstDash val="sysDot"/>
            <a:miter lim="800000"/>
            <a:headEnd/>
            <a:tailEnd/>
          </a:ln>
          <a:effectLst/>
        </p:spPr>
        <p:txBody>
          <a:bodyPr wrap="none" anchor="ctr"/>
          <a:lstStyle/>
          <a:p>
            <a:endParaRPr lang="fr-FR"/>
          </a:p>
        </p:txBody>
      </p:sp>
      <p:sp>
        <p:nvSpPr>
          <p:cNvPr id="52" name="Text Box 30"/>
          <p:cNvSpPr txBox="1">
            <a:spLocks noChangeArrowheads="1"/>
          </p:cNvSpPr>
          <p:nvPr/>
        </p:nvSpPr>
        <p:spPr bwMode="white">
          <a:xfrm>
            <a:off x="1314450" y="1954213"/>
            <a:ext cx="936625" cy="707886"/>
          </a:xfrm>
          <a:prstGeom prst="rect">
            <a:avLst/>
          </a:prstGeom>
          <a:noFill/>
          <a:ln w="9525" algn="ctr">
            <a:noFill/>
            <a:miter lim="800000"/>
            <a:headEnd/>
            <a:tailEnd/>
          </a:ln>
        </p:spPr>
        <p:txBody>
          <a:bodyPr>
            <a:spAutoFit/>
          </a:bodyPr>
          <a:lstStyle/>
          <a:p>
            <a:pPr algn="ctr">
              <a:spcBef>
                <a:spcPct val="50000"/>
              </a:spcBef>
            </a:pPr>
            <a:r>
              <a:rPr lang="ar-DZ" sz="2000" b="1" dirty="0" smtClean="0">
                <a:solidFill>
                  <a:srgbClr val="F8F8F8"/>
                </a:solidFill>
              </a:rPr>
              <a:t>الاستقبال </a:t>
            </a:r>
            <a:r>
              <a:rPr lang="ar-DZ" sz="2000" b="1" dirty="0" err="1" smtClean="0">
                <a:solidFill>
                  <a:srgbClr val="F8F8F8"/>
                </a:solidFill>
              </a:rPr>
              <a:t>االفردي</a:t>
            </a:r>
            <a:endParaRPr lang="en-US" sz="2000" b="1" dirty="0">
              <a:solidFill>
                <a:srgbClr val="F8F8F8"/>
              </a:solidFill>
            </a:endParaRPr>
          </a:p>
        </p:txBody>
      </p:sp>
      <p:sp>
        <p:nvSpPr>
          <p:cNvPr id="53" name="Text Box 30"/>
          <p:cNvSpPr txBox="1">
            <a:spLocks noChangeArrowheads="1"/>
          </p:cNvSpPr>
          <p:nvPr/>
        </p:nvSpPr>
        <p:spPr bwMode="white">
          <a:xfrm>
            <a:off x="1314450" y="4706938"/>
            <a:ext cx="936625" cy="584775"/>
          </a:xfrm>
          <a:prstGeom prst="rect">
            <a:avLst/>
          </a:prstGeom>
          <a:noFill/>
          <a:ln w="9525" algn="ctr">
            <a:noFill/>
            <a:miter lim="800000"/>
            <a:headEnd/>
            <a:tailEnd/>
          </a:ln>
        </p:spPr>
        <p:txBody>
          <a:bodyPr>
            <a:spAutoFit/>
          </a:bodyPr>
          <a:lstStyle/>
          <a:p>
            <a:pPr algn="ctr">
              <a:spcBef>
                <a:spcPct val="50000"/>
              </a:spcBef>
            </a:pPr>
            <a:r>
              <a:rPr lang="ar-DZ" sz="1600" b="1" dirty="0" smtClean="0">
                <a:solidFill>
                  <a:srgbClr val="F8F8F8"/>
                </a:solidFill>
              </a:rPr>
              <a:t>الاستجابة القوية</a:t>
            </a:r>
            <a:endParaRPr lang="en-US" sz="1600" b="1" dirty="0">
              <a:solidFill>
                <a:srgbClr val="F8F8F8"/>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sz="3200" dirty="0" smtClean="0"/>
              <a:t>نظريات الاتصال</a:t>
            </a:r>
            <a:endParaRPr lang="en-US" sz="3200"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6" name="Rectangle 3"/>
          <p:cNvSpPr txBox="1">
            <a:spLocks noChangeArrowheads="1"/>
          </p:cNvSpPr>
          <p:nvPr/>
        </p:nvSpPr>
        <p:spPr bwMode="gray">
          <a:xfrm>
            <a:off x="428596" y="1428737"/>
            <a:ext cx="8215370" cy="47863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rtl="1"/>
            <a:r>
              <a:rPr lang="ar-DZ" sz="3200" b="1" dirty="0" smtClean="0">
                <a:solidFill>
                  <a:schemeClr val="bg1">
                    <a:lumMod val="50000"/>
                  </a:schemeClr>
                </a:solidFill>
              </a:rPr>
              <a:t>نظرية الطلقة السحرية (نموذج الحقنة تحت الجلد):</a:t>
            </a:r>
            <a:r>
              <a:rPr lang="ar-DZ" sz="3200" dirty="0" smtClean="0">
                <a:solidFill>
                  <a:schemeClr val="bg1">
                    <a:lumMod val="50000"/>
                  </a:schemeClr>
                </a:solidFill>
              </a:rPr>
              <a:t> (1937)</a:t>
            </a:r>
            <a:endParaRPr lang="fr-FR" sz="3200" dirty="0" smtClean="0">
              <a:solidFill>
                <a:schemeClr val="bg1">
                  <a:lumMod val="50000"/>
                </a:schemeClr>
              </a:solidFill>
            </a:endParaRPr>
          </a:p>
          <a:p>
            <a:pPr algn="just" rtl="1"/>
            <a:r>
              <a:rPr lang="ar-DZ" sz="3200" dirty="0" smtClean="0"/>
              <a:t>تفترض هذه النظرية أن الناس يستقبلون رسائل الاتصال بشكل مباشر وليس من خلال وسائل أخرى.</a:t>
            </a:r>
            <a:endParaRPr lang="fr-FR" sz="3200" dirty="0" smtClean="0"/>
          </a:p>
          <a:p>
            <a:pPr algn="just" rtl="1"/>
            <a:r>
              <a:rPr lang="ar-DZ" sz="3200" dirty="0" smtClean="0"/>
              <a:t>أن ردة الفعل حيال رسائل الاتصال يتم بشكل فردي، ولا يضع في الاعتبار التأثير المحتمل لأشخاص آخرين.</a:t>
            </a:r>
            <a:r>
              <a:rPr lang="ar-SA" sz="3200" dirty="0" smtClean="0"/>
              <a:t> </a:t>
            </a:r>
            <a:endParaRPr lang="ar-DZ" sz="3200" dirty="0" smtClean="0"/>
          </a:p>
          <a:p>
            <a:pPr algn="just" rtl="1"/>
            <a:r>
              <a:rPr lang="ar-DZ" sz="3200" dirty="0" smtClean="0">
                <a:solidFill>
                  <a:schemeClr val="bg1">
                    <a:lumMod val="50000"/>
                  </a:schemeClr>
                </a:solidFill>
              </a:rPr>
              <a:t>الرسالة الإعلامية قوية جداً </a:t>
            </a:r>
            <a:r>
              <a:rPr lang="ar-DZ" sz="3200" dirty="0" smtClean="0"/>
              <a:t>في تأثيرها، التي شبهت بالرصاصة التي لا تخطئ الهدف</a:t>
            </a:r>
            <a:r>
              <a:rPr lang="ar-DZ" sz="3200" cap="small" dirty="0" smtClean="0"/>
              <a:t>، والتأثير القوي الذي لا يمكن الفكاك منه.</a:t>
            </a:r>
            <a:r>
              <a:rPr lang="ar-SA" sz="3200" b="1" dirty="0" smtClean="0"/>
              <a:t> </a:t>
            </a:r>
            <a:r>
              <a:rPr lang="ar-DZ" sz="3200" dirty="0" smtClean="0">
                <a:solidFill>
                  <a:schemeClr val="bg1">
                    <a:lumMod val="50000"/>
                  </a:schemeClr>
                </a:solidFill>
              </a:rPr>
              <a:t>لا تضع </a:t>
            </a:r>
            <a:r>
              <a:rPr lang="ar-SA" sz="3200" dirty="0" smtClean="0"/>
              <a:t>في الاعتبار التأثير المحتمل لأشخاص آخرين</a:t>
            </a:r>
            <a:r>
              <a:rPr lang="ar-DZ" sz="3200" dirty="0" smtClean="0"/>
              <a:t>، </a:t>
            </a:r>
            <a:r>
              <a:rPr lang="ar-SA" sz="3200" dirty="0" smtClean="0"/>
              <a:t>وبنيت على قاعدة وآلية</a:t>
            </a:r>
            <a:r>
              <a:rPr lang="ar-DZ" sz="3200" dirty="0" smtClean="0"/>
              <a:t> </a:t>
            </a:r>
            <a:r>
              <a:rPr lang="en-US" sz="3200" dirty="0" smtClean="0"/>
              <a:t>”</a:t>
            </a:r>
            <a:r>
              <a:rPr lang="ar-SA" sz="3200" dirty="0" smtClean="0"/>
              <a:t>الإثارة والانفراج</a:t>
            </a:r>
            <a:r>
              <a:rPr lang="ar-DZ" sz="3200" dirty="0" smtClean="0"/>
              <a:t>“</a:t>
            </a:r>
            <a:r>
              <a:rPr lang="en-US" sz="3200" dirty="0" smtClean="0"/>
              <a:t> </a:t>
            </a:r>
            <a:r>
              <a:rPr lang="ar-SA" sz="3200" dirty="0" smtClean="0"/>
              <a:t>أو المنبه والاستجابة،</a:t>
            </a:r>
            <a:r>
              <a:rPr lang="en-US" sz="3200" dirty="0" smtClean="0"/>
              <a:t>  </a:t>
            </a:r>
            <a:r>
              <a:rPr lang="ar-SA" sz="3200" dirty="0" smtClean="0"/>
              <a:t>لذا يقال أن المؤثرات القوية تقدم</a:t>
            </a:r>
            <a:r>
              <a:rPr lang="en-US" sz="3200" dirty="0" smtClean="0"/>
              <a:t>  </a:t>
            </a:r>
            <a:r>
              <a:rPr lang="ar-SA" sz="3200" dirty="0" smtClean="0"/>
              <a:t>بشكل متشابه لأفراد الجماهير</a:t>
            </a:r>
            <a:r>
              <a:rPr lang="ar-DZ" sz="3200" dirty="0" smtClean="0"/>
              <a:t>.</a:t>
            </a:r>
            <a:endParaRPr lang="fr-FR" sz="3200" dirty="0" smtClean="0"/>
          </a:p>
          <a:p>
            <a:pPr algn="just" rtl="1"/>
            <a:endParaRPr lang="ar-DZ" sz="3200" dirty="0" smtClean="0"/>
          </a:p>
          <a:p>
            <a:pPr algn="just" rtl="1"/>
            <a:endParaRPr lang="ar-DZ" sz="3200" dirty="0" smtClean="0"/>
          </a:p>
          <a:p>
            <a:pPr algn="just" rtl="1"/>
            <a:endParaRPr lang="fr-FR" sz="3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sz="3200" dirty="0" smtClean="0"/>
              <a:t>نظريات الاتصال</a:t>
            </a:r>
            <a:endParaRPr lang="en-US" sz="3200"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6" name="Rectangle 3"/>
          <p:cNvSpPr txBox="1">
            <a:spLocks noChangeArrowheads="1"/>
          </p:cNvSpPr>
          <p:nvPr/>
        </p:nvSpPr>
        <p:spPr bwMode="gray">
          <a:xfrm>
            <a:off x="428596" y="1428737"/>
            <a:ext cx="8215370" cy="47863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rtl="1"/>
            <a:r>
              <a:rPr lang="ar-DZ" sz="3200" b="1" dirty="0" smtClean="0">
                <a:solidFill>
                  <a:schemeClr val="bg1">
                    <a:lumMod val="50000"/>
                  </a:schemeClr>
                </a:solidFill>
              </a:rPr>
              <a:t>نظرية انتقال المعلومات على مرحلتين: </a:t>
            </a:r>
            <a:r>
              <a:rPr lang="ar-DZ" sz="3200" dirty="0" err="1" smtClean="0">
                <a:solidFill>
                  <a:schemeClr val="bg1">
                    <a:lumMod val="50000"/>
                  </a:schemeClr>
                </a:solidFill>
              </a:rPr>
              <a:t>باول</a:t>
            </a:r>
            <a:r>
              <a:rPr lang="ar-DZ" sz="3200" dirty="0" smtClean="0">
                <a:solidFill>
                  <a:schemeClr val="bg1">
                    <a:lumMod val="50000"/>
                  </a:schemeClr>
                </a:solidFill>
              </a:rPr>
              <a:t> </a:t>
            </a:r>
            <a:r>
              <a:rPr lang="ar-DZ" sz="3200" dirty="0" err="1" smtClean="0">
                <a:solidFill>
                  <a:schemeClr val="bg1">
                    <a:lumMod val="50000"/>
                  </a:schemeClr>
                </a:solidFill>
              </a:rPr>
              <a:t>لازارسفيلد</a:t>
            </a:r>
            <a:r>
              <a:rPr lang="ar-DZ" sz="3200" dirty="0" smtClean="0">
                <a:solidFill>
                  <a:schemeClr val="bg1">
                    <a:lumMod val="50000"/>
                  </a:schemeClr>
                </a:solidFill>
              </a:rPr>
              <a:t> </a:t>
            </a:r>
            <a:r>
              <a:rPr lang="ar-DZ" sz="3200" dirty="0" err="1" smtClean="0">
                <a:solidFill>
                  <a:schemeClr val="bg1">
                    <a:lumMod val="50000"/>
                  </a:schemeClr>
                </a:solidFill>
              </a:rPr>
              <a:t>وايلين</a:t>
            </a:r>
            <a:r>
              <a:rPr lang="ar-DZ" sz="3200" dirty="0" smtClean="0">
                <a:solidFill>
                  <a:schemeClr val="bg1">
                    <a:lumMod val="50000"/>
                  </a:schemeClr>
                </a:solidFill>
              </a:rPr>
              <a:t> </a:t>
            </a:r>
            <a:r>
              <a:rPr lang="ar-DZ" sz="3200" dirty="0" err="1" smtClean="0">
                <a:solidFill>
                  <a:schemeClr val="bg1">
                    <a:lumMod val="50000"/>
                  </a:schemeClr>
                </a:solidFill>
              </a:rPr>
              <a:t>كاتز</a:t>
            </a:r>
            <a:r>
              <a:rPr lang="ar-DZ" sz="3200" dirty="0" smtClean="0">
                <a:solidFill>
                  <a:schemeClr val="bg1">
                    <a:lumMod val="50000"/>
                  </a:schemeClr>
                </a:solidFill>
              </a:rPr>
              <a:t> (</a:t>
            </a:r>
            <a:r>
              <a:rPr lang="fr-FR" sz="3200" dirty="0" smtClean="0">
                <a:solidFill>
                  <a:schemeClr val="bg1">
                    <a:lumMod val="50000"/>
                  </a:schemeClr>
                </a:solidFill>
              </a:rPr>
              <a:t>Powell </a:t>
            </a:r>
            <a:r>
              <a:rPr lang="fr-FR" sz="3200" dirty="0" err="1" smtClean="0">
                <a:solidFill>
                  <a:schemeClr val="bg1">
                    <a:lumMod val="50000"/>
                  </a:schemeClr>
                </a:solidFill>
              </a:rPr>
              <a:t>Azarsfield</a:t>
            </a:r>
            <a:r>
              <a:rPr lang="fr-FR" sz="3200" dirty="0" smtClean="0">
                <a:solidFill>
                  <a:schemeClr val="bg1">
                    <a:lumMod val="50000"/>
                  </a:schemeClr>
                </a:solidFill>
              </a:rPr>
              <a:t> and Ellen Katz</a:t>
            </a:r>
            <a:r>
              <a:rPr lang="ar-DZ" sz="3200" dirty="0" smtClean="0">
                <a:solidFill>
                  <a:schemeClr val="bg1">
                    <a:lumMod val="50000"/>
                  </a:schemeClr>
                </a:solidFill>
              </a:rPr>
              <a:t>) (1955) </a:t>
            </a:r>
          </a:p>
          <a:p>
            <a:pPr algn="just" rtl="1"/>
            <a:r>
              <a:rPr lang="ar-DZ" sz="2800" dirty="0" smtClean="0"/>
              <a:t>الاتصال الشخصي يلعب دوراً مهما في تكوين توجيه الرأي العام بجانب وسائل الإعلام، وأن قادة الرأي يمثلون عنصراً مهماً في عملية الاتصال الشخصي، ويلعبون دور الوسيط بين الأفراد ووسائل الإعلام. </a:t>
            </a:r>
            <a:endParaRPr lang="fr-FR" sz="2800" dirty="0" smtClean="0"/>
          </a:p>
          <a:p>
            <a:pPr algn="just" rtl="1"/>
            <a:r>
              <a:rPr lang="ar-DZ" sz="2800" b="1" dirty="0" smtClean="0"/>
              <a:t>ملخص النظرية: </a:t>
            </a:r>
            <a:r>
              <a:rPr lang="ar-DZ" sz="2800" dirty="0" smtClean="0"/>
              <a:t>أن المعلومات تتدفق إلى الجمهور عبر مرحلتين: </a:t>
            </a:r>
            <a:endParaRPr lang="fr-FR" sz="2800" dirty="0" smtClean="0"/>
          </a:p>
          <a:p>
            <a:pPr lvl="0" algn="just" rtl="1">
              <a:buFont typeface="Arial" pitchFamily="34" charset="0"/>
              <a:buChar char="•"/>
            </a:pPr>
            <a:r>
              <a:rPr lang="ar-DZ" sz="2800" b="1" dirty="0" smtClean="0">
                <a:solidFill>
                  <a:schemeClr val="bg1">
                    <a:lumMod val="50000"/>
                  </a:schemeClr>
                </a:solidFill>
              </a:rPr>
              <a:t> المرحلة الأولى: </a:t>
            </a:r>
            <a:r>
              <a:rPr lang="ar-DZ" sz="2800" dirty="0" smtClean="0"/>
              <a:t>قادة الرأي الذي يتعرضون غالباً للرسائل الإعلامية؛</a:t>
            </a:r>
            <a:endParaRPr lang="fr-FR" sz="2800" dirty="0" smtClean="0"/>
          </a:p>
          <a:p>
            <a:pPr lvl="0" algn="just" rtl="1">
              <a:buFont typeface="Arial" pitchFamily="34" charset="0"/>
              <a:buChar char="•"/>
            </a:pPr>
            <a:r>
              <a:rPr lang="ar-DZ" sz="2800" b="1" dirty="0" smtClean="0">
                <a:solidFill>
                  <a:schemeClr val="bg1">
                    <a:lumMod val="50000"/>
                  </a:schemeClr>
                </a:solidFill>
              </a:rPr>
              <a:t> المرحلة الثانية: </a:t>
            </a:r>
            <a:r>
              <a:rPr lang="ar-DZ" sz="2800" dirty="0" smtClean="0"/>
              <a:t>ومن ثم تنتقل من قادة الرأي إلى الجمهور عبر قنوات اتصالية غير رسمية، وبخاصة من خلال الاتصال الشخصي.</a:t>
            </a:r>
            <a:endParaRPr lang="fr-FR" sz="2800" dirty="0" smtClean="0"/>
          </a:p>
          <a:p>
            <a:pPr algn="just" rtl="1"/>
            <a:r>
              <a:rPr lang="fr-FR" sz="2800" dirty="0" smtClean="0"/>
              <a:t> </a:t>
            </a:r>
          </a:p>
          <a:p>
            <a:pPr algn="just" rtl="1"/>
            <a:endParaRPr lang="ar-DZ" sz="3200" dirty="0" smtClean="0"/>
          </a:p>
          <a:p>
            <a:pPr algn="just" rtl="1"/>
            <a:endParaRPr lang="ar-DZ" sz="3200" dirty="0" smtClean="0"/>
          </a:p>
          <a:p>
            <a:pPr algn="just" rtl="1"/>
            <a:endParaRPr lang="fr-FR" sz="3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sz="3200" dirty="0" smtClean="0"/>
              <a:t>نظريات الاتصال</a:t>
            </a:r>
            <a:endParaRPr lang="en-US" sz="3200"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6" name="Rectangle 3"/>
          <p:cNvSpPr txBox="1">
            <a:spLocks noChangeArrowheads="1"/>
          </p:cNvSpPr>
          <p:nvPr/>
        </p:nvSpPr>
        <p:spPr bwMode="gray">
          <a:xfrm>
            <a:off x="428596" y="1428737"/>
            <a:ext cx="8215370" cy="47863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rtl="1"/>
            <a:r>
              <a:rPr lang="ar-DZ" sz="3200" b="1" dirty="0" smtClean="0">
                <a:solidFill>
                  <a:schemeClr val="bg1">
                    <a:lumMod val="50000"/>
                  </a:schemeClr>
                </a:solidFill>
              </a:rPr>
              <a:t>أبرز ما تناولته النظرية: </a:t>
            </a:r>
            <a:endParaRPr lang="fr-FR" sz="3200" dirty="0" smtClean="0">
              <a:solidFill>
                <a:schemeClr val="bg1">
                  <a:lumMod val="50000"/>
                </a:schemeClr>
              </a:solidFill>
            </a:endParaRPr>
          </a:p>
          <a:p>
            <a:pPr lvl="0" algn="just" rtl="1">
              <a:buFont typeface="Arial" pitchFamily="34" charset="0"/>
              <a:buChar char="•"/>
            </a:pPr>
            <a:r>
              <a:rPr lang="ar-DZ" sz="3200" dirty="0" smtClean="0"/>
              <a:t>أن عملية تكوين الرأي ليست عملية فردية بل هي عملية جماعية؛</a:t>
            </a:r>
            <a:endParaRPr lang="fr-FR" sz="3200" dirty="0" smtClean="0"/>
          </a:p>
          <a:p>
            <a:pPr lvl="0" algn="just" rtl="1">
              <a:buFont typeface="Arial" pitchFamily="34" charset="0"/>
              <a:buChar char="•"/>
            </a:pPr>
            <a:r>
              <a:rPr lang="ar-DZ" sz="3200" dirty="0" smtClean="0"/>
              <a:t>أن الاتصال الشخصي كان العامل المؤثر في تكوين الآراء؛</a:t>
            </a:r>
            <a:endParaRPr lang="fr-FR" sz="3200" dirty="0" smtClean="0"/>
          </a:p>
          <a:p>
            <a:pPr lvl="0" algn="just" rtl="1">
              <a:buFont typeface="Arial" pitchFamily="34" charset="0"/>
              <a:buChar char="•"/>
            </a:pPr>
            <a:r>
              <a:rPr lang="ar-DZ" sz="3200" dirty="0" smtClean="0"/>
              <a:t>أن هناك أفراد داخل الجماعات أكثر حرصاً على الاطلاع على وسائل الإعلام الجماهيري، وأنهم حريصون على نقل مضمونها إلى باقي أفراد الجماعة؛</a:t>
            </a:r>
            <a:endParaRPr lang="fr-FR" sz="3200" dirty="0" smtClean="0"/>
          </a:p>
          <a:p>
            <a:pPr lvl="0" algn="just" rtl="1">
              <a:buFont typeface="Arial" pitchFamily="34" charset="0"/>
              <a:buChar char="•"/>
            </a:pPr>
            <a:r>
              <a:rPr lang="ar-DZ" sz="3200" dirty="0" smtClean="0"/>
              <a:t>غالباً أفراد الجماعات يحصلون على المعلومات من الاتصال المباشر مع قادة الرأي وليس من وسيلة الاتصال مباشرة.</a:t>
            </a:r>
            <a:endParaRPr lang="fr-FR" sz="3200" dirty="0" smtClean="0"/>
          </a:p>
          <a:p>
            <a:pPr algn="just" rtl="1"/>
            <a:r>
              <a:rPr lang="fr-FR" sz="2800" dirty="0" smtClean="0"/>
              <a:t> </a:t>
            </a:r>
          </a:p>
          <a:p>
            <a:pPr algn="just" rtl="1"/>
            <a:endParaRPr lang="ar-DZ" sz="3200" dirty="0" smtClean="0"/>
          </a:p>
          <a:p>
            <a:pPr algn="just" rtl="1"/>
            <a:endParaRPr lang="ar-DZ" sz="3200" dirty="0" smtClean="0"/>
          </a:p>
          <a:p>
            <a:pPr algn="just" rtl="1"/>
            <a:endParaRPr lang="fr-FR" sz="3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576TGp_report_light">
  <a:themeElements>
    <a:clrScheme name="Default Design 1">
      <a:dk1>
        <a:srgbClr val="000000"/>
      </a:dk1>
      <a:lt1>
        <a:srgbClr val="B4E3EE"/>
      </a:lt1>
      <a:dk2>
        <a:srgbClr val="189180"/>
      </a:dk2>
      <a:lt2>
        <a:srgbClr val="808080"/>
      </a:lt2>
      <a:accent1>
        <a:srgbClr val="FF7F00"/>
      </a:accent1>
      <a:accent2>
        <a:srgbClr val="B3DC27"/>
      </a:accent2>
      <a:accent3>
        <a:srgbClr val="D6EFF5"/>
      </a:accent3>
      <a:accent4>
        <a:srgbClr val="000000"/>
      </a:accent4>
      <a:accent5>
        <a:srgbClr val="FFC0AA"/>
      </a:accent5>
      <a:accent6>
        <a:srgbClr val="A2C722"/>
      </a:accent6>
      <a:hlink>
        <a:srgbClr val="6FB9D7"/>
      </a:hlink>
      <a:folHlink>
        <a:srgbClr val="F93D17"/>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B4E3EE"/>
        </a:lt1>
        <a:dk2>
          <a:srgbClr val="189180"/>
        </a:dk2>
        <a:lt2>
          <a:srgbClr val="808080"/>
        </a:lt2>
        <a:accent1>
          <a:srgbClr val="FF7F00"/>
        </a:accent1>
        <a:accent2>
          <a:srgbClr val="B3DC27"/>
        </a:accent2>
        <a:accent3>
          <a:srgbClr val="D6EFF5"/>
        </a:accent3>
        <a:accent4>
          <a:srgbClr val="000000"/>
        </a:accent4>
        <a:accent5>
          <a:srgbClr val="FFC0AA"/>
        </a:accent5>
        <a:accent6>
          <a:srgbClr val="A2C722"/>
        </a:accent6>
        <a:hlink>
          <a:srgbClr val="6FB9D7"/>
        </a:hlink>
        <a:folHlink>
          <a:srgbClr val="F93D17"/>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EE384"/>
        </a:lt1>
        <a:dk2>
          <a:srgbClr val="FD8334"/>
        </a:dk2>
        <a:lt2>
          <a:srgbClr val="808080"/>
        </a:lt2>
        <a:accent1>
          <a:srgbClr val="F98EB2"/>
        </a:accent1>
        <a:accent2>
          <a:srgbClr val="FCB43E"/>
        </a:accent2>
        <a:accent3>
          <a:srgbClr val="FEEFC2"/>
        </a:accent3>
        <a:accent4>
          <a:srgbClr val="000000"/>
        </a:accent4>
        <a:accent5>
          <a:srgbClr val="FBC6D5"/>
        </a:accent5>
        <a:accent6>
          <a:srgbClr val="E4A337"/>
        </a:accent6>
        <a:hlink>
          <a:srgbClr val="FA6D73"/>
        </a:hlink>
        <a:folHlink>
          <a:srgbClr val="D264C5"/>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D4E1EE"/>
        </a:lt1>
        <a:dk2>
          <a:srgbClr val="2F84AF"/>
        </a:dk2>
        <a:lt2>
          <a:srgbClr val="808080"/>
        </a:lt2>
        <a:accent1>
          <a:srgbClr val="9899C1"/>
        </a:accent1>
        <a:accent2>
          <a:srgbClr val="4BBAC3"/>
        </a:accent2>
        <a:accent3>
          <a:srgbClr val="E6EEF5"/>
        </a:accent3>
        <a:accent4>
          <a:srgbClr val="000000"/>
        </a:accent4>
        <a:accent5>
          <a:srgbClr val="CACADD"/>
        </a:accent5>
        <a:accent6>
          <a:srgbClr val="43A8B0"/>
        </a:accent6>
        <a:hlink>
          <a:srgbClr val="7AC5B9"/>
        </a:hlink>
        <a:folHlink>
          <a:srgbClr val="719FC5"/>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576TGp_report_light</Template>
  <TotalTime>863</TotalTime>
  <Words>1200</Words>
  <Application>Microsoft Office PowerPoint</Application>
  <PresentationFormat>Affichage à l'écran (4:3)</PresentationFormat>
  <Paragraphs>177</Paragraphs>
  <Slides>18</Slides>
  <Notes>16</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576TGp_report_light</vt:lpstr>
      <vt:lpstr>إعداد الأستاذ: عابدي محمد السعيد جامعة محمد الشريف مساعدية- سوق أهراس</vt:lpstr>
      <vt:lpstr>محتوى المحاضرة 5- نظريات الاتصال</vt:lpstr>
      <vt:lpstr>نظريات الاتصال</vt:lpstr>
      <vt:lpstr>نظريات الاتصال</vt:lpstr>
      <vt:lpstr>نظريات الاتصال</vt:lpstr>
      <vt:lpstr>نظريات الاتصال</vt:lpstr>
      <vt:lpstr>نظريات الاتصال</vt:lpstr>
      <vt:lpstr>نظريات الاتصال</vt:lpstr>
      <vt:lpstr>نظريات الاتصال</vt:lpstr>
      <vt:lpstr>نظريات الاتصال</vt:lpstr>
      <vt:lpstr>نظريات الاتصال</vt:lpstr>
      <vt:lpstr>نظريات الاتصال</vt:lpstr>
      <vt:lpstr>نظريات الاتصال</vt:lpstr>
      <vt:lpstr>نظريات الاتصال</vt:lpstr>
      <vt:lpstr>نظريات الاتصال</vt:lpstr>
      <vt:lpstr>نظريات الاتصال</vt:lpstr>
      <vt:lpstr>نظريات الاتصال</vt:lpstr>
      <vt:lpstr>نظريات الاتصال</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مقياس  اتصال وتحرير إداري</dc:title>
  <dc:creator>it</dc:creator>
  <cp:lastModifiedBy>it</cp:lastModifiedBy>
  <cp:revision>19</cp:revision>
  <dcterms:created xsi:type="dcterms:W3CDTF">2017-02-05T05:41:51Z</dcterms:created>
  <dcterms:modified xsi:type="dcterms:W3CDTF">2023-02-28T19:01:52Z</dcterms:modified>
</cp:coreProperties>
</file>