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sldIdLst>
    <p:sldId id="256" r:id="rId2"/>
    <p:sldId id="257" r:id="rId3"/>
    <p:sldId id="356" r:id="rId4"/>
    <p:sldId id="301" r:id="rId5"/>
    <p:sldId id="303" r:id="rId6"/>
    <p:sldId id="304" r:id="rId7"/>
    <p:sldId id="305" r:id="rId8"/>
    <p:sldId id="307" r:id="rId9"/>
    <p:sldId id="306" r:id="rId10"/>
    <p:sldId id="308" r:id="rId11"/>
    <p:sldId id="309"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FB9D7"/>
    <a:srgbClr val="808080"/>
    <a:srgbClr val="969696"/>
    <a:srgbClr val="FF7F00"/>
    <a:srgbClr val="000000"/>
    <a:srgbClr val="333333"/>
    <a:srgbClr val="EC2C0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7" autoAdjust="0"/>
    <p:restoredTop sz="94660"/>
  </p:normalViewPr>
  <p:slideViewPr>
    <p:cSldViewPr>
      <p:cViewPr varScale="1">
        <p:scale>
          <a:sx n="64" d="100"/>
          <a:sy n="64" d="100"/>
        </p:scale>
        <p:origin x="-1452"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2ED12F-E63C-4A19-9AA4-AA108AB3F7E2}" type="slidenum">
              <a:rPr lang="en-US"/>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108" name="Freeform 12"/>
          <p:cNvSpPr>
            <a:spLocks/>
          </p:cNvSpPr>
          <p:nvPr/>
        </p:nvSpPr>
        <p:spPr bwMode="gray">
          <a:xfrm>
            <a:off x="-9525" y="2997200"/>
            <a:ext cx="2205038" cy="2663825"/>
          </a:xfrm>
          <a:custGeom>
            <a:avLst/>
            <a:gdLst/>
            <a:ahLst/>
            <a:cxnLst>
              <a:cxn ang="0">
                <a:pos x="0" y="1678"/>
              </a:cxn>
              <a:cxn ang="0">
                <a:pos x="0" y="1134"/>
              </a:cxn>
              <a:cxn ang="0">
                <a:pos x="1406" y="0"/>
              </a:cxn>
              <a:cxn ang="0">
                <a:pos x="1406" y="91"/>
              </a:cxn>
              <a:cxn ang="0">
                <a:pos x="0" y="1678"/>
              </a:cxn>
            </a:cxnLst>
            <a:rect l="0" t="0" r="r" b="b"/>
            <a:pathLst>
              <a:path w="1406" h="1678">
                <a:moveTo>
                  <a:pt x="0" y="1678"/>
                </a:moveTo>
                <a:lnTo>
                  <a:pt x="0" y="1134"/>
                </a:lnTo>
                <a:lnTo>
                  <a:pt x="1406" y="0"/>
                </a:lnTo>
                <a:lnTo>
                  <a:pt x="1406" y="91"/>
                </a:lnTo>
                <a:lnTo>
                  <a:pt x="0" y="1678"/>
                </a:lnTo>
                <a:close/>
              </a:path>
            </a:pathLst>
          </a:custGeom>
          <a:solidFill>
            <a:srgbClr val="E0E0E0"/>
          </a:solidFill>
          <a:ln w="9525">
            <a:noFill/>
            <a:round/>
            <a:headEnd/>
            <a:tailEnd/>
          </a:ln>
          <a:effectLst/>
        </p:spPr>
        <p:txBody>
          <a:bodyPr/>
          <a:lstStyle/>
          <a:p>
            <a:endParaRPr lang="fr-FR"/>
          </a:p>
        </p:txBody>
      </p:sp>
      <p:pic>
        <p:nvPicPr>
          <p:cNvPr id="4103" name="Picture 7" descr="9"/>
          <p:cNvPicPr>
            <a:picLocks noChangeAspect="1" noChangeArrowheads="1"/>
          </p:cNvPicPr>
          <p:nvPr/>
        </p:nvPicPr>
        <p:blipFill>
          <a:blip r:embed="rId2"/>
          <a:srcRect/>
          <a:stretch>
            <a:fillRect/>
          </a:stretch>
        </p:blipFill>
        <p:spPr bwMode="gray">
          <a:xfrm>
            <a:off x="1447800" y="1782763"/>
            <a:ext cx="7359650" cy="1609725"/>
          </a:xfrm>
          <a:prstGeom prst="rect">
            <a:avLst/>
          </a:prstGeom>
          <a:noFill/>
        </p:spPr>
      </p:pic>
      <p:sp>
        <p:nvSpPr>
          <p:cNvPr id="4104" name="Freeform 8"/>
          <p:cNvSpPr>
            <a:spLocks/>
          </p:cNvSpPr>
          <p:nvPr/>
        </p:nvSpPr>
        <p:spPr bwMode="gray">
          <a:xfrm>
            <a:off x="568325" y="-9525"/>
            <a:ext cx="1784350" cy="6875463"/>
          </a:xfrm>
          <a:custGeom>
            <a:avLst/>
            <a:gdLst/>
            <a:ahLst/>
            <a:cxnLst>
              <a:cxn ang="0">
                <a:pos x="0" y="0"/>
              </a:cxn>
              <a:cxn ang="0">
                <a:pos x="490" y="2"/>
              </a:cxn>
              <a:cxn ang="0">
                <a:pos x="1124" y="1373"/>
              </a:cxn>
              <a:cxn ang="0">
                <a:pos x="1124" y="2036"/>
              </a:cxn>
              <a:cxn ang="0">
                <a:pos x="889" y="4343"/>
              </a:cxn>
              <a:cxn ang="0">
                <a:pos x="526" y="4343"/>
              </a:cxn>
              <a:cxn ang="0">
                <a:pos x="1079" y="2031"/>
              </a:cxn>
              <a:cxn ang="0">
                <a:pos x="1079" y="1383"/>
              </a:cxn>
              <a:cxn ang="0">
                <a:pos x="0" y="0"/>
              </a:cxn>
            </a:cxnLst>
            <a:rect l="0" t="0" r="r" b="b"/>
            <a:pathLst>
              <a:path w="1124" h="4343">
                <a:moveTo>
                  <a:pt x="0" y="0"/>
                </a:moveTo>
                <a:lnTo>
                  <a:pt x="490" y="2"/>
                </a:lnTo>
                <a:lnTo>
                  <a:pt x="1124" y="1373"/>
                </a:lnTo>
                <a:lnTo>
                  <a:pt x="1124" y="2036"/>
                </a:lnTo>
                <a:lnTo>
                  <a:pt x="889" y="4343"/>
                </a:lnTo>
                <a:lnTo>
                  <a:pt x="526" y="4343"/>
                </a:lnTo>
                <a:lnTo>
                  <a:pt x="1079" y="2031"/>
                </a:lnTo>
                <a:lnTo>
                  <a:pt x="1079" y="1383"/>
                </a:lnTo>
                <a:lnTo>
                  <a:pt x="0" y="0"/>
                </a:lnTo>
                <a:close/>
              </a:path>
            </a:pathLst>
          </a:custGeom>
          <a:solidFill>
            <a:schemeClr val="bg1"/>
          </a:solidFill>
          <a:ln w="9525" cap="flat" cmpd="sng">
            <a:noFill/>
            <a:prstDash val="solid"/>
            <a:round/>
            <a:headEnd type="none" w="med" len="med"/>
            <a:tailEnd type="none" w="med" len="med"/>
          </a:ln>
          <a:effectLst/>
        </p:spPr>
        <p:txBody>
          <a:bodyPr/>
          <a:lstStyle/>
          <a:p>
            <a:endParaRPr lang="fr-FR"/>
          </a:p>
        </p:txBody>
      </p:sp>
      <p:sp>
        <p:nvSpPr>
          <p:cNvPr id="4105" name="Freeform 9"/>
          <p:cNvSpPr>
            <a:spLocks/>
          </p:cNvSpPr>
          <p:nvPr/>
        </p:nvSpPr>
        <p:spPr bwMode="gray">
          <a:xfrm>
            <a:off x="-12700" y="-9525"/>
            <a:ext cx="2392363" cy="6880225"/>
          </a:xfrm>
          <a:custGeom>
            <a:avLst/>
            <a:gdLst/>
            <a:ahLst/>
            <a:cxnLst>
              <a:cxn ang="0">
                <a:pos x="181" y="0"/>
              </a:cxn>
              <a:cxn ang="0">
                <a:pos x="1507" y="1379"/>
              </a:cxn>
              <a:cxn ang="0">
                <a:pos x="1507" y="2036"/>
              </a:cxn>
              <a:cxn ang="0">
                <a:pos x="727" y="4334"/>
              </a:cxn>
              <a:cxn ang="0">
                <a:pos x="2" y="4334"/>
              </a:cxn>
              <a:cxn ang="0">
                <a:pos x="2" y="4162"/>
              </a:cxn>
              <a:cxn ang="0">
                <a:pos x="1441" y="1936"/>
              </a:cxn>
              <a:cxn ang="0">
                <a:pos x="1441" y="1447"/>
              </a:cxn>
              <a:cxn ang="0">
                <a:pos x="8" y="434"/>
              </a:cxn>
              <a:cxn ang="0">
                <a:pos x="0" y="6"/>
              </a:cxn>
              <a:cxn ang="0">
                <a:pos x="181" y="0"/>
              </a:cxn>
            </a:cxnLst>
            <a:rect l="0" t="0" r="r" b="b"/>
            <a:pathLst>
              <a:path w="1507" h="4334">
                <a:moveTo>
                  <a:pt x="181" y="0"/>
                </a:moveTo>
                <a:lnTo>
                  <a:pt x="1507" y="1379"/>
                </a:lnTo>
                <a:lnTo>
                  <a:pt x="1507" y="2036"/>
                </a:lnTo>
                <a:lnTo>
                  <a:pt x="727" y="4334"/>
                </a:lnTo>
                <a:lnTo>
                  <a:pt x="2" y="4334"/>
                </a:lnTo>
                <a:lnTo>
                  <a:pt x="2" y="4162"/>
                </a:lnTo>
                <a:lnTo>
                  <a:pt x="1441" y="1936"/>
                </a:lnTo>
                <a:lnTo>
                  <a:pt x="1441" y="1447"/>
                </a:lnTo>
                <a:lnTo>
                  <a:pt x="8" y="434"/>
                </a:lnTo>
                <a:lnTo>
                  <a:pt x="0" y="6"/>
                </a:lnTo>
                <a:lnTo>
                  <a:pt x="181" y="0"/>
                </a:lnTo>
                <a:close/>
              </a:path>
            </a:pathLst>
          </a:custGeom>
          <a:solidFill>
            <a:schemeClr val="accent1"/>
          </a:solidFill>
          <a:ln w="9525">
            <a:noFill/>
            <a:round/>
            <a:headEnd/>
            <a:tailEnd/>
          </a:ln>
          <a:effectLst/>
        </p:spPr>
        <p:txBody>
          <a:bodyPr/>
          <a:lstStyle/>
          <a:p>
            <a:endParaRPr lang="fr-FR"/>
          </a:p>
        </p:txBody>
      </p:sp>
      <p:sp>
        <p:nvSpPr>
          <p:cNvPr id="4106" name="Freeform 10"/>
          <p:cNvSpPr>
            <a:spLocks/>
          </p:cNvSpPr>
          <p:nvPr/>
        </p:nvSpPr>
        <p:spPr bwMode="gray">
          <a:xfrm>
            <a:off x="2557463" y="0"/>
            <a:ext cx="3022600" cy="6858000"/>
          </a:xfrm>
          <a:custGeom>
            <a:avLst/>
            <a:gdLst/>
            <a:ahLst/>
            <a:cxnLst>
              <a:cxn ang="0">
                <a:pos x="1904" y="0"/>
              </a:cxn>
              <a:cxn ang="0">
                <a:pos x="1178" y="0"/>
              </a:cxn>
              <a:cxn ang="0">
                <a:pos x="0" y="1342"/>
              </a:cxn>
              <a:cxn ang="0">
                <a:pos x="0" y="1950"/>
              </a:cxn>
              <a:cxn ang="0">
                <a:pos x="498" y="4354"/>
              </a:cxn>
              <a:cxn ang="0">
                <a:pos x="1088" y="4354"/>
              </a:cxn>
              <a:cxn ang="0">
                <a:pos x="44" y="1985"/>
              </a:cxn>
              <a:cxn ang="0">
                <a:pos x="44" y="1361"/>
              </a:cxn>
              <a:cxn ang="0">
                <a:pos x="1904" y="0"/>
              </a:cxn>
            </a:cxnLst>
            <a:rect l="0" t="0" r="r" b="b"/>
            <a:pathLst>
              <a:path w="1904" h="4354">
                <a:moveTo>
                  <a:pt x="1904" y="0"/>
                </a:moveTo>
                <a:lnTo>
                  <a:pt x="1178" y="0"/>
                </a:lnTo>
                <a:lnTo>
                  <a:pt x="0" y="1342"/>
                </a:lnTo>
                <a:lnTo>
                  <a:pt x="0" y="1950"/>
                </a:lnTo>
                <a:lnTo>
                  <a:pt x="498" y="4354"/>
                </a:lnTo>
                <a:lnTo>
                  <a:pt x="1088" y="4354"/>
                </a:lnTo>
                <a:lnTo>
                  <a:pt x="44" y="1985"/>
                </a:lnTo>
                <a:lnTo>
                  <a:pt x="44" y="1361"/>
                </a:lnTo>
                <a:lnTo>
                  <a:pt x="1904" y="0"/>
                </a:lnTo>
                <a:close/>
              </a:path>
            </a:pathLst>
          </a:custGeom>
          <a:solidFill>
            <a:srgbClr val="D3D3D3"/>
          </a:solidFill>
          <a:ln w="9525">
            <a:noFill/>
            <a:round/>
            <a:headEnd/>
            <a:tailEnd/>
          </a:ln>
          <a:effectLst/>
        </p:spPr>
        <p:txBody>
          <a:bodyPr/>
          <a:lstStyle/>
          <a:p>
            <a:endParaRPr lang="fr-FR"/>
          </a:p>
        </p:txBody>
      </p:sp>
      <p:sp>
        <p:nvSpPr>
          <p:cNvPr id="4107" name="Freeform 11"/>
          <p:cNvSpPr>
            <a:spLocks/>
          </p:cNvSpPr>
          <p:nvPr/>
        </p:nvSpPr>
        <p:spPr bwMode="gray">
          <a:xfrm>
            <a:off x="2959100" y="-14288"/>
            <a:ext cx="2711450" cy="1887538"/>
          </a:xfrm>
          <a:custGeom>
            <a:avLst/>
            <a:gdLst/>
            <a:ahLst/>
            <a:cxnLst>
              <a:cxn ang="0">
                <a:pos x="1708" y="1"/>
              </a:cxn>
              <a:cxn ang="0">
                <a:pos x="1379" y="0"/>
              </a:cxn>
              <a:cxn ang="0">
                <a:pos x="0" y="1189"/>
              </a:cxn>
              <a:cxn ang="0">
                <a:pos x="1708" y="1"/>
              </a:cxn>
            </a:cxnLst>
            <a:rect l="0" t="0" r="r" b="b"/>
            <a:pathLst>
              <a:path w="1708" h="1189">
                <a:moveTo>
                  <a:pt x="1708" y="1"/>
                </a:moveTo>
                <a:lnTo>
                  <a:pt x="1379" y="0"/>
                </a:lnTo>
                <a:lnTo>
                  <a:pt x="0" y="1189"/>
                </a:lnTo>
                <a:lnTo>
                  <a:pt x="1708" y="1"/>
                </a:lnTo>
                <a:close/>
              </a:path>
            </a:pathLst>
          </a:custGeom>
          <a:solidFill>
            <a:srgbClr val="FFFFFF">
              <a:alpha val="50000"/>
            </a:srgbClr>
          </a:solidFill>
          <a:ln w="9525">
            <a:noFill/>
            <a:round/>
            <a:headEnd/>
            <a:tailEnd/>
          </a:ln>
          <a:effectLst/>
        </p:spPr>
        <p:txBody>
          <a:bodyPr/>
          <a:lstStyle/>
          <a:p>
            <a:endParaRPr lang="fr-FR"/>
          </a:p>
        </p:txBody>
      </p:sp>
      <p:sp>
        <p:nvSpPr>
          <p:cNvPr id="4109" name="Freeform 13"/>
          <p:cNvSpPr>
            <a:spLocks/>
          </p:cNvSpPr>
          <p:nvPr/>
        </p:nvSpPr>
        <p:spPr bwMode="gray">
          <a:xfrm>
            <a:off x="2498725" y="-9525"/>
            <a:ext cx="6105525" cy="6867525"/>
          </a:xfrm>
          <a:custGeom>
            <a:avLst/>
            <a:gdLst/>
            <a:ahLst/>
            <a:cxnLst>
              <a:cxn ang="0">
                <a:pos x="3665" y="0"/>
              </a:cxn>
              <a:cxn ang="0">
                <a:pos x="2122" y="0"/>
              </a:cxn>
              <a:cxn ang="0">
                <a:pos x="0" y="1339"/>
              </a:cxn>
              <a:cxn ang="0">
                <a:pos x="0" y="1950"/>
              </a:cxn>
              <a:cxn ang="0">
                <a:pos x="1215" y="4354"/>
              </a:cxn>
              <a:cxn ang="0">
                <a:pos x="1941" y="4354"/>
              </a:cxn>
              <a:cxn ang="0">
                <a:pos x="72" y="1877"/>
              </a:cxn>
              <a:cxn ang="0">
                <a:pos x="72" y="1361"/>
              </a:cxn>
              <a:cxn ang="0">
                <a:pos x="3846" y="0"/>
              </a:cxn>
              <a:cxn ang="0">
                <a:pos x="2122" y="0"/>
              </a:cxn>
            </a:cxnLst>
            <a:rect l="0" t="0" r="r" b="b"/>
            <a:pathLst>
              <a:path w="3846" h="4354">
                <a:moveTo>
                  <a:pt x="3665" y="0"/>
                </a:moveTo>
                <a:lnTo>
                  <a:pt x="2122" y="0"/>
                </a:lnTo>
                <a:lnTo>
                  <a:pt x="0" y="1339"/>
                </a:lnTo>
                <a:lnTo>
                  <a:pt x="0" y="1950"/>
                </a:lnTo>
                <a:lnTo>
                  <a:pt x="1215" y="4354"/>
                </a:lnTo>
                <a:lnTo>
                  <a:pt x="1941" y="4354"/>
                </a:lnTo>
                <a:lnTo>
                  <a:pt x="72" y="1877"/>
                </a:lnTo>
                <a:lnTo>
                  <a:pt x="72" y="1361"/>
                </a:lnTo>
                <a:lnTo>
                  <a:pt x="3846" y="0"/>
                </a:lnTo>
                <a:lnTo>
                  <a:pt x="2122" y="0"/>
                </a:lnTo>
              </a:path>
            </a:pathLst>
          </a:custGeom>
          <a:solidFill>
            <a:schemeClr val="hlink"/>
          </a:solidFill>
          <a:ln w="9525">
            <a:noFill/>
            <a:round/>
            <a:headEnd/>
            <a:tailEnd/>
          </a:ln>
          <a:effectLst/>
        </p:spPr>
        <p:txBody>
          <a:bodyPr/>
          <a:lstStyle/>
          <a:p>
            <a:endParaRPr lang="fr-FR"/>
          </a:p>
        </p:txBody>
      </p:sp>
      <p:sp>
        <p:nvSpPr>
          <p:cNvPr id="4110" name="Freeform 14"/>
          <p:cNvSpPr>
            <a:spLocks/>
          </p:cNvSpPr>
          <p:nvPr/>
        </p:nvSpPr>
        <p:spPr bwMode="gray">
          <a:xfrm>
            <a:off x="-9525" y="185738"/>
            <a:ext cx="2246313" cy="5984875"/>
          </a:xfrm>
          <a:custGeom>
            <a:avLst/>
            <a:gdLst/>
            <a:ahLst/>
            <a:cxnLst>
              <a:cxn ang="0">
                <a:pos x="0" y="0"/>
              </a:cxn>
              <a:cxn ang="0">
                <a:pos x="1415" y="1197"/>
              </a:cxn>
              <a:cxn ang="0">
                <a:pos x="1415" y="1862"/>
              </a:cxn>
              <a:cxn ang="0">
                <a:pos x="0" y="3770"/>
              </a:cxn>
              <a:cxn ang="0">
                <a:pos x="0" y="3272"/>
              </a:cxn>
              <a:cxn ang="0">
                <a:pos x="1376" y="1801"/>
              </a:cxn>
              <a:cxn ang="0">
                <a:pos x="1376" y="1272"/>
              </a:cxn>
              <a:cxn ang="0">
                <a:pos x="6" y="962"/>
              </a:cxn>
              <a:cxn ang="0">
                <a:pos x="0" y="0"/>
              </a:cxn>
            </a:cxnLst>
            <a:rect l="0" t="0" r="r" b="b"/>
            <a:pathLst>
              <a:path w="1415" h="3770">
                <a:moveTo>
                  <a:pt x="0" y="0"/>
                </a:moveTo>
                <a:lnTo>
                  <a:pt x="1415" y="1197"/>
                </a:lnTo>
                <a:lnTo>
                  <a:pt x="1415" y="1862"/>
                </a:lnTo>
                <a:lnTo>
                  <a:pt x="0" y="3770"/>
                </a:lnTo>
                <a:lnTo>
                  <a:pt x="0" y="3272"/>
                </a:lnTo>
                <a:lnTo>
                  <a:pt x="1376" y="1801"/>
                </a:lnTo>
                <a:lnTo>
                  <a:pt x="1376" y="1272"/>
                </a:lnTo>
                <a:lnTo>
                  <a:pt x="6" y="962"/>
                </a:lnTo>
                <a:lnTo>
                  <a:pt x="0" y="0"/>
                </a:lnTo>
                <a:close/>
              </a:path>
            </a:pathLst>
          </a:custGeom>
          <a:solidFill>
            <a:schemeClr val="accent2"/>
          </a:solidFill>
          <a:ln w="9525">
            <a:noFill/>
            <a:round/>
            <a:headEnd/>
            <a:tailEnd/>
          </a:ln>
          <a:effectLst/>
        </p:spPr>
        <p:txBody>
          <a:bodyPr/>
          <a:lstStyle/>
          <a:p>
            <a:endParaRPr lang="fr-FR"/>
          </a:p>
        </p:txBody>
      </p:sp>
      <p:sp>
        <p:nvSpPr>
          <p:cNvPr id="4111" name="Freeform 15"/>
          <p:cNvSpPr>
            <a:spLocks/>
          </p:cNvSpPr>
          <p:nvPr/>
        </p:nvSpPr>
        <p:spPr bwMode="gray">
          <a:xfrm>
            <a:off x="2608263" y="642938"/>
            <a:ext cx="6540500" cy="6215062"/>
          </a:xfrm>
          <a:custGeom>
            <a:avLst/>
            <a:gdLst/>
            <a:ahLst/>
            <a:cxnLst>
              <a:cxn ang="0">
                <a:pos x="4115" y="0"/>
              </a:cxn>
              <a:cxn ang="0">
                <a:pos x="4120" y="500"/>
              </a:cxn>
              <a:cxn ang="0">
                <a:pos x="61" y="1059"/>
              </a:cxn>
              <a:cxn ang="0">
                <a:pos x="61" y="1466"/>
              </a:cxn>
              <a:cxn ang="0">
                <a:pos x="2419" y="3915"/>
              </a:cxn>
              <a:cxn ang="0">
                <a:pos x="1830" y="3915"/>
              </a:cxn>
              <a:cxn ang="0">
                <a:pos x="0" y="1449"/>
              </a:cxn>
              <a:cxn ang="0">
                <a:pos x="0" y="967"/>
              </a:cxn>
              <a:cxn ang="0">
                <a:pos x="4115" y="0"/>
              </a:cxn>
            </a:cxnLst>
            <a:rect l="0" t="0" r="r" b="b"/>
            <a:pathLst>
              <a:path w="4120" h="3915">
                <a:moveTo>
                  <a:pt x="4115" y="0"/>
                </a:moveTo>
                <a:lnTo>
                  <a:pt x="4120" y="500"/>
                </a:lnTo>
                <a:lnTo>
                  <a:pt x="61" y="1059"/>
                </a:lnTo>
                <a:lnTo>
                  <a:pt x="61" y="1466"/>
                </a:lnTo>
                <a:lnTo>
                  <a:pt x="2419" y="3915"/>
                </a:lnTo>
                <a:lnTo>
                  <a:pt x="1830" y="3915"/>
                </a:lnTo>
                <a:lnTo>
                  <a:pt x="0" y="1449"/>
                </a:lnTo>
                <a:lnTo>
                  <a:pt x="0" y="967"/>
                </a:lnTo>
                <a:lnTo>
                  <a:pt x="4115" y="0"/>
                </a:lnTo>
                <a:close/>
              </a:path>
            </a:pathLst>
          </a:custGeom>
          <a:solidFill>
            <a:schemeClr val="tx2"/>
          </a:solidFill>
          <a:ln w="9525">
            <a:noFill/>
            <a:round/>
            <a:headEnd/>
            <a:tailEnd/>
          </a:ln>
          <a:effectLst/>
        </p:spPr>
        <p:txBody>
          <a:bodyPr/>
          <a:lstStyle/>
          <a:p>
            <a:endParaRPr lang="fr-FR"/>
          </a:p>
        </p:txBody>
      </p:sp>
      <p:sp>
        <p:nvSpPr>
          <p:cNvPr id="4112" name="Freeform 16"/>
          <p:cNvSpPr>
            <a:spLocks/>
          </p:cNvSpPr>
          <p:nvPr/>
        </p:nvSpPr>
        <p:spPr bwMode="gray">
          <a:xfrm>
            <a:off x="2586038" y="-17463"/>
            <a:ext cx="6557962" cy="6875463"/>
          </a:xfrm>
          <a:custGeom>
            <a:avLst/>
            <a:gdLst/>
            <a:ahLst/>
            <a:cxnLst>
              <a:cxn ang="0">
                <a:pos x="4131" y="0"/>
              </a:cxn>
              <a:cxn ang="0">
                <a:pos x="4126" y="494"/>
              </a:cxn>
              <a:cxn ang="0">
                <a:pos x="55" y="1404"/>
              </a:cxn>
              <a:cxn ang="0">
                <a:pos x="55" y="1853"/>
              </a:cxn>
              <a:cxn ang="0">
                <a:pos x="3156" y="4348"/>
              </a:cxn>
              <a:cxn ang="0">
                <a:pos x="2067" y="4348"/>
              </a:cxn>
              <a:cxn ang="0">
                <a:pos x="0" y="1882"/>
              </a:cxn>
              <a:cxn ang="0">
                <a:pos x="0" y="1355"/>
              </a:cxn>
              <a:cxn ang="0">
                <a:pos x="3615" y="0"/>
              </a:cxn>
              <a:cxn ang="0">
                <a:pos x="4131" y="0"/>
              </a:cxn>
            </a:cxnLst>
            <a:rect l="0" t="0" r="r" b="b"/>
            <a:pathLst>
              <a:path w="4131" h="4348">
                <a:moveTo>
                  <a:pt x="4131" y="0"/>
                </a:moveTo>
                <a:lnTo>
                  <a:pt x="4126" y="494"/>
                </a:lnTo>
                <a:lnTo>
                  <a:pt x="55" y="1404"/>
                </a:lnTo>
                <a:lnTo>
                  <a:pt x="55" y="1853"/>
                </a:lnTo>
                <a:lnTo>
                  <a:pt x="3156" y="4348"/>
                </a:lnTo>
                <a:lnTo>
                  <a:pt x="2067" y="4348"/>
                </a:lnTo>
                <a:lnTo>
                  <a:pt x="0" y="1882"/>
                </a:lnTo>
                <a:lnTo>
                  <a:pt x="0" y="1355"/>
                </a:lnTo>
                <a:lnTo>
                  <a:pt x="3615" y="0"/>
                </a:lnTo>
                <a:lnTo>
                  <a:pt x="4131" y="0"/>
                </a:lnTo>
                <a:close/>
              </a:path>
            </a:pathLst>
          </a:custGeom>
          <a:solidFill>
            <a:srgbClr val="FFFFFF"/>
          </a:solidFill>
          <a:ln w="9525">
            <a:noFill/>
            <a:round/>
            <a:headEnd/>
            <a:tailEnd/>
          </a:ln>
          <a:effectLst/>
        </p:spPr>
        <p:txBody>
          <a:bodyPr/>
          <a:lstStyle/>
          <a:p>
            <a:endParaRPr lang="fr-FR"/>
          </a:p>
        </p:txBody>
      </p:sp>
      <p:sp>
        <p:nvSpPr>
          <p:cNvPr id="4113" name="Freeform 17"/>
          <p:cNvSpPr>
            <a:spLocks/>
          </p:cNvSpPr>
          <p:nvPr/>
        </p:nvSpPr>
        <p:spPr bwMode="gray">
          <a:xfrm>
            <a:off x="2771775" y="-26988"/>
            <a:ext cx="5761038" cy="2087563"/>
          </a:xfrm>
          <a:custGeom>
            <a:avLst/>
            <a:gdLst/>
            <a:ahLst/>
            <a:cxnLst>
              <a:cxn ang="0">
                <a:pos x="0" y="1315"/>
              </a:cxn>
              <a:cxn ang="0">
                <a:pos x="2858" y="0"/>
              </a:cxn>
              <a:cxn ang="0">
                <a:pos x="3629" y="0"/>
              </a:cxn>
              <a:cxn ang="0">
                <a:pos x="0" y="1315"/>
              </a:cxn>
            </a:cxnLst>
            <a:rect l="0" t="0" r="r" b="b"/>
            <a:pathLst>
              <a:path w="3629" h="1315">
                <a:moveTo>
                  <a:pt x="0" y="1315"/>
                </a:moveTo>
                <a:lnTo>
                  <a:pt x="2858" y="0"/>
                </a:lnTo>
                <a:lnTo>
                  <a:pt x="3629" y="0"/>
                </a:lnTo>
                <a:lnTo>
                  <a:pt x="0" y="1315"/>
                </a:lnTo>
                <a:close/>
              </a:path>
            </a:pathLst>
          </a:custGeom>
          <a:solidFill>
            <a:srgbClr val="FFFFFF">
              <a:alpha val="50000"/>
            </a:srgbClr>
          </a:solidFill>
          <a:ln w="9525">
            <a:noFill/>
            <a:round/>
            <a:headEnd/>
            <a:tailEnd/>
          </a:ln>
          <a:effectLst/>
        </p:spPr>
        <p:txBody>
          <a:bodyPr/>
          <a:lstStyle/>
          <a:p>
            <a:endParaRPr lang="fr-FR"/>
          </a:p>
        </p:txBody>
      </p:sp>
      <p:sp>
        <p:nvSpPr>
          <p:cNvPr id="4114" name="Freeform 18"/>
          <p:cNvSpPr>
            <a:spLocks/>
          </p:cNvSpPr>
          <p:nvPr/>
        </p:nvSpPr>
        <p:spPr bwMode="gray">
          <a:xfrm>
            <a:off x="2555875" y="2924175"/>
            <a:ext cx="3384550" cy="3944938"/>
          </a:xfrm>
          <a:custGeom>
            <a:avLst/>
            <a:gdLst/>
            <a:ahLst/>
            <a:cxnLst>
              <a:cxn ang="0">
                <a:pos x="0" y="0"/>
              </a:cxn>
              <a:cxn ang="0">
                <a:pos x="2132" y="2495"/>
              </a:cxn>
              <a:cxn ang="0">
                <a:pos x="1814" y="2495"/>
              </a:cxn>
              <a:cxn ang="0">
                <a:pos x="0" y="0"/>
              </a:cxn>
            </a:cxnLst>
            <a:rect l="0" t="0" r="r" b="b"/>
            <a:pathLst>
              <a:path w="2132" h="2495">
                <a:moveTo>
                  <a:pt x="0" y="0"/>
                </a:moveTo>
                <a:lnTo>
                  <a:pt x="2132" y="2495"/>
                </a:lnTo>
                <a:lnTo>
                  <a:pt x="1814" y="2495"/>
                </a:lnTo>
                <a:lnTo>
                  <a:pt x="0" y="0"/>
                </a:lnTo>
                <a:close/>
              </a:path>
            </a:pathLst>
          </a:custGeom>
          <a:solidFill>
            <a:srgbClr val="FFFFFF">
              <a:alpha val="35001"/>
            </a:srgbClr>
          </a:solidFill>
          <a:ln w="9525">
            <a:noFill/>
            <a:round/>
            <a:headEnd/>
            <a:tailEnd/>
          </a:ln>
          <a:effectLst/>
        </p:spPr>
        <p:txBody>
          <a:bodyPr/>
          <a:lstStyle/>
          <a:p>
            <a:endParaRPr lang="fr-FR"/>
          </a:p>
        </p:txBody>
      </p:sp>
      <p:sp>
        <p:nvSpPr>
          <p:cNvPr id="4120" name="Freeform 24"/>
          <p:cNvSpPr>
            <a:spLocks/>
          </p:cNvSpPr>
          <p:nvPr/>
        </p:nvSpPr>
        <p:spPr bwMode="gray">
          <a:xfrm>
            <a:off x="-19050" y="180975"/>
            <a:ext cx="2262188" cy="1914525"/>
          </a:xfrm>
          <a:custGeom>
            <a:avLst/>
            <a:gdLst/>
            <a:ahLst/>
            <a:cxnLst>
              <a:cxn ang="0">
                <a:pos x="1425" y="1206"/>
              </a:cxn>
              <a:cxn ang="0">
                <a:pos x="0" y="0"/>
              </a:cxn>
              <a:cxn ang="0">
                <a:pos x="0" y="186"/>
              </a:cxn>
              <a:cxn ang="0">
                <a:pos x="1425" y="1206"/>
              </a:cxn>
            </a:cxnLst>
            <a:rect l="0" t="0" r="r" b="b"/>
            <a:pathLst>
              <a:path w="1425" h="1206">
                <a:moveTo>
                  <a:pt x="1425" y="1206"/>
                </a:moveTo>
                <a:lnTo>
                  <a:pt x="0" y="0"/>
                </a:lnTo>
                <a:lnTo>
                  <a:pt x="0" y="186"/>
                </a:lnTo>
                <a:lnTo>
                  <a:pt x="1425" y="1206"/>
                </a:lnTo>
                <a:close/>
              </a:path>
            </a:pathLst>
          </a:custGeom>
          <a:solidFill>
            <a:srgbClr val="333333">
              <a:alpha val="39999"/>
            </a:srgbClr>
          </a:solidFill>
          <a:ln w="9525">
            <a:noFill/>
            <a:round/>
            <a:headEnd/>
            <a:tailEnd/>
          </a:ln>
          <a:effectLst/>
        </p:spPr>
        <p:txBody>
          <a:bodyPr/>
          <a:lstStyle/>
          <a:p>
            <a:endParaRPr lang="fr-FR"/>
          </a:p>
        </p:txBody>
      </p:sp>
      <p:sp>
        <p:nvSpPr>
          <p:cNvPr id="4121" name="Freeform 25"/>
          <p:cNvSpPr>
            <a:spLocks/>
          </p:cNvSpPr>
          <p:nvPr/>
        </p:nvSpPr>
        <p:spPr bwMode="gray">
          <a:xfrm>
            <a:off x="-12700" y="3105150"/>
            <a:ext cx="2327275" cy="3762375"/>
          </a:xfrm>
          <a:custGeom>
            <a:avLst/>
            <a:gdLst/>
            <a:ahLst/>
            <a:cxnLst>
              <a:cxn ang="0">
                <a:pos x="0" y="2248"/>
              </a:cxn>
              <a:cxn ang="0">
                <a:pos x="1466" y="0"/>
              </a:cxn>
              <a:cxn ang="0">
                <a:pos x="194" y="2370"/>
              </a:cxn>
              <a:cxn ang="0">
                <a:pos x="4" y="2364"/>
              </a:cxn>
              <a:cxn ang="0">
                <a:pos x="0" y="2248"/>
              </a:cxn>
            </a:cxnLst>
            <a:rect l="0" t="0" r="r" b="b"/>
            <a:pathLst>
              <a:path w="1466" h="2370">
                <a:moveTo>
                  <a:pt x="0" y="2248"/>
                </a:moveTo>
                <a:lnTo>
                  <a:pt x="1466" y="0"/>
                </a:lnTo>
                <a:lnTo>
                  <a:pt x="194" y="2370"/>
                </a:lnTo>
                <a:lnTo>
                  <a:pt x="4" y="2364"/>
                </a:lnTo>
                <a:lnTo>
                  <a:pt x="0" y="2248"/>
                </a:lnTo>
                <a:close/>
              </a:path>
            </a:pathLst>
          </a:custGeom>
          <a:solidFill>
            <a:schemeClr val="folHlink"/>
          </a:solidFill>
          <a:ln w="9525">
            <a:noFill/>
            <a:round/>
            <a:headEnd/>
            <a:tailEnd/>
          </a:ln>
          <a:effectLst/>
        </p:spPr>
        <p:txBody>
          <a:bodyPr/>
          <a:lstStyle/>
          <a:p>
            <a:endParaRPr lang="fr-FR"/>
          </a:p>
        </p:txBody>
      </p:sp>
      <p:sp>
        <p:nvSpPr>
          <p:cNvPr id="4122" name="Freeform 26"/>
          <p:cNvSpPr>
            <a:spLocks/>
          </p:cNvSpPr>
          <p:nvPr/>
        </p:nvSpPr>
        <p:spPr bwMode="gray">
          <a:xfrm>
            <a:off x="-9525" y="1403350"/>
            <a:ext cx="2317750" cy="5265738"/>
          </a:xfrm>
          <a:custGeom>
            <a:avLst/>
            <a:gdLst/>
            <a:ahLst/>
            <a:cxnLst>
              <a:cxn ang="0">
                <a:pos x="6" y="0"/>
              </a:cxn>
              <a:cxn ang="0">
                <a:pos x="6" y="643"/>
              </a:cxn>
              <a:cxn ang="0">
                <a:pos x="1410" y="564"/>
              </a:cxn>
              <a:cxn ang="0">
                <a:pos x="1410" y="1049"/>
              </a:cxn>
              <a:cxn ang="0">
                <a:pos x="0" y="2852"/>
              </a:cxn>
              <a:cxn ang="0">
                <a:pos x="0" y="3317"/>
              </a:cxn>
              <a:cxn ang="0">
                <a:pos x="1460" y="1062"/>
              </a:cxn>
              <a:cxn ang="0">
                <a:pos x="1460" y="505"/>
              </a:cxn>
              <a:cxn ang="0">
                <a:pos x="6" y="0"/>
              </a:cxn>
            </a:cxnLst>
            <a:rect l="0" t="0" r="r" b="b"/>
            <a:pathLst>
              <a:path w="1460" h="3317">
                <a:moveTo>
                  <a:pt x="6" y="0"/>
                </a:moveTo>
                <a:lnTo>
                  <a:pt x="6" y="643"/>
                </a:lnTo>
                <a:lnTo>
                  <a:pt x="1410" y="564"/>
                </a:lnTo>
                <a:lnTo>
                  <a:pt x="1410" y="1049"/>
                </a:lnTo>
                <a:lnTo>
                  <a:pt x="0" y="2852"/>
                </a:lnTo>
                <a:lnTo>
                  <a:pt x="0" y="3317"/>
                </a:lnTo>
                <a:lnTo>
                  <a:pt x="1460" y="1062"/>
                </a:lnTo>
                <a:lnTo>
                  <a:pt x="1460" y="505"/>
                </a:lnTo>
                <a:lnTo>
                  <a:pt x="6" y="0"/>
                </a:lnTo>
                <a:close/>
              </a:path>
            </a:pathLst>
          </a:custGeom>
          <a:solidFill>
            <a:srgbClr val="FFFFFF"/>
          </a:solidFill>
          <a:ln w="9525">
            <a:noFill/>
            <a:round/>
            <a:headEnd/>
            <a:tailEnd/>
          </a:ln>
          <a:effectLst/>
        </p:spPr>
        <p:txBody>
          <a:bodyPr/>
          <a:lstStyle/>
          <a:p>
            <a:endParaRPr lang="fr-FR"/>
          </a:p>
        </p:txBody>
      </p:sp>
      <p:grpSp>
        <p:nvGrpSpPr>
          <p:cNvPr id="4132" name="Group 36"/>
          <p:cNvGrpSpPr>
            <a:grpSpLocks/>
          </p:cNvGrpSpPr>
          <p:nvPr/>
        </p:nvGrpSpPr>
        <p:grpSpPr bwMode="auto">
          <a:xfrm>
            <a:off x="0" y="-19050"/>
            <a:ext cx="9153525" cy="6886575"/>
            <a:chOff x="0" y="0"/>
            <a:chExt cx="5760" cy="4326"/>
          </a:xfrm>
        </p:grpSpPr>
        <p:pic>
          <p:nvPicPr>
            <p:cNvPr id="4131" name="Picture 35" descr="11"/>
            <p:cNvPicPr>
              <a:picLocks noChangeAspect="1" noChangeArrowheads="1"/>
            </p:cNvPicPr>
            <p:nvPr userDrawn="1"/>
          </p:nvPicPr>
          <p:blipFill>
            <a:blip r:embed="rId3"/>
            <a:srcRect/>
            <a:stretch>
              <a:fillRect/>
            </a:stretch>
          </p:blipFill>
          <p:spPr bwMode="gray">
            <a:xfrm>
              <a:off x="0" y="0"/>
              <a:ext cx="5760" cy="4326"/>
            </a:xfrm>
            <a:prstGeom prst="rect">
              <a:avLst/>
            </a:prstGeom>
            <a:noFill/>
          </p:spPr>
        </p:pic>
        <p:sp>
          <p:nvSpPr>
            <p:cNvPr id="4123" name="Rectangle 27"/>
            <p:cNvSpPr>
              <a:spLocks noChangeArrowheads="1"/>
            </p:cNvSpPr>
            <p:nvPr userDrawn="1"/>
          </p:nvSpPr>
          <p:spPr bwMode="gray">
            <a:xfrm>
              <a:off x="212" y="462"/>
              <a:ext cx="5334" cy="3402"/>
            </a:xfrm>
            <a:prstGeom prst="rect">
              <a:avLst/>
            </a:prstGeom>
            <a:noFill/>
            <a:ln w="12700">
              <a:noFill/>
              <a:miter lim="800000"/>
              <a:headEnd/>
              <a:tailEnd/>
            </a:ln>
            <a:effectLst/>
          </p:spPr>
          <p:txBody>
            <a:bodyPr wrap="none" anchor="ctr"/>
            <a:lstStyle/>
            <a:p>
              <a:endParaRPr lang="fr-FR"/>
            </a:p>
          </p:txBody>
        </p:sp>
      </p:grpSp>
      <p:pic>
        <p:nvPicPr>
          <p:cNvPr id="4115" name="Picture 19" descr="2"/>
          <p:cNvPicPr>
            <a:picLocks noChangeAspect="1" noChangeArrowheads="1"/>
          </p:cNvPicPr>
          <p:nvPr/>
        </p:nvPicPr>
        <p:blipFill>
          <a:blip r:embed="rId4"/>
          <a:srcRect/>
          <a:stretch>
            <a:fillRect/>
          </a:stretch>
        </p:blipFill>
        <p:spPr bwMode="gray">
          <a:xfrm>
            <a:off x="4141788" y="4041775"/>
            <a:ext cx="415925" cy="415925"/>
          </a:xfrm>
          <a:prstGeom prst="rect">
            <a:avLst/>
          </a:prstGeom>
          <a:noFill/>
        </p:spPr>
      </p:pic>
      <p:sp>
        <p:nvSpPr>
          <p:cNvPr id="4100" name="Rectangle 4"/>
          <p:cNvSpPr>
            <a:spLocks noGrp="1" noChangeArrowheads="1"/>
          </p:cNvSpPr>
          <p:nvPr>
            <p:ph type="dt" sz="half" idx="2"/>
          </p:nvPr>
        </p:nvSpPr>
        <p:spPr>
          <a:xfrm>
            <a:off x="457200" y="6245225"/>
            <a:ext cx="2133600" cy="476250"/>
          </a:xfrm>
        </p:spPr>
        <p:txBody>
          <a:bodyPr/>
          <a:lstStyle>
            <a:lvl1pPr>
              <a:defRPr/>
            </a:lvl1pPr>
          </a:lstStyle>
          <a:p>
            <a:endParaRPr lang="en-US"/>
          </a:p>
        </p:txBody>
      </p:sp>
      <p:sp>
        <p:nvSpPr>
          <p:cNvPr id="4098" name="Rectangle 2"/>
          <p:cNvSpPr>
            <a:spLocks noGrp="1" noChangeArrowheads="1"/>
          </p:cNvSpPr>
          <p:nvPr>
            <p:ph type="ctrTitle"/>
          </p:nvPr>
        </p:nvSpPr>
        <p:spPr>
          <a:xfrm>
            <a:off x="985838" y="3787775"/>
            <a:ext cx="7772400" cy="885825"/>
          </a:xfrm>
        </p:spPr>
        <p:txBody>
          <a:bodyPr/>
          <a:lstStyle>
            <a:lvl1pPr algn="r">
              <a:defRPr/>
            </a:lvl1pPr>
          </a:lstStyle>
          <a:p>
            <a:r>
              <a:rPr lang="fr-FR" smtClean="0"/>
              <a:t>Cliquez pour modifier le style du titre</a:t>
            </a:r>
            <a:endParaRPr lang="en-US"/>
          </a:p>
        </p:txBody>
      </p:sp>
      <p:sp>
        <p:nvSpPr>
          <p:cNvPr id="4099" name="Rectangle 3"/>
          <p:cNvSpPr>
            <a:spLocks noGrp="1" noChangeArrowheads="1"/>
          </p:cNvSpPr>
          <p:nvPr>
            <p:ph type="subTitle" idx="1"/>
          </p:nvPr>
        </p:nvSpPr>
        <p:spPr>
          <a:xfrm>
            <a:off x="4629150" y="3505200"/>
            <a:ext cx="4129088" cy="457200"/>
          </a:xfrm>
        </p:spPr>
        <p:txBody>
          <a:bodyPr/>
          <a:lstStyle>
            <a:lvl1pPr marL="0" indent="0" algn="dist">
              <a:buFontTx/>
              <a:buNone/>
              <a:defRPr sz="2000" b="1">
                <a:solidFill>
                  <a:srgbClr val="777777"/>
                </a:solidFill>
              </a:defRPr>
            </a:lvl1pPr>
          </a:lstStyle>
          <a:p>
            <a:r>
              <a:rPr lang="fr-FR" smtClean="0"/>
              <a:t>Cliquez pour modifier le style des sous-titres du masque</a:t>
            </a:r>
            <a:endParaRPr lang="en-US"/>
          </a:p>
        </p:txBody>
      </p:sp>
      <p:sp>
        <p:nvSpPr>
          <p:cNvPr id="4125" name="Text Box 29"/>
          <p:cNvSpPr txBox="1">
            <a:spLocks noChangeArrowheads="1"/>
          </p:cNvSpPr>
          <p:nvPr/>
        </p:nvSpPr>
        <p:spPr bwMode="gray">
          <a:xfrm>
            <a:off x="7561263" y="5476875"/>
            <a:ext cx="1196975" cy="396875"/>
          </a:xfrm>
          <a:prstGeom prst="rect">
            <a:avLst/>
          </a:prstGeom>
          <a:noFill/>
          <a:ln w="9525">
            <a:noFill/>
            <a:miter lim="800000"/>
            <a:headEnd/>
            <a:tailEnd/>
          </a:ln>
          <a:effectLst/>
        </p:spPr>
        <p:txBody>
          <a:bodyPr wrap="none">
            <a:spAutoFit/>
          </a:bodyPr>
          <a:lstStyle/>
          <a:p>
            <a:pPr algn="r"/>
            <a:r>
              <a:rPr lang="en-US" sz="2000">
                <a:solidFill>
                  <a:srgbClr val="FF7F00"/>
                </a:solidFill>
                <a:latin typeface="Arial Black" pitchFamily="34" charset="0"/>
              </a:rPr>
              <a:t>L/O/G/O</a:t>
            </a:r>
          </a:p>
        </p:txBody>
      </p:sp>
      <p:sp>
        <p:nvSpPr>
          <p:cNvPr id="4126" name="Text Box 30"/>
          <p:cNvSpPr txBox="1">
            <a:spLocks noChangeArrowheads="1"/>
          </p:cNvSpPr>
          <p:nvPr/>
        </p:nvSpPr>
        <p:spPr bwMode="gray">
          <a:xfrm>
            <a:off x="6618288" y="5781675"/>
            <a:ext cx="2139950" cy="336550"/>
          </a:xfrm>
          <a:prstGeom prst="rect">
            <a:avLst/>
          </a:prstGeom>
          <a:noFill/>
          <a:ln w="9525">
            <a:noFill/>
            <a:miter lim="800000"/>
            <a:headEnd/>
            <a:tailEnd/>
          </a:ln>
          <a:effectLst/>
        </p:spPr>
        <p:txBody>
          <a:bodyPr wrap="none">
            <a:spAutoFit/>
          </a:bodyPr>
          <a:lstStyle/>
          <a:p>
            <a:pPr algn="r"/>
            <a:r>
              <a:rPr lang="en-US" sz="1600">
                <a:latin typeface="Times New Roman" pitchFamily="18" charset="0"/>
              </a:rPr>
              <a:t>www.themegallery.com</a:t>
            </a:r>
          </a:p>
        </p:txBody>
      </p:sp>
      <p:sp>
        <p:nvSpPr>
          <p:cNvPr id="4101" name="Rectangle 5"/>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4102" name="Rectangle 6"/>
          <p:cNvSpPr>
            <a:spLocks noGrp="1" noChangeArrowheads="1"/>
          </p:cNvSpPr>
          <p:nvPr>
            <p:ph type="sldNum" sz="quarter" idx="4"/>
          </p:nvPr>
        </p:nvSpPr>
        <p:spPr>
          <a:xfrm>
            <a:off x="6553200" y="6245225"/>
            <a:ext cx="2133600" cy="476250"/>
          </a:xfrm>
        </p:spPr>
        <p:txBody>
          <a:bodyPr/>
          <a:lstStyle>
            <a:lvl1pPr>
              <a:defRPr/>
            </a:lvl1pPr>
          </a:lstStyle>
          <a:p>
            <a:fld id="{F3AFC318-369B-4144-BE19-AEB0D2C90CC6}" type="slidenum">
              <a:rPr lang="en-US"/>
              <a:pPr/>
              <a:t>‹N°›</a:t>
            </a:fld>
            <a:endParaRPr lang="en-US"/>
          </a:p>
        </p:txBody>
      </p:sp>
      <p:sp>
        <p:nvSpPr>
          <p:cNvPr id="4146" name="Rectangle 50"/>
          <p:cNvSpPr>
            <a:spLocks noChangeArrowheads="1"/>
          </p:cNvSpPr>
          <p:nvPr/>
        </p:nvSpPr>
        <p:spPr bwMode="gray">
          <a:xfrm>
            <a:off x="341313" y="722313"/>
            <a:ext cx="8478837" cy="5410200"/>
          </a:xfrm>
          <a:prstGeom prst="rect">
            <a:avLst/>
          </a:prstGeom>
          <a:noFill/>
          <a:ln w="9525">
            <a:solidFill>
              <a:schemeClr val="tx1"/>
            </a:solidFill>
            <a:miter lim="800000"/>
            <a:headEnd/>
            <a:tailEnd/>
          </a:ln>
          <a:effectLst/>
        </p:spPr>
        <p:txBody>
          <a:bodyPr wrap="none" anchor="ctr"/>
          <a:lstStyle/>
          <a:p>
            <a:endParaRPr lang="fr-FR"/>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0CEBC16B-E99B-4909-A5B6-CD752E045D11}" type="slidenum">
              <a:rPr lang="en-US"/>
              <a:pPr/>
              <a:t>‹N°›</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98438"/>
            <a:ext cx="2057400" cy="59277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98438"/>
            <a:ext cx="6019800" cy="59277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FDBF5A4C-A434-4343-AE7B-291895D50DE1}" type="slidenum">
              <a:rPr lang="en-US"/>
              <a:pPr/>
              <a:t>‹N°›</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903288" y="198438"/>
            <a:ext cx="6302375"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1600200"/>
            <a:ext cx="8229600" cy="4525963"/>
          </a:xfrm>
        </p:spPr>
        <p:txBody>
          <a:bodyPr/>
          <a:lstStyle/>
          <a:p>
            <a:r>
              <a:rPr lang="fr-FR" smtClean="0"/>
              <a:t>Cliquez sur l'icône pour ajouter un graphique</a:t>
            </a:r>
            <a:endParaRPr lang="fr-FR"/>
          </a:p>
        </p:txBody>
      </p:sp>
      <p:sp>
        <p:nvSpPr>
          <p:cNvPr id="4" name="Espace réservé de la date 3"/>
          <p:cNvSpPr>
            <a:spLocks noGrp="1"/>
          </p:cNvSpPr>
          <p:nvPr>
            <p:ph type="dt" sz="half" idx="10"/>
          </p:nvPr>
        </p:nvSpPr>
        <p:spPr>
          <a:xfrm>
            <a:off x="457200" y="6283325"/>
            <a:ext cx="2133600" cy="304800"/>
          </a:xfrm>
        </p:spPr>
        <p:txBody>
          <a:bodyPr/>
          <a:lstStyle>
            <a:lvl1pPr>
              <a:defRPr/>
            </a:lvl1pPr>
          </a:lstStyle>
          <a:p>
            <a:endParaRPr lang="en-US"/>
          </a:p>
        </p:txBody>
      </p:sp>
      <p:sp>
        <p:nvSpPr>
          <p:cNvPr id="5" name="Espace réservé du pied de page 4"/>
          <p:cNvSpPr>
            <a:spLocks noGrp="1"/>
          </p:cNvSpPr>
          <p:nvPr>
            <p:ph type="ftr" sz="quarter" idx="11"/>
          </p:nvPr>
        </p:nvSpPr>
        <p:spPr>
          <a:xfrm>
            <a:off x="3124200" y="6283325"/>
            <a:ext cx="2895600" cy="304800"/>
          </a:xfrm>
        </p:spPr>
        <p:txBody>
          <a:bodyPr/>
          <a:lstStyle>
            <a:lvl1pPr>
              <a:defRPr/>
            </a:lvl1pPr>
          </a:lstStyle>
          <a:p>
            <a:endParaRPr lang="en-US"/>
          </a:p>
        </p:txBody>
      </p:sp>
      <p:sp>
        <p:nvSpPr>
          <p:cNvPr id="6" name="Espace réservé du numéro de diapositive 5"/>
          <p:cNvSpPr>
            <a:spLocks noGrp="1"/>
          </p:cNvSpPr>
          <p:nvPr>
            <p:ph type="sldNum" sz="quarter" idx="12"/>
          </p:nvPr>
        </p:nvSpPr>
        <p:spPr>
          <a:xfrm>
            <a:off x="6553200" y="6283325"/>
            <a:ext cx="2133600" cy="304800"/>
          </a:xfrm>
        </p:spPr>
        <p:txBody>
          <a:bodyPr/>
          <a:lstStyle>
            <a:lvl1pPr>
              <a:defRPr/>
            </a:lvl1pPr>
          </a:lstStyle>
          <a:p>
            <a:fld id="{D0BE387D-B9FB-47B8-AC8E-C3888803A29B}" type="slidenum">
              <a:rPr lang="en-US"/>
              <a:pPr/>
              <a:t>‹N°›</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D11C089A-FAED-47AE-ACC1-0FAC753DBB42}" type="slidenum">
              <a:rPr lang="en-US"/>
              <a:pPr/>
              <a:t>‹N°›</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9826148E-8415-402C-9309-C27930CD153A}" type="slidenum">
              <a:rPr lang="en-US"/>
              <a:pPr/>
              <a:t>‹N°›</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CC9DF9C4-D2CD-4829-BEE1-946E2B1B4098}" type="slidenum">
              <a:rPr lang="en-US"/>
              <a:pPr/>
              <a:t>‹N°›</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8D17FA6D-7826-4FDF-A128-08F41E19BFD1}" type="slidenum">
              <a:rPr lang="en-US"/>
              <a:pPr/>
              <a:t>‹N°›</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911033AB-C38F-4A11-9847-0DF6C4AB515C}" type="slidenum">
              <a:rPr lang="en-US"/>
              <a:pPr/>
              <a:t>‹N°›</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06CBD9AC-D8EE-4FF4-B747-1BA2738C1981}" type="slidenum">
              <a:rPr lang="en-US"/>
              <a:pPr/>
              <a:t>‹N°›</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1DBD8D74-BCA3-4206-9217-5A6E51DA6AA5}" type="slidenum">
              <a:rPr lang="en-US"/>
              <a:pPr/>
              <a:t>‹N°›</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FD0DEFAB-A71A-4369-A2CA-9631EEC3EEC3}" type="slidenum">
              <a:rPr lang="en-US"/>
              <a:pPr/>
              <a:t>‹N°›</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 name="Freeform 9"/>
          <p:cNvSpPr>
            <a:spLocks/>
          </p:cNvSpPr>
          <p:nvPr/>
        </p:nvSpPr>
        <p:spPr bwMode="gray">
          <a:xfrm>
            <a:off x="7658100" y="0"/>
            <a:ext cx="1104900" cy="6848475"/>
          </a:xfrm>
          <a:custGeom>
            <a:avLst/>
            <a:gdLst/>
            <a:ahLst/>
            <a:cxnLst>
              <a:cxn ang="0">
                <a:pos x="312" y="0"/>
              </a:cxn>
              <a:cxn ang="0">
                <a:pos x="528" y="444"/>
              </a:cxn>
              <a:cxn ang="0">
                <a:pos x="696" y="960"/>
              </a:cxn>
              <a:cxn ang="0">
                <a:pos x="426" y="4314"/>
              </a:cxn>
              <a:cxn ang="0">
                <a:pos x="108" y="4314"/>
              </a:cxn>
              <a:cxn ang="0">
                <a:pos x="648" y="960"/>
              </a:cxn>
              <a:cxn ang="0">
                <a:pos x="456" y="432"/>
              </a:cxn>
              <a:cxn ang="0">
                <a:pos x="0" y="0"/>
              </a:cxn>
              <a:cxn ang="0">
                <a:pos x="312" y="0"/>
              </a:cxn>
            </a:cxnLst>
            <a:rect l="0" t="0" r="r" b="b"/>
            <a:pathLst>
              <a:path w="696" h="4314">
                <a:moveTo>
                  <a:pt x="312" y="0"/>
                </a:moveTo>
                <a:lnTo>
                  <a:pt x="528" y="444"/>
                </a:lnTo>
                <a:lnTo>
                  <a:pt x="696" y="960"/>
                </a:lnTo>
                <a:lnTo>
                  <a:pt x="426" y="4314"/>
                </a:lnTo>
                <a:lnTo>
                  <a:pt x="108" y="4314"/>
                </a:lnTo>
                <a:lnTo>
                  <a:pt x="648" y="960"/>
                </a:lnTo>
                <a:lnTo>
                  <a:pt x="456" y="432"/>
                </a:lnTo>
                <a:lnTo>
                  <a:pt x="0" y="0"/>
                </a:lnTo>
                <a:lnTo>
                  <a:pt x="312" y="0"/>
                </a:lnTo>
                <a:close/>
              </a:path>
            </a:pathLst>
          </a:custGeom>
          <a:solidFill>
            <a:schemeClr val="hlink"/>
          </a:solidFill>
          <a:ln w="9525">
            <a:noFill/>
            <a:round/>
            <a:headEnd/>
            <a:tailEnd/>
          </a:ln>
          <a:effectLst/>
        </p:spPr>
        <p:txBody>
          <a:bodyPr/>
          <a:lstStyle/>
          <a:p>
            <a:endParaRPr lang="fr-FR"/>
          </a:p>
        </p:txBody>
      </p:sp>
      <p:sp>
        <p:nvSpPr>
          <p:cNvPr id="1034" name="Freeform 10"/>
          <p:cNvSpPr>
            <a:spLocks/>
          </p:cNvSpPr>
          <p:nvPr/>
        </p:nvSpPr>
        <p:spPr bwMode="gray">
          <a:xfrm>
            <a:off x="1066800" y="0"/>
            <a:ext cx="7543800" cy="6858000"/>
          </a:xfrm>
          <a:custGeom>
            <a:avLst/>
            <a:gdLst/>
            <a:ahLst/>
            <a:cxnLst>
              <a:cxn ang="0">
                <a:pos x="0" y="0"/>
              </a:cxn>
              <a:cxn ang="0">
                <a:pos x="1536" y="0"/>
              </a:cxn>
              <a:cxn ang="0">
                <a:pos x="4590" y="450"/>
              </a:cxn>
              <a:cxn ang="0">
                <a:pos x="4752" y="972"/>
              </a:cxn>
              <a:cxn ang="0">
                <a:pos x="3600" y="4320"/>
              </a:cxn>
              <a:cxn ang="0">
                <a:pos x="3312" y="4320"/>
              </a:cxn>
              <a:cxn ang="0">
                <a:pos x="4712" y="994"/>
              </a:cxn>
              <a:cxn ang="0">
                <a:pos x="4518" y="524"/>
              </a:cxn>
              <a:cxn ang="0">
                <a:pos x="0" y="0"/>
              </a:cxn>
            </a:cxnLst>
            <a:rect l="0" t="0" r="r" b="b"/>
            <a:pathLst>
              <a:path w="4752" h="4320">
                <a:moveTo>
                  <a:pt x="0" y="0"/>
                </a:moveTo>
                <a:lnTo>
                  <a:pt x="1536" y="0"/>
                </a:lnTo>
                <a:lnTo>
                  <a:pt x="4590" y="450"/>
                </a:lnTo>
                <a:lnTo>
                  <a:pt x="4752" y="972"/>
                </a:lnTo>
                <a:lnTo>
                  <a:pt x="3600" y="4320"/>
                </a:lnTo>
                <a:lnTo>
                  <a:pt x="3312" y="4320"/>
                </a:lnTo>
                <a:lnTo>
                  <a:pt x="4712" y="994"/>
                </a:lnTo>
                <a:lnTo>
                  <a:pt x="4518" y="524"/>
                </a:lnTo>
                <a:lnTo>
                  <a:pt x="0" y="0"/>
                </a:lnTo>
                <a:close/>
              </a:path>
            </a:pathLst>
          </a:custGeom>
          <a:solidFill>
            <a:schemeClr val="accent2"/>
          </a:solidFill>
          <a:ln w="9525">
            <a:noFill/>
            <a:round/>
            <a:headEnd/>
            <a:tailEnd/>
          </a:ln>
          <a:effectLst/>
        </p:spPr>
        <p:txBody>
          <a:bodyPr/>
          <a:lstStyle/>
          <a:p>
            <a:endParaRPr lang="fr-FR"/>
          </a:p>
        </p:txBody>
      </p:sp>
      <p:sp>
        <p:nvSpPr>
          <p:cNvPr id="1035" name="Freeform 11"/>
          <p:cNvSpPr>
            <a:spLocks/>
          </p:cNvSpPr>
          <p:nvPr/>
        </p:nvSpPr>
        <p:spPr bwMode="gray">
          <a:xfrm>
            <a:off x="5486400" y="1657350"/>
            <a:ext cx="2990850" cy="5200650"/>
          </a:xfrm>
          <a:custGeom>
            <a:avLst/>
            <a:gdLst/>
            <a:ahLst/>
            <a:cxnLst>
              <a:cxn ang="0">
                <a:pos x="384" y="3276"/>
              </a:cxn>
              <a:cxn ang="0">
                <a:pos x="1884" y="0"/>
              </a:cxn>
              <a:cxn ang="0">
                <a:pos x="0" y="3276"/>
              </a:cxn>
              <a:cxn ang="0">
                <a:pos x="384" y="3276"/>
              </a:cxn>
            </a:cxnLst>
            <a:rect l="0" t="0" r="r" b="b"/>
            <a:pathLst>
              <a:path w="1884" h="3276">
                <a:moveTo>
                  <a:pt x="384" y="3276"/>
                </a:moveTo>
                <a:lnTo>
                  <a:pt x="1884" y="0"/>
                </a:lnTo>
                <a:lnTo>
                  <a:pt x="0" y="3276"/>
                </a:lnTo>
                <a:lnTo>
                  <a:pt x="384" y="3276"/>
                </a:lnTo>
                <a:close/>
              </a:path>
            </a:pathLst>
          </a:custGeom>
          <a:solidFill>
            <a:srgbClr val="E0E0E0"/>
          </a:solidFill>
          <a:ln w="9525">
            <a:noFill/>
            <a:round/>
            <a:headEnd/>
            <a:tailEnd/>
          </a:ln>
          <a:effectLst/>
        </p:spPr>
        <p:txBody>
          <a:bodyPr/>
          <a:lstStyle/>
          <a:p>
            <a:endParaRPr lang="fr-FR"/>
          </a:p>
        </p:txBody>
      </p:sp>
      <p:sp>
        <p:nvSpPr>
          <p:cNvPr id="1036" name="Freeform 12"/>
          <p:cNvSpPr>
            <a:spLocks/>
          </p:cNvSpPr>
          <p:nvPr/>
        </p:nvSpPr>
        <p:spPr bwMode="gray">
          <a:xfrm>
            <a:off x="3429000" y="0"/>
            <a:ext cx="5172075" cy="6858000"/>
          </a:xfrm>
          <a:custGeom>
            <a:avLst/>
            <a:gdLst/>
            <a:ahLst/>
            <a:cxnLst>
              <a:cxn ang="0">
                <a:pos x="0" y="0"/>
              </a:cxn>
              <a:cxn ang="0">
                <a:pos x="3082" y="475"/>
              </a:cxn>
              <a:cxn ang="0">
                <a:pos x="3210" y="936"/>
              </a:cxn>
              <a:cxn ang="0">
                <a:pos x="1728" y="4320"/>
              </a:cxn>
              <a:cxn ang="0">
                <a:pos x="1872" y="4320"/>
              </a:cxn>
              <a:cxn ang="0">
                <a:pos x="3258" y="912"/>
              </a:cxn>
              <a:cxn ang="0">
                <a:pos x="3120" y="432"/>
              </a:cxn>
              <a:cxn ang="0">
                <a:pos x="1296" y="0"/>
              </a:cxn>
              <a:cxn ang="0">
                <a:pos x="0" y="0"/>
              </a:cxn>
            </a:cxnLst>
            <a:rect l="0" t="0" r="r" b="b"/>
            <a:pathLst>
              <a:path w="3258" h="4320">
                <a:moveTo>
                  <a:pt x="0" y="0"/>
                </a:moveTo>
                <a:lnTo>
                  <a:pt x="3082" y="475"/>
                </a:lnTo>
                <a:lnTo>
                  <a:pt x="3210" y="936"/>
                </a:lnTo>
                <a:lnTo>
                  <a:pt x="1728" y="4320"/>
                </a:lnTo>
                <a:lnTo>
                  <a:pt x="1872" y="4320"/>
                </a:lnTo>
                <a:lnTo>
                  <a:pt x="3258" y="912"/>
                </a:lnTo>
                <a:lnTo>
                  <a:pt x="3120" y="432"/>
                </a:lnTo>
                <a:lnTo>
                  <a:pt x="1296" y="0"/>
                </a:lnTo>
                <a:lnTo>
                  <a:pt x="0" y="0"/>
                </a:lnTo>
                <a:close/>
              </a:path>
            </a:pathLst>
          </a:custGeom>
          <a:solidFill>
            <a:srgbClr val="FFFFFF"/>
          </a:solidFill>
          <a:ln w="9525">
            <a:noFill/>
            <a:round/>
            <a:headEnd/>
            <a:tailEnd/>
          </a:ln>
          <a:effectLst/>
        </p:spPr>
        <p:txBody>
          <a:bodyPr/>
          <a:lstStyle/>
          <a:p>
            <a:endParaRPr lang="fr-FR"/>
          </a:p>
        </p:txBody>
      </p:sp>
      <p:sp>
        <p:nvSpPr>
          <p:cNvPr id="1038" name="Freeform 14"/>
          <p:cNvSpPr>
            <a:spLocks/>
          </p:cNvSpPr>
          <p:nvPr/>
        </p:nvSpPr>
        <p:spPr bwMode="gray">
          <a:xfrm>
            <a:off x="8382000" y="0"/>
            <a:ext cx="762000" cy="1143000"/>
          </a:xfrm>
          <a:custGeom>
            <a:avLst/>
            <a:gdLst/>
            <a:ahLst/>
            <a:cxnLst>
              <a:cxn ang="0">
                <a:pos x="48" y="0"/>
              </a:cxn>
              <a:cxn ang="0">
                <a:pos x="0" y="96"/>
              </a:cxn>
              <a:cxn ang="0">
                <a:pos x="354" y="690"/>
              </a:cxn>
              <a:cxn ang="0">
                <a:pos x="480" y="720"/>
              </a:cxn>
              <a:cxn ang="0">
                <a:pos x="480" y="576"/>
              </a:cxn>
              <a:cxn ang="0">
                <a:pos x="48" y="96"/>
              </a:cxn>
              <a:cxn ang="0">
                <a:pos x="89" y="0"/>
              </a:cxn>
              <a:cxn ang="0">
                <a:pos x="48" y="0"/>
              </a:cxn>
            </a:cxnLst>
            <a:rect l="0" t="0" r="r" b="b"/>
            <a:pathLst>
              <a:path w="480" h="720">
                <a:moveTo>
                  <a:pt x="48" y="0"/>
                </a:moveTo>
                <a:lnTo>
                  <a:pt x="0" y="96"/>
                </a:lnTo>
                <a:lnTo>
                  <a:pt x="354" y="690"/>
                </a:lnTo>
                <a:lnTo>
                  <a:pt x="480" y="720"/>
                </a:lnTo>
                <a:lnTo>
                  <a:pt x="480" y="576"/>
                </a:lnTo>
                <a:lnTo>
                  <a:pt x="48" y="96"/>
                </a:lnTo>
                <a:lnTo>
                  <a:pt x="89" y="0"/>
                </a:lnTo>
                <a:lnTo>
                  <a:pt x="48" y="0"/>
                </a:lnTo>
                <a:close/>
              </a:path>
            </a:pathLst>
          </a:custGeom>
          <a:solidFill>
            <a:schemeClr val="bg1"/>
          </a:solidFill>
          <a:ln w="9525">
            <a:noFill/>
            <a:round/>
            <a:headEnd/>
            <a:tailEnd/>
          </a:ln>
          <a:effectLst/>
        </p:spPr>
        <p:txBody>
          <a:bodyPr/>
          <a:lstStyle/>
          <a:p>
            <a:endParaRPr lang="fr-FR"/>
          </a:p>
        </p:txBody>
      </p:sp>
      <p:sp>
        <p:nvSpPr>
          <p:cNvPr id="1039" name="Freeform 15"/>
          <p:cNvSpPr>
            <a:spLocks/>
          </p:cNvSpPr>
          <p:nvPr/>
        </p:nvSpPr>
        <p:spPr bwMode="gray">
          <a:xfrm>
            <a:off x="8610600" y="228600"/>
            <a:ext cx="533400" cy="533400"/>
          </a:xfrm>
          <a:custGeom>
            <a:avLst/>
            <a:gdLst/>
            <a:ahLst/>
            <a:cxnLst>
              <a:cxn ang="0">
                <a:pos x="336" y="336"/>
              </a:cxn>
              <a:cxn ang="0">
                <a:pos x="0" y="0"/>
              </a:cxn>
              <a:cxn ang="0">
                <a:pos x="336" y="240"/>
              </a:cxn>
              <a:cxn ang="0">
                <a:pos x="336" y="336"/>
              </a:cxn>
            </a:cxnLst>
            <a:rect l="0" t="0" r="r" b="b"/>
            <a:pathLst>
              <a:path w="336" h="336">
                <a:moveTo>
                  <a:pt x="336" y="336"/>
                </a:moveTo>
                <a:lnTo>
                  <a:pt x="0" y="0"/>
                </a:lnTo>
                <a:lnTo>
                  <a:pt x="336" y="240"/>
                </a:lnTo>
                <a:lnTo>
                  <a:pt x="336" y="336"/>
                </a:lnTo>
                <a:close/>
              </a:path>
            </a:pathLst>
          </a:custGeom>
          <a:solidFill>
            <a:schemeClr val="tx2"/>
          </a:solidFill>
          <a:ln w="9525">
            <a:noFill/>
            <a:round/>
            <a:headEnd/>
            <a:tailEnd/>
          </a:ln>
          <a:effectLst/>
        </p:spPr>
        <p:txBody>
          <a:bodyPr/>
          <a:lstStyle/>
          <a:p>
            <a:endParaRPr lang="fr-FR"/>
          </a:p>
        </p:txBody>
      </p:sp>
      <p:grpSp>
        <p:nvGrpSpPr>
          <p:cNvPr id="1073" name="Group 49"/>
          <p:cNvGrpSpPr>
            <a:grpSpLocks/>
          </p:cNvGrpSpPr>
          <p:nvPr/>
        </p:nvGrpSpPr>
        <p:grpSpPr bwMode="auto">
          <a:xfrm>
            <a:off x="5562600" y="0"/>
            <a:ext cx="3267075" cy="6858000"/>
            <a:chOff x="3504" y="0"/>
            <a:chExt cx="2058" cy="4320"/>
          </a:xfrm>
        </p:grpSpPr>
        <p:sp>
          <p:nvSpPr>
            <p:cNvPr id="1037" name="Freeform 13"/>
            <p:cNvSpPr>
              <a:spLocks/>
            </p:cNvSpPr>
            <p:nvPr userDrawn="1"/>
          </p:nvSpPr>
          <p:spPr bwMode="gray">
            <a:xfrm>
              <a:off x="3504" y="0"/>
              <a:ext cx="2058" cy="4320"/>
            </a:xfrm>
            <a:custGeom>
              <a:avLst/>
              <a:gdLst/>
              <a:ahLst/>
              <a:cxnLst>
                <a:cxn ang="0">
                  <a:pos x="0" y="0"/>
                </a:cxn>
                <a:cxn ang="0">
                  <a:pos x="1056" y="0"/>
                </a:cxn>
                <a:cxn ang="0">
                  <a:pos x="1854" y="402"/>
                </a:cxn>
                <a:cxn ang="0">
                  <a:pos x="2058" y="972"/>
                </a:cxn>
                <a:cxn ang="0">
                  <a:pos x="1296" y="4320"/>
                </a:cxn>
                <a:cxn ang="0">
                  <a:pos x="720" y="4320"/>
                </a:cxn>
                <a:cxn ang="0">
                  <a:pos x="1920" y="912"/>
                </a:cxn>
                <a:cxn ang="0">
                  <a:pos x="1776" y="432"/>
                </a:cxn>
                <a:cxn ang="0">
                  <a:pos x="0" y="0"/>
                </a:cxn>
              </a:cxnLst>
              <a:rect l="0" t="0" r="r" b="b"/>
              <a:pathLst>
                <a:path w="2058" h="4320">
                  <a:moveTo>
                    <a:pt x="0" y="0"/>
                  </a:moveTo>
                  <a:lnTo>
                    <a:pt x="1056" y="0"/>
                  </a:lnTo>
                  <a:lnTo>
                    <a:pt x="1854" y="402"/>
                  </a:lnTo>
                  <a:lnTo>
                    <a:pt x="2058" y="972"/>
                  </a:lnTo>
                  <a:lnTo>
                    <a:pt x="1296" y="4320"/>
                  </a:lnTo>
                  <a:lnTo>
                    <a:pt x="720" y="4320"/>
                  </a:lnTo>
                  <a:lnTo>
                    <a:pt x="1920" y="912"/>
                  </a:lnTo>
                  <a:lnTo>
                    <a:pt x="1776" y="432"/>
                  </a:lnTo>
                  <a:lnTo>
                    <a:pt x="0" y="0"/>
                  </a:lnTo>
                  <a:close/>
                </a:path>
              </a:pathLst>
            </a:custGeom>
            <a:solidFill>
              <a:schemeClr val="accent1"/>
            </a:solidFill>
            <a:ln w="9525">
              <a:noFill/>
              <a:round/>
              <a:headEnd/>
              <a:tailEnd/>
            </a:ln>
            <a:effectLst/>
          </p:spPr>
          <p:txBody>
            <a:bodyPr/>
            <a:lstStyle/>
            <a:p>
              <a:endParaRPr lang="fr-FR"/>
            </a:p>
          </p:txBody>
        </p:sp>
        <p:sp>
          <p:nvSpPr>
            <p:cNvPr id="1047" name="Freeform 23"/>
            <p:cNvSpPr>
              <a:spLocks/>
            </p:cNvSpPr>
            <p:nvPr userDrawn="1"/>
          </p:nvSpPr>
          <p:spPr bwMode="gray">
            <a:xfrm>
              <a:off x="4217" y="1056"/>
              <a:ext cx="1152" cy="3264"/>
            </a:xfrm>
            <a:custGeom>
              <a:avLst/>
              <a:gdLst/>
              <a:ahLst/>
              <a:cxnLst>
                <a:cxn ang="0">
                  <a:pos x="0" y="3264"/>
                </a:cxn>
                <a:cxn ang="0">
                  <a:pos x="1152" y="0"/>
                </a:cxn>
                <a:cxn ang="0">
                  <a:pos x="96" y="3264"/>
                </a:cxn>
                <a:cxn ang="0">
                  <a:pos x="0" y="3264"/>
                </a:cxn>
              </a:cxnLst>
              <a:rect l="0" t="0" r="r" b="b"/>
              <a:pathLst>
                <a:path w="1152" h="3264">
                  <a:moveTo>
                    <a:pt x="0" y="3264"/>
                  </a:moveTo>
                  <a:lnTo>
                    <a:pt x="1152" y="0"/>
                  </a:lnTo>
                  <a:lnTo>
                    <a:pt x="96" y="3264"/>
                  </a:lnTo>
                  <a:lnTo>
                    <a:pt x="0" y="3264"/>
                  </a:lnTo>
                  <a:close/>
                </a:path>
              </a:pathLst>
            </a:custGeom>
            <a:solidFill>
              <a:schemeClr val="folHlink"/>
            </a:solidFill>
            <a:ln w="9525">
              <a:noFill/>
              <a:round/>
              <a:headEnd/>
              <a:tailEnd/>
            </a:ln>
            <a:effectLst/>
          </p:spPr>
          <p:txBody>
            <a:bodyPr/>
            <a:lstStyle/>
            <a:p>
              <a:endParaRPr lang="fr-FR"/>
            </a:p>
          </p:txBody>
        </p:sp>
      </p:grpSp>
      <p:grpSp>
        <p:nvGrpSpPr>
          <p:cNvPr id="1046" name="Group 22"/>
          <p:cNvGrpSpPr>
            <a:grpSpLocks/>
          </p:cNvGrpSpPr>
          <p:nvPr/>
        </p:nvGrpSpPr>
        <p:grpSpPr bwMode="auto">
          <a:xfrm>
            <a:off x="142875" y="765175"/>
            <a:ext cx="8858250" cy="5943600"/>
            <a:chOff x="90" y="480"/>
            <a:chExt cx="5580" cy="3744"/>
          </a:xfrm>
        </p:grpSpPr>
        <p:sp>
          <p:nvSpPr>
            <p:cNvPr id="1040" name="Rectangle 16"/>
            <p:cNvSpPr>
              <a:spLocks noChangeArrowheads="1"/>
            </p:cNvSpPr>
            <p:nvPr userDrawn="1"/>
          </p:nvSpPr>
          <p:spPr bwMode="gray">
            <a:xfrm>
              <a:off x="90" y="480"/>
              <a:ext cx="5580" cy="3744"/>
            </a:xfrm>
            <a:prstGeom prst="rect">
              <a:avLst/>
            </a:prstGeom>
            <a:solidFill>
              <a:srgbClr val="FFFFFF">
                <a:alpha val="69000"/>
              </a:srgbClr>
            </a:solidFill>
            <a:ln w="9525">
              <a:solidFill>
                <a:schemeClr val="tx1"/>
              </a:solidFill>
              <a:miter lim="800000"/>
              <a:headEnd/>
              <a:tailEnd/>
            </a:ln>
            <a:effectLst/>
          </p:spPr>
          <p:txBody>
            <a:bodyPr wrap="none" anchor="ctr"/>
            <a:lstStyle/>
            <a:p>
              <a:endParaRPr lang="fr-FR"/>
            </a:p>
          </p:txBody>
        </p:sp>
        <p:sp>
          <p:nvSpPr>
            <p:cNvPr id="1041" name="Rectangle 17"/>
            <p:cNvSpPr>
              <a:spLocks noChangeArrowheads="1"/>
            </p:cNvSpPr>
            <p:nvPr userDrawn="1"/>
          </p:nvSpPr>
          <p:spPr bwMode="gray">
            <a:xfrm>
              <a:off x="90" y="480"/>
              <a:ext cx="5580" cy="3744"/>
            </a:xfrm>
            <a:prstGeom prst="rect">
              <a:avLst/>
            </a:prstGeom>
            <a:solidFill>
              <a:srgbClr val="FFFFFF">
                <a:alpha val="69000"/>
              </a:srgbClr>
            </a:solidFill>
            <a:ln w="9525">
              <a:solidFill>
                <a:srgbClr val="808080"/>
              </a:solidFill>
              <a:miter lim="800000"/>
              <a:headEnd/>
              <a:tailEnd/>
            </a:ln>
            <a:effectLst/>
          </p:spPr>
          <p:txBody>
            <a:bodyPr wrap="none" anchor="ctr"/>
            <a:lstStyle/>
            <a:p>
              <a:endParaRPr lang="fr-FR"/>
            </a:p>
          </p:txBody>
        </p:sp>
      </p:grpSp>
      <p:sp>
        <p:nvSpPr>
          <p:cNvPr id="1042" name="Rectangle 18"/>
          <p:cNvSpPr>
            <a:spLocks noChangeArrowheads="1"/>
          </p:cNvSpPr>
          <p:nvPr/>
        </p:nvSpPr>
        <p:spPr bwMode="gray">
          <a:xfrm>
            <a:off x="381000" y="676275"/>
            <a:ext cx="6248400" cy="152400"/>
          </a:xfrm>
          <a:prstGeom prst="rect">
            <a:avLst/>
          </a:prstGeom>
          <a:solidFill>
            <a:srgbClr val="FFFFFF"/>
          </a:solidFill>
          <a:ln w="9525">
            <a:noFill/>
            <a:miter lim="800000"/>
            <a:headEnd/>
            <a:tailEnd/>
          </a:ln>
          <a:effectLst/>
        </p:spPr>
        <p:txBody>
          <a:bodyPr wrap="none" anchor="ctr"/>
          <a:lstStyle/>
          <a:p>
            <a:endParaRPr lang="fr-FR"/>
          </a:p>
        </p:txBody>
      </p:sp>
      <p:pic>
        <p:nvPicPr>
          <p:cNvPr id="1043" name="Picture 19" descr="2"/>
          <p:cNvPicPr>
            <a:picLocks noChangeAspect="1" noChangeArrowheads="1"/>
          </p:cNvPicPr>
          <p:nvPr/>
        </p:nvPicPr>
        <p:blipFill>
          <a:blip r:embed="rId14"/>
          <a:srcRect/>
          <a:stretch>
            <a:fillRect/>
          </a:stretch>
        </p:blipFill>
        <p:spPr bwMode="gray">
          <a:xfrm>
            <a:off x="500063" y="577850"/>
            <a:ext cx="371475" cy="371475"/>
          </a:xfrm>
          <a:prstGeom prst="rect">
            <a:avLst/>
          </a:prstGeom>
          <a:noFill/>
        </p:spPr>
      </p:pic>
      <p:sp>
        <p:nvSpPr>
          <p:cNvPr id="1026" name="Rectangle 2"/>
          <p:cNvSpPr>
            <a:spLocks noGrp="1" noChangeArrowheads="1"/>
          </p:cNvSpPr>
          <p:nvPr>
            <p:ph type="title"/>
          </p:nvPr>
        </p:nvSpPr>
        <p:spPr bwMode="gray">
          <a:xfrm>
            <a:off x="903288" y="198438"/>
            <a:ext cx="630237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en-US" smtClean="0"/>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28" name="Rectangle 4"/>
          <p:cNvSpPr>
            <a:spLocks noGrp="1" noChangeArrowheads="1"/>
          </p:cNvSpPr>
          <p:nvPr>
            <p:ph type="dt" sz="half" idx="2"/>
          </p:nvPr>
        </p:nvSpPr>
        <p:spPr bwMode="gray">
          <a:xfrm>
            <a:off x="457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gray">
          <a:xfrm>
            <a:off x="3124200" y="6283325"/>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gray">
          <a:xfrm>
            <a:off x="6553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DE4B66F-CF29-461E-BF9F-1612B0B7C2D6}"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nLst>
      <p:par>
        <p:cTn id="1" dur="indefinite" restart="never" nodeType="tmRoot"/>
      </p:par>
    </p:tnLst>
  </p:timing>
  <p:txStyles>
    <p:titleStyle>
      <a:lvl1pPr algn="l" rtl="0" eaLnBrk="1" fontAlgn="base" hangingPunct="1">
        <a:spcBef>
          <a:spcPct val="0"/>
        </a:spcBef>
        <a:spcAft>
          <a:spcPct val="0"/>
        </a:spcAft>
        <a:defRPr sz="4200" b="1">
          <a:solidFill>
            <a:srgbClr val="000000"/>
          </a:solidFill>
          <a:latin typeface="+mj-lt"/>
          <a:ea typeface="+mj-ea"/>
          <a:cs typeface="+mj-cs"/>
        </a:defRPr>
      </a:lvl1pPr>
      <a:lvl2pPr algn="l" rtl="0" eaLnBrk="1" fontAlgn="base" hangingPunct="1">
        <a:spcBef>
          <a:spcPct val="0"/>
        </a:spcBef>
        <a:spcAft>
          <a:spcPct val="0"/>
        </a:spcAft>
        <a:defRPr sz="4200" b="1">
          <a:solidFill>
            <a:srgbClr val="000000"/>
          </a:solidFill>
          <a:latin typeface="Arial" charset="0"/>
        </a:defRPr>
      </a:lvl2pPr>
      <a:lvl3pPr algn="l" rtl="0" eaLnBrk="1" fontAlgn="base" hangingPunct="1">
        <a:spcBef>
          <a:spcPct val="0"/>
        </a:spcBef>
        <a:spcAft>
          <a:spcPct val="0"/>
        </a:spcAft>
        <a:defRPr sz="4200" b="1">
          <a:solidFill>
            <a:srgbClr val="000000"/>
          </a:solidFill>
          <a:latin typeface="Arial" charset="0"/>
        </a:defRPr>
      </a:lvl3pPr>
      <a:lvl4pPr algn="l" rtl="0" eaLnBrk="1" fontAlgn="base" hangingPunct="1">
        <a:spcBef>
          <a:spcPct val="0"/>
        </a:spcBef>
        <a:spcAft>
          <a:spcPct val="0"/>
        </a:spcAft>
        <a:defRPr sz="4200" b="1">
          <a:solidFill>
            <a:srgbClr val="000000"/>
          </a:solidFill>
          <a:latin typeface="Arial" charset="0"/>
        </a:defRPr>
      </a:lvl4pPr>
      <a:lvl5pPr algn="l" rtl="0" eaLnBrk="1" fontAlgn="base" hangingPunct="1">
        <a:spcBef>
          <a:spcPct val="0"/>
        </a:spcBef>
        <a:spcAft>
          <a:spcPct val="0"/>
        </a:spcAft>
        <a:defRPr sz="4200" b="1">
          <a:solidFill>
            <a:srgbClr val="000000"/>
          </a:solidFill>
          <a:latin typeface="Arial" charset="0"/>
        </a:defRPr>
      </a:lvl5pPr>
      <a:lvl6pPr marL="457200" algn="l" rtl="0" eaLnBrk="1" fontAlgn="base" hangingPunct="1">
        <a:spcBef>
          <a:spcPct val="0"/>
        </a:spcBef>
        <a:spcAft>
          <a:spcPct val="0"/>
        </a:spcAft>
        <a:defRPr sz="4200" b="1">
          <a:solidFill>
            <a:srgbClr val="000000"/>
          </a:solidFill>
          <a:latin typeface="Arial" charset="0"/>
        </a:defRPr>
      </a:lvl6pPr>
      <a:lvl7pPr marL="914400" algn="l" rtl="0" eaLnBrk="1" fontAlgn="base" hangingPunct="1">
        <a:spcBef>
          <a:spcPct val="0"/>
        </a:spcBef>
        <a:spcAft>
          <a:spcPct val="0"/>
        </a:spcAft>
        <a:defRPr sz="4200" b="1">
          <a:solidFill>
            <a:srgbClr val="000000"/>
          </a:solidFill>
          <a:latin typeface="Arial" charset="0"/>
        </a:defRPr>
      </a:lvl7pPr>
      <a:lvl8pPr marL="1371600" algn="l" rtl="0" eaLnBrk="1" fontAlgn="base" hangingPunct="1">
        <a:spcBef>
          <a:spcPct val="0"/>
        </a:spcBef>
        <a:spcAft>
          <a:spcPct val="0"/>
        </a:spcAft>
        <a:defRPr sz="4200" b="1">
          <a:solidFill>
            <a:srgbClr val="000000"/>
          </a:solidFill>
          <a:latin typeface="Arial" charset="0"/>
        </a:defRPr>
      </a:lvl8pPr>
      <a:lvl9pPr marL="1828800" algn="l" rtl="0" eaLnBrk="1" fontAlgn="base" hangingPunct="1">
        <a:spcBef>
          <a:spcPct val="0"/>
        </a:spcBef>
        <a:spcAft>
          <a:spcPct val="0"/>
        </a:spcAft>
        <a:defRPr sz="4200" b="1">
          <a:solidFill>
            <a:srgbClr val="000000"/>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286248" y="3857628"/>
            <a:ext cx="4471990" cy="815972"/>
          </a:xfrm>
        </p:spPr>
        <p:txBody>
          <a:bodyPr/>
          <a:lstStyle/>
          <a:p>
            <a:pPr algn="ctr"/>
            <a:r>
              <a:rPr lang="ar-DZ" sz="2000" dirty="0" smtClean="0">
                <a:solidFill>
                  <a:schemeClr val="accent5">
                    <a:lumMod val="75000"/>
                  </a:schemeClr>
                </a:solidFill>
              </a:rPr>
              <a:t>إعداد الأستاذ: عابدي محمد السعيد</a:t>
            </a:r>
            <a:br>
              <a:rPr lang="ar-DZ" sz="2000" dirty="0" smtClean="0">
                <a:solidFill>
                  <a:schemeClr val="accent5">
                    <a:lumMod val="75000"/>
                  </a:schemeClr>
                </a:solidFill>
              </a:rPr>
            </a:br>
            <a:r>
              <a:rPr lang="ar-DZ" sz="2000" dirty="0" smtClean="0">
                <a:solidFill>
                  <a:schemeClr val="accent5">
                    <a:lumMod val="75000"/>
                  </a:schemeClr>
                </a:solidFill>
              </a:rPr>
              <a:t>جامعة محمد الشريف </a:t>
            </a:r>
            <a:r>
              <a:rPr lang="ar-DZ" sz="2000" dirty="0" err="1" smtClean="0">
                <a:solidFill>
                  <a:schemeClr val="accent5">
                    <a:lumMod val="75000"/>
                  </a:schemeClr>
                </a:solidFill>
              </a:rPr>
              <a:t>مساعدية</a:t>
            </a:r>
            <a:r>
              <a:rPr lang="ar-DZ" sz="2000" dirty="0" smtClean="0">
                <a:solidFill>
                  <a:schemeClr val="accent5">
                    <a:lumMod val="75000"/>
                  </a:schemeClr>
                </a:solidFill>
              </a:rPr>
              <a:t>- سوق أهراس</a:t>
            </a:r>
            <a:endParaRPr lang="en-US" sz="2000" dirty="0">
              <a:solidFill>
                <a:schemeClr val="accent5">
                  <a:lumMod val="75000"/>
                </a:schemeClr>
              </a:solidFill>
            </a:endParaRPr>
          </a:p>
        </p:txBody>
      </p:sp>
      <p:sp>
        <p:nvSpPr>
          <p:cNvPr id="2051" name="Rectangle 3"/>
          <p:cNvSpPr>
            <a:spLocks noGrp="1" noChangeArrowheads="1"/>
          </p:cNvSpPr>
          <p:nvPr>
            <p:ph type="subTitle" idx="1"/>
          </p:nvPr>
        </p:nvSpPr>
        <p:spPr>
          <a:xfrm>
            <a:off x="4071934" y="2285992"/>
            <a:ext cx="4700592" cy="1357322"/>
          </a:xfrm>
        </p:spPr>
        <p:txBody>
          <a:bodyPr/>
          <a:lstStyle/>
          <a:p>
            <a:pPr algn="ctr"/>
            <a:r>
              <a:rPr lang="ar-DZ" dirty="0" smtClean="0">
                <a:solidFill>
                  <a:schemeClr val="accent5">
                    <a:lumMod val="75000"/>
                  </a:schemeClr>
                </a:solidFill>
              </a:rPr>
              <a:t>ملخص محاضرات مقياس: الاتصال والتحرير إداري</a:t>
            </a:r>
          </a:p>
          <a:p>
            <a:pPr algn="ctr" rtl="1"/>
            <a:r>
              <a:rPr lang="ar-DZ" dirty="0" smtClean="0">
                <a:solidFill>
                  <a:schemeClr val="accent5">
                    <a:lumMod val="75000"/>
                  </a:schemeClr>
                </a:solidFill>
              </a:rPr>
              <a:t>المحور الأول: المحاضرة 2 </a:t>
            </a:r>
            <a:r>
              <a:rPr lang="ar-DZ" smtClean="0">
                <a:solidFill>
                  <a:schemeClr val="accent5">
                    <a:lumMod val="75000"/>
                  </a:schemeClr>
                </a:solidFill>
              </a:rPr>
              <a:t>الاتصال الداخلي</a:t>
            </a:r>
            <a:endParaRPr lang="ar-DZ" dirty="0" smtClean="0">
              <a:solidFill>
                <a:schemeClr val="accent5">
                  <a:lumMod val="75000"/>
                </a:schemeClr>
              </a:solidFill>
            </a:endParaRPr>
          </a:p>
          <a:p>
            <a:pPr algn="ctr"/>
            <a:r>
              <a:rPr lang="ar-DZ" dirty="0" smtClean="0">
                <a:solidFill>
                  <a:schemeClr val="accent5">
                    <a:lumMod val="75000"/>
                  </a:schemeClr>
                </a:solidFill>
              </a:rPr>
              <a:t>لفائدة تخصصات السنة الأولى </a:t>
            </a:r>
            <a:r>
              <a:rPr lang="ar-DZ" dirty="0" err="1" smtClean="0">
                <a:solidFill>
                  <a:schemeClr val="accent5">
                    <a:lumMod val="75000"/>
                  </a:schemeClr>
                </a:solidFill>
              </a:rPr>
              <a:t>ماستر</a:t>
            </a:r>
            <a:endParaRPr lang="ar-DZ" dirty="0" smtClean="0">
              <a:solidFill>
                <a:schemeClr val="accent5">
                  <a:lumMod val="75000"/>
                </a:schemeClr>
              </a:solidFill>
            </a:endParaRPr>
          </a:p>
        </p:txBody>
      </p:sp>
      <p:pic>
        <p:nvPicPr>
          <p:cNvPr id="4" name="Image 3" descr="logo-final-univ-soukahras-300x284.TIF"/>
          <p:cNvPicPr/>
          <p:nvPr/>
        </p:nvPicPr>
        <p:blipFill>
          <a:blip r:embed="rId2" cstate="print"/>
          <a:srcRect/>
          <a:stretch>
            <a:fillRect/>
          </a:stretch>
        </p:blipFill>
        <p:spPr bwMode="auto">
          <a:xfrm>
            <a:off x="6572264" y="4786322"/>
            <a:ext cx="2153820" cy="128588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الأفقي: </a:t>
            </a:r>
            <a:r>
              <a:rPr lang="ar-DZ" sz="3200" dirty="0" smtClean="0"/>
              <a:t>داخل وخارج الوظيفة</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914400" y="1428737"/>
            <a:ext cx="708660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dirty="0" smtClean="0"/>
              <a:t>هذا النوع من الاتصال الداخلي يتمم منطقياً النوعين الآخرين، وغالباً ما يحدث من خلال الاجتماعات، المناسبات التجارية، أو اللقاءات غير الرسمية بين الموظفين (المطعم، النادي، المكتبة) التي تحدث فيه أكثر التبادلات التفاعلية. </a:t>
            </a:r>
          </a:p>
          <a:p>
            <a:pPr algn="just" rtl="1"/>
            <a:r>
              <a:rPr lang="ar-DZ" sz="3200" dirty="0" smtClean="0"/>
              <a:t>من أجل ضمان تدفق كبير ومنسجم للمعلومات بين الأفراد، لا بد من التصرف بشكل منهجي في إعلام وتعليم الأفراد، والاعتناء بتصميم الرسائل، والتأكد من تحديثها بشكل مستمر، وضمان الرد عن الأسئلة المطروحة لغلق الباب قدر الإمكان إمام </a:t>
            </a:r>
            <a:r>
              <a:rPr lang="ar-DZ" sz="3200" dirty="0" smtClean="0">
                <a:solidFill>
                  <a:schemeClr val="accent1"/>
                </a:solidFill>
              </a:rPr>
              <a:t>الشائعات.</a:t>
            </a:r>
            <a:endParaRPr lang="fr-FR" sz="3200" dirty="0" smtClean="0">
              <a:solidFill>
                <a:schemeClr val="accent1"/>
              </a:solidFill>
            </a:endParaRPr>
          </a:p>
          <a:p>
            <a:pPr algn="just" rtl="1"/>
            <a:endParaRPr lang="ar-DZ" sz="3200" dirty="0" smtClean="0"/>
          </a:p>
          <a:p>
            <a:pPr algn="just" rtl="1"/>
            <a:endParaRPr lang="fr-FR"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أدوات الاتصال الداخلي</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3277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4" name="AutoShape 4"/>
          <p:cNvSpPr>
            <a:spLocks noChangeArrowheads="1"/>
          </p:cNvSpPr>
          <p:nvPr/>
        </p:nvSpPr>
        <p:spPr bwMode="gray">
          <a:xfrm>
            <a:off x="1981200" y="5335588"/>
            <a:ext cx="4419600" cy="508000"/>
          </a:xfrm>
          <a:prstGeom prst="roundRect">
            <a:avLst>
              <a:gd name="adj" fmla="val 50000"/>
            </a:avLst>
          </a:prstGeom>
          <a:noFill/>
          <a:ln w="28575" algn="ctr">
            <a:solidFill>
              <a:schemeClr val="folHlink"/>
            </a:solidFill>
            <a:round/>
            <a:headEnd/>
            <a:tailEnd/>
          </a:ln>
          <a:effectLst/>
        </p:spPr>
        <p:txBody>
          <a:bodyPr wrap="none" anchor="ctr"/>
          <a:lstStyle/>
          <a:p>
            <a:pPr eaLnBrk="0" hangingPunct="0"/>
            <a:r>
              <a:rPr lang="ar-DZ" b="1" dirty="0" smtClean="0">
                <a:solidFill>
                  <a:srgbClr val="000000"/>
                </a:solidFill>
              </a:rPr>
              <a:t> الأبواب المفتوحة، مجلة المؤسسة، الموقع الالكتروني</a:t>
            </a:r>
            <a:endParaRPr lang="en-US" b="1" dirty="0"/>
          </a:p>
        </p:txBody>
      </p:sp>
      <p:sp>
        <p:nvSpPr>
          <p:cNvPr id="15" name="AutoShape 5"/>
          <p:cNvSpPr>
            <a:spLocks noChangeArrowheads="1"/>
          </p:cNvSpPr>
          <p:nvPr/>
        </p:nvSpPr>
        <p:spPr bwMode="gray">
          <a:xfrm>
            <a:off x="2393950" y="4508500"/>
            <a:ext cx="4419600" cy="508000"/>
          </a:xfrm>
          <a:prstGeom prst="roundRect">
            <a:avLst>
              <a:gd name="adj" fmla="val 50000"/>
            </a:avLst>
          </a:prstGeom>
          <a:noFill/>
          <a:ln w="28575" algn="ctr">
            <a:solidFill>
              <a:schemeClr val="folHlink"/>
            </a:solidFill>
            <a:round/>
            <a:headEnd/>
            <a:tailEnd/>
          </a:ln>
          <a:effectLst/>
        </p:spPr>
        <p:txBody>
          <a:bodyPr wrap="none" anchor="ctr"/>
          <a:lstStyle/>
          <a:p>
            <a:pPr eaLnBrk="0" hangingPunct="0"/>
            <a:r>
              <a:rPr lang="ar-DZ" b="1" dirty="0" smtClean="0">
                <a:solidFill>
                  <a:srgbClr val="000000"/>
                </a:solidFill>
              </a:rPr>
              <a:t>لوحة الإعلانات</a:t>
            </a:r>
            <a:endParaRPr lang="en-US" b="1" dirty="0"/>
          </a:p>
        </p:txBody>
      </p:sp>
      <p:sp>
        <p:nvSpPr>
          <p:cNvPr id="16" name="AutoShape 6"/>
          <p:cNvSpPr>
            <a:spLocks noChangeArrowheads="1"/>
          </p:cNvSpPr>
          <p:nvPr/>
        </p:nvSpPr>
        <p:spPr bwMode="gray">
          <a:xfrm>
            <a:off x="2438400" y="3695700"/>
            <a:ext cx="4419600" cy="508000"/>
          </a:xfrm>
          <a:prstGeom prst="roundRect">
            <a:avLst>
              <a:gd name="adj" fmla="val 50000"/>
            </a:avLst>
          </a:prstGeom>
          <a:noFill/>
          <a:ln w="28575" algn="ctr">
            <a:solidFill>
              <a:schemeClr val="folHlink"/>
            </a:solidFill>
            <a:round/>
            <a:headEnd/>
            <a:tailEnd/>
          </a:ln>
          <a:effectLst/>
        </p:spPr>
        <p:txBody>
          <a:bodyPr wrap="none" anchor="ctr"/>
          <a:lstStyle/>
          <a:p>
            <a:pPr eaLnBrk="0" hangingPunct="0"/>
            <a:r>
              <a:rPr lang="ar-DZ" b="1" dirty="0" smtClean="0">
                <a:solidFill>
                  <a:srgbClr val="000000"/>
                </a:solidFill>
              </a:rPr>
              <a:t>الملاحظات والمذكرات</a:t>
            </a:r>
            <a:endParaRPr lang="en-US" b="1" dirty="0"/>
          </a:p>
        </p:txBody>
      </p:sp>
      <p:sp>
        <p:nvSpPr>
          <p:cNvPr id="17" name="AutoShape 7"/>
          <p:cNvSpPr>
            <a:spLocks noChangeArrowheads="1"/>
          </p:cNvSpPr>
          <p:nvPr/>
        </p:nvSpPr>
        <p:spPr bwMode="gray">
          <a:xfrm>
            <a:off x="2286000" y="2827338"/>
            <a:ext cx="4419600" cy="508000"/>
          </a:xfrm>
          <a:prstGeom prst="roundRect">
            <a:avLst>
              <a:gd name="adj" fmla="val 50000"/>
            </a:avLst>
          </a:prstGeom>
          <a:noFill/>
          <a:ln w="28575" algn="ctr">
            <a:solidFill>
              <a:schemeClr val="folHlink"/>
            </a:solidFill>
            <a:round/>
            <a:headEnd/>
            <a:tailEnd/>
          </a:ln>
          <a:effectLst/>
        </p:spPr>
        <p:txBody>
          <a:bodyPr wrap="none" anchor="ctr"/>
          <a:lstStyle/>
          <a:p>
            <a:pPr eaLnBrk="0" hangingPunct="0"/>
            <a:r>
              <a:rPr lang="ar-DZ" b="1" dirty="0" smtClean="0">
                <a:solidFill>
                  <a:srgbClr val="000000"/>
                </a:solidFill>
              </a:rPr>
              <a:t>المحاضرات، والاجتماعات</a:t>
            </a:r>
            <a:endParaRPr lang="en-US" b="1" dirty="0"/>
          </a:p>
        </p:txBody>
      </p:sp>
      <p:sp>
        <p:nvSpPr>
          <p:cNvPr id="18" name="AutoShape 8"/>
          <p:cNvSpPr>
            <a:spLocks noChangeArrowheads="1"/>
          </p:cNvSpPr>
          <p:nvPr/>
        </p:nvSpPr>
        <p:spPr bwMode="gray">
          <a:xfrm>
            <a:off x="1765300" y="2057400"/>
            <a:ext cx="4419600" cy="508000"/>
          </a:xfrm>
          <a:prstGeom prst="roundRect">
            <a:avLst>
              <a:gd name="adj" fmla="val 50000"/>
            </a:avLst>
          </a:prstGeom>
          <a:noFill/>
          <a:ln w="28575" algn="ctr">
            <a:solidFill>
              <a:schemeClr val="folHlink"/>
            </a:solidFill>
            <a:round/>
            <a:headEnd/>
            <a:tailEnd/>
          </a:ln>
          <a:effectLst/>
        </p:spPr>
        <p:txBody>
          <a:bodyPr wrap="none" anchor="ctr"/>
          <a:lstStyle/>
          <a:p>
            <a:pPr eaLnBrk="0" hangingPunct="0"/>
            <a:r>
              <a:rPr lang="ar-DZ" b="1" dirty="0" smtClean="0">
                <a:solidFill>
                  <a:srgbClr val="000000"/>
                </a:solidFill>
              </a:rPr>
              <a:t>سجل الاستقبال والاقتراحات</a:t>
            </a:r>
            <a:endParaRPr lang="en-US" b="1" dirty="0"/>
          </a:p>
        </p:txBody>
      </p:sp>
      <p:grpSp>
        <p:nvGrpSpPr>
          <p:cNvPr id="19" name="Group 9"/>
          <p:cNvGrpSpPr>
            <a:grpSpLocks/>
          </p:cNvGrpSpPr>
          <p:nvPr/>
        </p:nvGrpSpPr>
        <p:grpSpPr bwMode="auto">
          <a:xfrm>
            <a:off x="1447800" y="2146300"/>
            <a:ext cx="381000" cy="381000"/>
            <a:chOff x="2078" y="1680"/>
            <a:chExt cx="1615" cy="1615"/>
          </a:xfrm>
        </p:grpSpPr>
        <p:sp>
          <p:nvSpPr>
            <p:cNvPr id="20" name="Oval 10"/>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noFill/>
              <a:round/>
              <a:headEnd/>
              <a:tailEnd/>
            </a:ln>
            <a:effectLst/>
          </p:spPr>
          <p:txBody>
            <a:bodyPr wrap="none" anchor="ctr"/>
            <a:lstStyle/>
            <a:p>
              <a:endParaRPr lang="fr-FR"/>
            </a:p>
          </p:txBody>
        </p:sp>
        <p:sp>
          <p:nvSpPr>
            <p:cNvPr id="21" name="Oval 11"/>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fr-FR"/>
            </a:p>
          </p:txBody>
        </p:sp>
        <p:sp>
          <p:nvSpPr>
            <p:cNvPr id="22" name="Oval 12"/>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fr-FR"/>
            </a:p>
          </p:txBody>
        </p:sp>
        <p:sp>
          <p:nvSpPr>
            <p:cNvPr id="23" name="Oval 13"/>
            <p:cNvSpPr>
              <a:spLocks noChangeArrowheads="1"/>
            </p:cNvSpPr>
            <p:nvPr/>
          </p:nvSpPr>
          <p:spPr bwMode="gray">
            <a:xfrm>
              <a:off x="2254" y="1856"/>
              <a:ext cx="1262" cy="1264"/>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endParaRPr lang="fr-FR"/>
            </a:p>
          </p:txBody>
        </p:sp>
        <p:sp>
          <p:nvSpPr>
            <p:cNvPr id="24" name="Oval 14"/>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fr-FR"/>
            </a:p>
          </p:txBody>
        </p:sp>
        <p:sp>
          <p:nvSpPr>
            <p:cNvPr id="25" name="Oval 15"/>
            <p:cNvSpPr>
              <a:spLocks noChangeArrowheads="1"/>
            </p:cNvSpPr>
            <p:nvPr/>
          </p:nvSpPr>
          <p:spPr bwMode="gray">
            <a:xfrm>
              <a:off x="2337" y="1939"/>
              <a:ext cx="1096" cy="1098"/>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endParaRPr lang="fr-FR"/>
            </a:p>
          </p:txBody>
        </p:sp>
      </p:grpSp>
      <p:grpSp>
        <p:nvGrpSpPr>
          <p:cNvPr id="26" name="Group 16"/>
          <p:cNvGrpSpPr>
            <a:grpSpLocks/>
          </p:cNvGrpSpPr>
          <p:nvPr/>
        </p:nvGrpSpPr>
        <p:grpSpPr bwMode="auto">
          <a:xfrm>
            <a:off x="1981200" y="2933700"/>
            <a:ext cx="381000" cy="381000"/>
            <a:chOff x="2078" y="1680"/>
            <a:chExt cx="1615" cy="1615"/>
          </a:xfrm>
        </p:grpSpPr>
        <p:sp>
          <p:nvSpPr>
            <p:cNvPr id="27" name="Oval 17"/>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noFill/>
              <a:round/>
              <a:headEnd/>
              <a:tailEnd/>
            </a:ln>
            <a:effectLst/>
          </p:spPr>
          <p:txBody>
            <a:bodyPr wrap="none" anchor="ctr"/>
            <a:lstStyle/>
            <a:p>
              <a:endParaRPr lang="fr-FR"/>
            </a:p>
          </p:txBody>
        </p:sp>
        <p:sp>
          <p:nvSpPr>
            <p:cNvPr id="28" name="Oval 18"/>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fr-FR"/>
            </a:p>
          </p:txBody>
        </p:sp>
        <p:sp>
          <p:nvSpPr>
            <p:cNvPr id="29" name="Oval 19"/>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fr-FR"/>
            </a:p>
          </p:txBody>
        </p:sp>
        <p:sp>
          <p:nvSpPr>
            <p:cNvPr id="30" name="Oval 20"/>
            <p:cNvSpPr>
              <a:spLocks noChangeArrowheads="1"/>
            </p:cNvSpPr>
            <p:nvPr/>
          </p:nvSpPr>
          <p:spPr bwMode="gray">
            <a:xfrm>
              <a:off x="2254" y="1856"/>
              <a:ext cx="1262" cy="1264"/>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endParaRPr lang="fr-FR"/>
            </a:p>
          </p:txBody>
        </p:sp>
        <p:sp>
          <p:nvSpPr>
            <p:cNvPr id="31" name="Oval 21"/>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fr-FR"/>
            </a:p>
          </p:txBody>
        </p:sp>
        <p:sp>
          <p:nvSpPr>
            <p:cNvPr id="32" name="Oval 22"/>
            <p:cNvSpPr>
              <a:spLocks noChangeArrowheads="1"/>
            </p:cNvSpPr>
            <p:nvPr/>
          </p:nvSpPr>
          <p:spPr bwMode="gray">
            <a:xfrm>
              <a:off x="2337" y="1939"/>
              <a:ext cx="1096" cy="1098"/>
            </a:xfrm>
            <a:prstGeom prst="ellipse">
              <a:avLst/>
            </a:prstGeom>
            <a:gradFill rotWithShape="1">
              <a:gsLst>
                <a:gs pos="0">
                  <a:schemeClr val="accent2"/>
                </a:gs>
                <a:gs pos="100000">
                  <a:schemeClr val="accent2">
                    <a:gamma/>
                    <a:shade val="48627"/>
                    <a:invGamma/>
                  </a:schemeClr>
                </a:gs>
              </a:gsLst>
              <a:lin ang="2700000" scaled="1"/>
            </a:gradFill>
            <a:ln w="38100" algn="ctr">
              <a:noFill/>
              <a:round/>
              <a:headEnd/>
              <a:tailEnd/>
            </a:ln>
            <a:effectLst/>
          </p:spPr>
          <p:txBody>
            <a:bodyPr anchor="ctr">
              <a:spAutoFit/>
            </a:bodyPr>
            <a:lstStyle/>
            <a:p>
              <a:endParaRPr lang="fr-FR"/>
            </a:p>
          </p:txBody>
        </p:sp>
      </p:grpSp>
      <p:grpSp>
        <p:nvGrpSpPr>
          <p:cNvPr id="33" name="Group 23"/>
          <p:cNvGrpSpPr>
            <a:grpSpLocks/>
          </p:cNvGrpSpPr>
          <p:nvPr/>
        </p:nvGrpSpPr>
        <p:grpSpPr bwMode="auto">
          <a:xfrm>
            <a:off x="2133600" y="3771900"/>
            <a:ext cx="381000" cy="381000"/>
            <a:chOff x="2078" y="1680"/>
            <a:chExt cx="1615" cy="1615"/>
          </a:xfrm>
        </p:grpSpPr>
        <p:sp>
          <p:nvSpPr>
            <p:cNvPr id="34" name="Oval 24"/>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noFill/>
              <a:round/>
              <a:headEnd/>
              <a:tailEnd/>
            </a:ln>
            <a:effectLst/>
          </p:spPr>
          <p:txBody>
            <a:bodyPr wrap="none" anchor="ctr"/>
            <a:lstStyle/>
            <a:p>
              <a:endParaRPr lang="fr-FR"/>
            </a:p>
          </p:txBody>
        </p:sp>
        <p:sp>
          <p:nvSpPr>
            <p:cNvPr id="35" name="Oval 25"/>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fr-FR"/>
            </a:p>
          </p:txBody>
        </p:sp>
        <p:sp>
          <p:nvSpPr>
            <p:cNvPr id="36" name="Oval 26"/>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fr-FR"/>
            </a:p>
          </p:txBody>
        </p:sp>
        <p:sp>
          <p:nvSpPr>
            <p:cNvPr id="37" name="Oval 27"/>
            <p:cNvSpPr>
              <a:spLocks noChangeArrowheads="1"/>
            </p:cNvSpPr>
            <p:nvPr/>
          </p:nvSpPr>
          <p:spPr bwMode="gray">
            <a:xfrm>
              <a:off x="2254" y="1856"/>
              <a:ext cx="1262" cy="1264"/>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endParaRPr lang="fr-FR"/>
            </a:p>
          </p:txBody>
        </p:sp>
        <p:sp>
          <p:nvSpPr>
            <p:cNvPr id="38" name="Oval 28"/>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fr-FR"/>
            </a:p>
          </p:txBody>
        </p:sp>
        <p:sp>
          <p:nvSpPr>
            <p:cNvPr id="39" name="Oval 29"/>
            <p:cNvSpPr>
              <a:spLocks noChangeArrowheads="1"/>
            </p:cNvSpPr>
            <p:nvPr/>
          </p:nvSpPr>
          <p:spPr bwMode="gray">
            <a:xfrm>
              <a:off x="2337" y="1939"/>
              <a:ext cx="1096" cy="1098"/>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endParaRPr lang="fr-FR"/>
            </a:p>
          </p:txBody>
        </p:sp>
      </p:grpSp>
      <p:grpSp>
        <p:nvGrpSpPr>
          <p:cNvPr id="40" name="Group 30"/>
          <p:cNvGrpSpPr>
            <a:grpSpLocks/>
          </p:cNvGrpSpPr>
          <p:nvPr/>
        </p:nvGrpSpPr>
        <p:grpSpPr bwMode="auto">
          <a:xfrm>
            <a:off x="2057400" y="4610100"/>
            <a:ext cx="381000" cy="381000"/>
            <a:chOff x="2078" y="1680"/>
            <a:chExt cx="1615" cy="1615"/>
          </a:xfrm>
        </p:grpSpPr>
        <p:sp>
          <p:nvSpPr>
            <p:cNvPr id="41" name="Oval 31"/>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noFill/>
              <a:round/>
              <a:headEnd/>
              <a:tailEnd/>
            </a:ln>
            <a:effectLst/>
          </p:spPr>
          <p:txBody>
            <a:bodyPr wrap="none" anchor="ctr"/>
            <a:lstStyle/>
            <a:p>
              <a:endParaRPr lang="fr-FR"/>
            </a:p>
          </p:txBody>
        </p:sp>
        <p:sp>
          <p:nvSpPr>
            <p:cNvPr id="42" name="Oval 32"/>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fr-FR"/>
            </a:p>
          </p:txBody>
        </p:sp>
        <p:sp>
          <p:nvSpPr>
            <p:cNvPr id="43" name="Oval 33"/>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fr-FR"/>
            </a:p>
          </p:txBody>
        </p:sp>
        <p:sp>
          <p:nvSpPr>
            <p:cNvPr id="44" name="Oval 34"/>
            <p:cNvSpPr>
              <a:spLocks noChangeArrowheads="1"/>
            </p:cNvSpPr>
            <p:nvPr/>
          </p:nvSpPr>
          <p:spPr bwMode="gray">
            <a:xfrm>
              <a:off x="2254" y="1856"/>
              <a:ext cx="1262" cy="1264"/>
            </a:xfrm>
            <a:prstGeom prst="ellipse">
              <a:avLst/>
            </a:prstGeom>
            <a:gradFill rotWithShape="1">
              <a:gsLst>
                <a:gs pos="0">
                  <a:srgbClr val="8D67E1">
                    <a:gamma/>
                    <a:shade val="0"/>
                    <a:invGamma/>
                  </a:srgbClr>
                </a:gs>
                <a:gs pos="100000">
                  <a:srgbClr val="8D67E1"/>
                </a:gs>
              </a:gsLst>
              <a:lin ang="2700000" scaled="1"/>
            </a:gradFill>
            <a:ln w="38100" algn="ctr">
              <a:noFill/>
              <a:round/>
              <a:headEnd/>
              <a:tailEnd/>
            </a:ln>
            <a:effectLst/>
          </p:spPr>
          <p:txBody>
            <a:bodyPr wrap="none" anchor="ctr">
              <a:spAutoFit/>
            </a:bodyPr>
            <a:lstStyle/>
            <a:p>
              <a:endParaRPr lang="fr-FR"/>
            </a:p>
          </p:txBody>
        </p:sp>
        <p:sp>
          <p:nvSpPr>
            <p:cNvPr id="45" name="Oval 35"/>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fr-FR"/>
            </a:p>
          </p:txBody>
        </p:sp>
        <p:sp>
          <p:nvSpPr>
            <p:cNvPr id="46" name="Oval 36"/>
            <p:cNvSpPr>
              <a:spLocks noChangeArrowheads="1"/>
            </p:cNvSpPr>
            <p:nvPr/>
          </p:nvSpPr>
          <p:spPr bwMode="gray">
            <a:xfrm>
              <a:off x="2337" y="1939"/>
              <a:ext cx="1096" cy="1098"/>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endParaRPr lang="fr-FR"/>
            </a:p>
          </p:txBody>
        </p:sp>
      </p:grpSp>
      <p:grpSp>
        <p:nvGrpSpPr>
          <p:cNvPr id="47" name="Group 37"/>
          <p:cNvGrpSpPr>
            <a:grpSpLocks/>
          </p:cNvGrpSpPr>
          <p:nvPr/>
        </p:nvGrpSpPr>
        <p:grpSpPr bwMode="auto">
          <a:xfrm>
            <a:off x="1682750" y="5384800"/>
            <a:ext cx="355600" cy="381000"/>
            <a:chOff x="2078" y="1680"/>
            <a:chExt cx="1615" cy="1615"/>
          </a:xfrm>
        </p:grpSpPr>
        <p:sp>
          <p:nvSpPr>
            <p:cNvPr id="48" name="Oval 38"/>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noFill/>
              <a:round/>
              <a:headEnd/>
              <a:tailEnd/>
            </a:ln>
            <a:effectLst/>
          </p:spPr>
          <p:txBody>
            <a:bodyPr wrap="none" anchor="ctr"/>
            <a:lstStyle/>
            <a:p>
              <a:endParaRPr lang="fr-FR"/>
            </a:p>
          </p:txBody>
        </p:sp>
        <p:sp>
          <p:nvSpPr>
            <p:cNvPr id="49" name="Oval 39"/>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fr-FR"/>
            </a:p>
          </p:txBody>
        </p:sp>
        <p:sp>
          <p:nvSpPr>
            <p:cNvPr id="50" name="Oval 40"/>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fr-FR"/>
            </a:p>
          </p:txBody>
        </p:sp>
        <p:sp>
          <p:nvSpPr>
            <p:cNvPr id="51" name="Oval 41"/>
            <p:cNvSpPr>
              <a:spLocks noChangeArrowheads="1"/>
            </p:cNvSpPr>
            <p:nvPr/>
          </p:nvSpPr>
          <p:spPr bwMode="gray">
            <a:xfrm>
              <a:off x="2254" y="1856"/>
              <a:ext cx="1262" cy="1264"/>
            </a:xfrm>
            <a:prstGeom prst="ellipse">
              <a:avLst/>
            </a:prstGeom>
            <a:gradFill rotWithShape="1">
              <a:gsLst>
                <a:gs pos="0">
                  <a:srgbClr val="E35E23">
                    <a:gamma/>
                    <a:shade val="0"/>
                    <a:invGamma/>
                  </a:srgbClr>
                </a:gs>
                <a:gs pos="100000">
                  <a:srgbClr val="E35E23"/>
                </a:gs>
              </a:gsLst>
              <a:lin ang="2700000" scaled="1"/>
            </a:gradFill>
            <a:ln w="38100" algn="ctr">
              <a:noFill/>
              <a:round/>
              <a:headEnd/>
              <a:tailEnd/>
            </a:ln>
            <a:effectLst/>
          </p:spPr>
          <p:txBody>
            <a:bodyPr wrap="none" anchor="ctr">
              <a:spAutoFit/>
            </a:bodyPr>
            <a:lstStyle/>
            <a:p>
              <a:endParaRPr lang="fr-FR"/>
            </a:p>
          </p:txBody>
        </p:sp>
        <p:sp>
          <p:nvSpPr>
            <p:cNvPr id="52" name="Oval 42"/>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fr-FR"/>
            </a:p>
          </p:txBody>
        </p:sp>
        <p:sp>
          <p:nvSpPr>
            <p:cNvPr id="53" name="Oval 43"/>
            <p:cNvSpPr>
              <a:spLocks noChangeArrowheads="1"/>
            </p:cNvSpPr>
            <p:nvPr/>
          </p:nvSpPr>
          <p:spPr bwMode="gray">
            <a:xfrm>
              <a:off x="2337" y="1939"/>
              <a:ext cx="1096" cy="1098"/>
            </a:xfrm>
            <a:prstGeom prst="ellipse">
              <a:avLst/>
            </a:prstGeom>
            <a:gradFill rotWithShape="1">
              <a:gsLst>
                <a:gs pos="0">
                  <a:srgbClr val="E35E23"/>
                </a:gs>
                <a:gs pos="100000">
                  <a:srgbClr val="E35E23">
                    <a:gamma/>
                    <a:shade val="48627"/>
                    <a:invGamma/>
                  </a:srgbClr>
                </a:gs>
              </a:gsLst>
              <a:lin ang="2700000" scaled="1"/>
            </a:gradFill>
            <a:ln w="38100" algn="ctr">
              <a:noFill/>
              <a:round/>
              <a:headEnd/>
              <a:tailEnd/>
            </a:ln>
            <a:effectLst/>
          </p:spPr>
          <p:txBody>
            <a:bodyPr anchor="ctr">
              <a:spAutoFit/>
            </a:bodyPr>
            <a:lstStyle/>
            <a:p>
              <a:endParaRPr lang="fr-FR"/>
            </a:p>
          </p:txBody>
        </p:sp>
      </p:grpSp>
      <p:sp>
        <p:nvSpPr>
          <p:cNvPr id="54" name="Text Box 44"/>
          <p:cNvSpPr txBox="1">
            <a:spLocks noChangeArrowheads="1"/>
          </p:cNvSpPr>
          <p:nvPr/>
        </p:nvSpPr>
        <p:spPr bwMode="black">
          <a:xfrm>
            <a:off x="76200" y="3506788"/>
            <a:ext cx="1673225" cy="523220"/>
          </a:xfrm>
          <a:prstGeom prst="rect">
            <a:avLst/>
          </a:prstGeom>
          <a:noFill/>
          <a:ln w="9525" algn="ctr">
            <a:noFill/>
            <a:miter lim="800000"/>
            <a:headEnd/>
            <a:tailEnd/>
          </a:ln>
          <a:effectLst/>
        </p:spPr>
        <p:txBody>
          <a:bodyPr>
            <a:spAutoFit/>
          </a:bodyPr>
          <a:lstStyle/>
          <a:p>
            <a:pPr algn="ctr">
              <a:spcBef>
                <a:spcPct val="50000"/>
              </a:spcBef>
            </a:pPr>
            <a:r>
              <a:rPr lang="en-US" sz="2800" b="1" dirty="0">
                <a:solidFill>
                  <a:srgbClr val="080808"/>
                </a:solidFill>
                <a:effectLst>
                  <a:outerShdw blurRad="38100" dist="38100" dir="2700000" algn="tl">
                    <a:srgbClr val="C0C0C0"/>
                  </a:outerShdw>
                </a:effectLst>
              </a:rPr>
              <a:t> </a:t>
            </a:r>
            <a:r>
              <a:rPr lang="ar-DZ" sz="2800" b="1" dirty="0" smtClean="0">
                <a:solidFill>
                  <a:srgbClr val="080808"/>
                </a:solidFill>
                <a:effectLst>
                  <a:outerShdw blurRad="38100" dist="38100" dir="2700000" algn="tl">
                    <a:srgbClr val="C0C0C0"/>
                  </a:outerShdw>
                </a:effectLst>
              </a:rPr>
              <a:t>أدوات</a:t>
            </a:r>
            <a:endParaRPr lang="en-US" sz="2800" b="1" dirty="0">
              <a:solidFill>
                <a:srgbClr val="080808"/>
              </a:solidFill>
              <a:effectLst>
                <a:outerShdw blurRad="38100" dist="38100" dir="2700000" algn="tl">
                  <a:srgbClr val="C0C0C0"/>
                </a:outerShdw>
              </a:effectLst>
            </a:endParaRPr>
          </a:p>
        </p:txBody>
      </p:sp>
      <p:sp>
        <p:nvSpPr>
          <p:cNvPr id="55"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69634"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69636"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69639"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69641"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9644"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69646"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69649"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69651"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الاتصال الإداري</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نظريات الاتصال</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التحرير الإداري وتقنياته</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الرسائل الإدارية</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954107"/>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r" rtl="1" eaLnBrk="0" hangingPunct="0"/>
            <a:r>
              <a:rPr lang="ar-DZ" sz="1400" b="1" dirty="0" smtClean="0"/>
              <a:t>هو تمكين الطالب من فهم ومعالجة المسائل المرتبطة بالاتصال الداخلي والخارجي على مستوى المؤسسة.</a:t>
            </a:r>
          </a:p>
          <a:p>
            <a:pPr algn="r" rtl="1" eaLnBrk="0" hangingPunct="0"/>
            <a:r>
              <a:rPr lang="ar-DZ" sz="1400" b="1" dirty="0" smtClean="0"/>
              <a:t>تطوير مهارات الطالب في ميدان التحرير الإداري</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r>
              <a:rPr lang="ar-DZ" dirty="0" smtClean="0"/>
              <a:t>محتوى المقياس</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3"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4"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5"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7"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8"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9"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rtl="1">
              <a:spcBef>
                <a:spcPct val="50000"/>
              </a:spcBef>
              <a:buClr>
                <a:schemeClr val="tx1"/>
              </a:buClr>
            </a:pPr>
            <a:r>
              <a:rPr lang="ar-DZ" sz="2400" b="1" dirty="0" smtClean="0">
                <a:solidFill>
                  <a:srgbClr val="FFFFFF"/>
                </a:solidFill>
              </a:rPr>
              <a:t>أهداف الاتصال الداخلي</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rtl="1">
              <a:spcBef>
                <a:spcPct val="50000"/>
              </a:spcBef>
              <a:buClr>
                <a:schemeClr val="tx1"/>
              </a:buClr>
            </a:pPr>
            <a:r>
              <a:rPr lang="ar-DZ" sz="2400" b="1" dirty="0" smtClean="0">
                <a:solidFill>
                  <a:srgbClr val="FFFFFF"/>
                </a:solidFill>
              </a:rPr>
              <a:t>أنواع الاتصال الداخلي</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أداوت الاتصال الداخلي</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954107"/>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just" rtl="1" eaLnBrk="0" hangingPunct="0"/>
            <a:r>
              <a:rPr lang="ar-DZ" sz="1400" b="1" dirty="0" smtClean="0"/>
              <a:t>التعريف بالاتصال الداخلي لدى المنظمات باعتباره أحد أهم أفرع عملية الاتصال والإعلام داخل المنظمات، </a:t>
            </a:r>
            <a:r>
              <a:rPr lang="ar-DZ" sz="1400" b="1" dirty="0" smtClean="0"/>
              <a:t>وسيتم التعرف على أهداف وأشكال الاتصال الداخلي ودوره في التعريف بالمؤسسة وترسيخ صورتها.  </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pPr algn="l"/>
            <a:r>
              <a:rPr lang="ar-DZ" sz="3200" dirty="0" smtClean="0"/>
              <a:t>محتوى </a:t>
            </a:r>
            <a:r>
              <a:rPr lang="ar-DZ" sz="3200" dirty="0" smtClean="0"/>
              <a:t>المحاضرة 2 – الاتصال الداخلي</a:t>
            </a:r>
            <a:endParaRPr lang="en-US" sz="32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الداخلي</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24" name="Group 3"/>
          <p:cNvGrpSpPr>
            <a:grpSpLocks/>
          </p:cNvGrpSpPr>
          <p:nvPr/>
        </p:nvGrpSpPr>
        <p:grpSpPr bwMode="auto">
          <a:xfrm>
            <a:off x="2362200" y="2517775"/>
            <a:ext cx="3962400" cy="3730625"/>
            <a:chOff x="184" y="2688"/>
            <a:chExt cx="1268" cy="1194"/>
          </a:xfrm>
        </p:grpSpPr>
        <p:sp>
          <p:nvSpPr>
            <p:cNvPr id="125" name="Freeform 4"/>
            <p:cNvSpPr>
              <a:spLocks/>
            </p:cNvSpPr>
            <p:nvPr/>
          </p:nvSpPr>
          <p:spPr bwMode="ltGray">
            <a:xfrm>
              <a:off x="184" y="2692"/>
              <a:ext cx="770" cy="942"/>
            </a:xfrm>
            <a:custGeom>
              <a:avLst/>
              <a:gdLst/>
              <a:ahLst/>
              <a:cxnLst>
                <a:cxn ang="0">
                  <a:pos x="636" y="0"/>
                </a:cxn>
                <a:cxn ang="0">
                  <a:pos x="770" y="602"/>
                </a:cxn>
                <a:cxn ang="0">
                  <a:pos x="270" y="942"/>
                </a:cxn>
                <a:cxn ang="0">
                  <a:pos x="0" y="216"/>
                </a:cxn>
                <a:cxn ang="0">
                  <a:pos x="636" y="0"/>
                </a:cxn>
              </a:cxnLst>
              <a:rect l="0" t="0" r="r" b="b"/>
              <a:pathLst>
                <a:path w="770" h="942">
                  <a:moveTo>
                    <a:pt x="636" y="0"/>
                  </a:moveTo>
                  <a:lnTo>
                    <a:pt x="770" y="602"/>
                  </a:lnTo>
                  <a:lnTo>
                    <a:pt x="270" y="942"/>
                  </a:lnTo>
                  <a:lnTo>
                    <a:pt x="0" y="216"/>
                  </a:lnTo>
                  <a:lnTo>
                    <a:pt x="636" y="0"/>
                  </a:lnTo>
                  <a:close/>
                </a:path>
              </a:pathLst>
            </a:custGeom>
            <a:solidFill>
              <a:schemeClr val="accent1">
                <a:alpha val="50000"/>
              </a:schemeClr>
            </a:solidFill>
            <a:ln w="9525" cap="flat" cmpd="sng">
              <a:noFill/>
              <a:prstDash val="solid"/>
              <a:round/>
              <a:headEnd type="none" w="med" len="med"/>
              <a:tailEnd type="none" w="med" len="med"/>
            </a:ln>
            <a:effectLst/>
          </p:spPr>
          <p:txBody>
            <a:bodyPr wrap="none" anchor="ctr"/>
            <a:lstStyle/>
            <a:p>
              <a:endParaRPr lang="fr-FR"/>
            </a:p>
          </p:txBody>
        </p:sp>
        <p:sp>
          <p:nvSpPr>
            <p:cNvPr id="126" name="Freeform 5"/>
            <p:cNvSpPr>
              <a:spLocks/>
            </p:cNvSpPr>
            <p:nvPr/>
          </p:nvSpPr>
          <p:spPr bwMode="ltGray">
            <a:xfrm>
              <a:off x="816" y="2688"/>
              <a:ext cx="636" cy="724"/>
            </a:xfrm>
            <a:custGeom>
              <a:avLst/>
              <a:gdLst/>
              <a:ahLst/>
              <a:cxnLst>
                <a:cxn ang="0">
                  <a:pos x="0" y="2"/>
                </a:cxn>
                <a:cxn ang="0">
                  <a:pos x="138" y="606"/>
                </a:cxn>
                <a:cxn ang="0">
                  <a:pos x="636" y="724"/>
                </a:cxn>
                <a:cxn ang="0">
                  <a:pos x="574" y="0"/>
                </a:cxn>
                <a:cxn ang="0">
                  <a:pos x="0" y="2"/>
                </a:cxn>
              </a:cxnLst>
              <a:rect l="0" t="0" r="r" b="b"/>
              <a:pathLst>
                <a:path w="636" h="724">
                  <a:moveTo>
                    <a:pt x="0" y="2"/>
                  </a:moveTo>
                  <a:lnTo>
                    <a:pt x="138" y="606"/>
                  </a:lnTo>
                  <a:lnTo>
                    <a:pt x="636" y="724"/>
                  </a:lnTo>
                  <a:lnTo>
                    <a:pt x="574" y="0"/>
                  </a:lnTo>
                  <a:lnTo>
                    <a:pt x="0" y="2"/>
                  </a:lnTo>
                  <a:close/>
                </a:path>
              </a:pathLst>
            </a:custGeom>
            <a:solidFill>
              <a:schemeClr val="accent1">
                <a:alpha val="50000"/>
              </a:schemeClr>
            </a:solidFill>
            <a:ln w="9525" cap="flat" cmpd="sng">
              <a:noFill/>
              <a:prstDash val="solid"/>
              <a:round/>
              <a:headEnd type="none" w="med" len="med"/>
              <a:tailEnd type="none" w="med" len="med"/>
            </a:ln>
            <a:effectLst/>
          </p:spPr>
          <p:txBody>
            <a:bodyPr wrap="none" anchor="ctr"/>
            <a:lstStyle/>
            <a:p>
              <a:endParaRPr lang="fr-FR"/>
            </a:p>
          </p:txBody>
        </p:sp>
        <p:sp>
          <p:nvSpPr>
            <p:cNvPr id="127" name="Freeform 6"/>
            <p:cNvSpPr>
              <a:spLocks/>
            </p:cNvSpPr>
            <p:nvPr/>
          </p:nvSpPr>
          <p:spPr bwMode="ltGray">
            <a:xfrm>
              <a:off x="452" y="3296"/>
              <a:ext cx="998" cy="586"/>
            </a:xfrm>
            <a:custGeom>
              <a:avLst/>
              <a:gdLst/>
              <a:ahLst/>
              <a:cxnLst>
                <a:cxn ang="0">
                  <a:pos x="0" y="340"/>
                </a:cxn>
                <a:cxn ang="0">
                  <a:pos x="500" y="0"/>
                </a:cxn>
                <a:cxn ang="0">
                  <a:pos x="998" y="116"/>
                </a:cxn>
                <a:cxn ang="0">
                  <a:pos x="540" y="586"/>
                </a:cxn>
                <a:cxn ang="0">
                  <a:pos x="0" y="340"/>
                </a:cxn>
              </a:cxnLst>
              <a:rect l="0" t="0" r="r" b="b"/>
              <a:pathLst>
                <a:path w="998" h="586">
                  <a:moveTo>
                    <a:pt x="0" y="340"/>
                  </a:moveTo>
                  <a:lnTo>
                    <a:pt x="500" y="0"/>
                  </a:lnTo>
                  <a:lnTo>
                    <a:pt x="998" y="116"/>
                  </a:lnTo>
                  <a:lnTo>
                    <a:pt x="540" y="586"/>
                  </a:lnTo>
                  <a:lnTo>
                    <a:pt x="0" y="340"/>
                  </a:lnTo>
                  <a:close/>
                </a:path>
              </a:pathLst>
            </a:custGeom>
            <a:solidFill>
              <a:schemeClr val="accent1">
                <a:alpha val="80000"/>
              </a:schemeClr>
            </a:solidFill>
            <a:ln w="9525" cap="flat" cmpd="sng">
              <a:noFill/>
              <a:prstDash val="solid"/>
              <a:round/>
              <a:headEnd type="none" w="med" len="med"/>
              <a:tailEnd type="none" w="med" len="med"/>
            </a:ln>
            <a:effectLst/>
          </p:spPr>
          <p:txBody>
            <a:bodyPr wrap="none" anchor="ctr"/>
            <a:lstStyle/>
            <a:p>
              <a:endParaRPr lang="fr-FR"/>
            </a:p>
          </p:txBody>
        </p:sp>
      </p:grpSp>
      <p:grpSp>
        <p:nvGrpSpPr>
          <p:cNvPr id="128" name="Group 7"/>
          <p:cNvGrpSpPr>
            <a:grpSpLocks/>
          </p:cNvGrpSpPr>
          <p:nvPr/>
        </p:nvGrpSpPr>
        <p:grpSpPr bwMode="auto">
          <a:xfrm>
            <a:off x="2803525" y="2819400"/>
            <a:ext cx="3203575" cy="3016250"/>
            <a:chOff x="184" y="2688"/>
            <a:chExt cx="1268" cy="1194"/>
          </a:xfrm>
        </p:grpSpPr>
        <p:sp>
          <p:nvSpPr>
            <p:cNvPr id="129" name="Freeform 8"/>
            <p:cNvSpPr>
              <a:spLocks/>
            </p:cNvSpPr>
            <p:nvPr/>
          </p:nvSpPr>
          <p:spPr bwMode="gray">
            <a:xfrm>
              <a:off x="184" y="2692"/>
              <a:ext cx="770" cy="942"/>
            </a:xfrm>
            <a:custGeom>
              <a:avLst/>
              <a:gdLst/>
              <a:ahLst/>
              <a:cxnLst>
                <a:cxn ang="0">
                  <a:pos x="636" y="0"/>
                </a:cxn>
                <a:cxn ang="0">
                  <a:pos x="770" y="602"/>
                </a:cxn>
                <a:cxn ang="0">
                  <a:pos x="270" y="942"/>
                </a:cxn>
                <a:cxn ang="0">
                  <a:pos x="0" y="216"/>
                </a:cxn>
                <a:cxn ang="0">
                  <a:pos x="636" y="0"/>
                </a:cxn>
              </a:cxnLst>
              <a:rect l="0" t="0" r="r" b="b"/>
              <a:pathLst>
                <a:path w="770" h="942">
                  <a:moveTo>
                    <a:pt x="636" y="0"/>
                  </a:moveTo>
                  <a:lnTo>
                    <a:pt x="770" y="602"/>
                  </a:lnTo>
                  <a:lnTo>
                    <a:pt x="270" y="942"/>
                  </a:lnTo>
                  <a:lnTo>
                    <a:pt x="0" y="216"/>
                  </a:lnTo>
                  <a:lnTo>
                    <a:pt x="636" y="0"/>
                  </a:lnTo>
                  <a:close/>
                </a:path>
              </a:pathLst>
            </a:custGeom>
            <a:gradFill rotWithShape="1">
              <a:gsLst>
                <a:gs pos="0">
                  <a:schemeClr val="accent2">
                    <a:gamma/>
                    <a:tint val="63529"/>
                    <a:invGamma/>
                  </a:schemeClr>
                </a:gs>
                <a:gs pos="100000">
                  <a:schemeClr val="accent2"/>
                </a:gs>
              </a:gsLst>
              <a:lin ang="2700000" scaled="1"/>
            </a:gradFill>
            <a:ln w="9525" cap="flat" cmpd="sng">
              <a:noFill/>
              <a:prstDash val="solid"/>
              <a:round/>
              <a:headEnd type="none" w="med" len="med"/>
              <a:tailEnd type="none" w="med" len="med"/>
            </a:ln>
            <a:effectLst/>
          </p:spPr>
          <p:txBody>
            <a:bodyPr wrap="none" anchor="ctr"/>
            <a:lstStyle/>
            <a:p>
              <a:endParaRPr lang="fr-FR"/>
            </a:p>
          </p:txBody>
        </p:sp>
        <p:sp>
          <p:nvSpPr>
            <p:cNvPr id="130" name="Freeform 9"/>
            <p:cNvSpPr>
              <a:spLocks/>
            </p:cNvSpPr>
            <p:nvPr/>
          </p:nvSpPr>
          <p:spPr bwMode="gray">
            <a:xfrm>
              <a:off x="816" y="2688"/>
              <a:ext cx="636" cy="724"/>
            </a:xfrm>
            <a:custGeom>
              <a:avLst/>
              <a:gdLst/>
              <a:ahLst/>
              <a:cxnLst>
                <a:cxn ang="0">
                  <a:pos x="0" y="2"/>
                </a:cxn>
                <a:cxn ang="0">
                  <a:pos x="138" y="606"/>
                </a:cxn>
                <a:cxn ang="0">
                  <a:pos x="636" y="724"/>
                </a:cxn>
                <a:cxn ang="0">
                  <a:pos x="574" y="0"/>
                </a:cxn>
                <a:cxn ang="0">
                  <a:pos x="0" y="2"/>
                </a:cxn>
              </a:cxnLst>
              <a:rect l="0" t="0" r="r" b="b"/>
              <a:pathLst>
                <a:path w="636" h="724">
                  <a:moveTo>
                    <a:pt x="0" y="2"/>
                  </a:moveTo>
                  <a:lnTo>
                    <a:pt x="138" y="606"/>
                  </a:lnTo>
                  <a:lnTo>
                    <a:pt x="636" y="724"/>
                  </a:lnTo>
                  <a:lnTo>
                    <a:pt x="574" y="0"/>
                  </a:lnTo>
                  <a:lnTo>
                    <a:pt x="0" y="2"/>
                  </a:lnTo>
                  <a:close/>
                </a:path>
              </a:pathLst>
            </a:custGeom>
            <a:gradFill rotWithShape="1">
              <a:gsLst>
                <a:gs pos="0">
                  <a:schemeClr val="accent2"/>
                </a:gs>
                <a:gs pos="100000">
                  <a:schemeClr val="accent2">
                    <a:gamma/>
                    <a:tint val="69804"/>
                    <a:invGamma/>
                  </a:schemeClr>
                </a:gs>
              </a:gsLst>
              <a:lin ang="0" scaled="1"/>
            </a:gradFill>
            <a:ln w="9525" cap="flat" cmpd="sng">
              <a:noFill/>
              <a:prstDash val="solid"/>
              <a:round/>
              <a:headEnd type="none" w="med" len="med"/>
              <a:tailEnd type="none" w="med" len="med"/>
            </a:ln>
            <a:effectLst/>
          </p:spPr>
          <p:txBody>
            <a:bodyPr wrap="none" anchor="ctr"/>
            <a:lstStyle/>
            <a:p>
              <a:endParaRPr lang="fr-FR"/>
            </a:p>
          </p:txBody>
        </p:sp>
        <p:sp>
          <p:nvSpPr>
            <p:cNvPr id="131" name="Freeform 10"/>
            <p:cNvSpPr>
              <a:spLocks/>
            </p:cNvSpPr>
            <p:nvPr/>
          </p:nvSpPr>
          <p:spPr bwMode="gray">
            <a:xfrm>
              <a:off x="452" y="3296"/>
              <a:ext cx="998" cy="586"/>
            </a:xfrm>
            <a:custGeom>
              <a:avLst/>
              <a:gdLst/>
              <a:ahLst/>
              <a:cxnLst>
                <a:cxn ang="0">
                  <a:pos x="0" y="340"/>
                </a:cxn>
                <a:cxn ang="0">
                  <a:pos x="500" y="0"/>
                </a:cxn>
                <a:cxn ang="0">
                  <a:pos x="998" y="116"/>
                </a:cxn>
                <a:cxn ang="0">
                  <a:pos x="540" y="586"/>
                </a:cxn>
                <a:cxn ang="0">
                  <a:pos x="0" y="340"/>
                </a:cxn>
              </a:cxnLst>
              <a:rect l="0" t="0" r="r" b="b"/>
              <a:pathLst>
                <a:path w="998" h="586">
                  <a:moveTo>
                    <a:pt x="0" y="340"/>
                  </a:moveTo>
                  <a:lnTo>
                    <a:pt x="500" y="0"/>
                  </a:lnTo>
                  <a:lnTo>
                    <a:pt x="998" y="116"/>
                  </a:lnTo>
                  <a:lnTo>
                    <a:pt x="540" y="586"/>
                  </a:lnTo>
                  <a:lnTo>
                    <a:pt x="0" y="340"/>
                  </a:lnTo>
                  <a:close/>
                </a:path>
              </a:pathLst>
            </a:custGeom>
            <a:gradFill rotWithShape="1">
              <a:gsLst>
                <a:gs pos="0">
                  <a:schemeClr val="accent2">
                    <a:gamma/>
                    <a:shade val="75686"/>
                    <a:invGamma/>
                  </a:schemeClr>
                </a:gs>
                <a:gs pos="100000">
                  <a:schemeClr val="accent2"/>
                </a:gs>
              </a:gsLst>
              <a:lin ang="5400000" scaled="1"/>
            </a:gradFill>
            <a:ln w="9525" cap="flat" cmpd="sng">
              <a:noFill/>
              <a:prstDash val="solid"/>
              <a:round/>
              <a:headEnd type="none" w="med" len="med"/>
              <a:tailEnd type="none" w="med" len="med"/>
            </a:ln>
            <a:effectLst/>
          </p:spPr>
          <p:txBody>
            <a:bodyPr wrap="none" anchor="ctr"/>
            <a:lstStyle/>
            <a:p>
              <a:endParaRPr lang="fr-FR"/>
            </a:p>
          </p:txBody>
        </p:sp>
      </p:grpSp>
      <p:sp>
        <p:nvSpPr>
          <p:cNvPr id="132" name="Rectangle 11"/>
          <p:cNvSpPr>
            <a:spLocks noChangeArrowheads="1"/>
          </p:cNvSpPr>
          <p:nvPr/>
        </p:nvSpPr>
        <p:spPr bwMode="auto">
          <a:xfrm>
            <a:off x="1357290" y="1214422"/>
            <a:ext cx="4616463" cy="1154675"/>
          </a:xfrm>
          <a:prstGeom prst="rect">
            <a:avLst/>
          </a:prstGeom>
          <a:noFill/>
          <a:ln w="9525" algn="ctr">
            <a:noFill/>
            <a:miter lim="800000"/>
            <a:headEnd/>
            <a:tailEnd/>
          </a:ln>
          <a:effectLst/>
        </p:spPr>
        <p:txBody>
          <a:bodyPr wrap="square">
            <a:spAutoFit/>
          </a:bodyPr>
          <a:lstStyle/>
          <a:p>
            <a:pPr algn="just" rtl="1" eaLnBrk="0" hangingPunct="0">
              <a:lnSpc>
                <a:spcPct val="110000"/>
              </a:lnSpc>
              <a:buClr>
                <a:srgbClr val="D7181F"/>
              </a:buClr>
              <a:buFont typeface="Wingdings" pitchFamily="2" charset="2"/>
              <a:buNone/>
            </a:pPr>
            <a:r>
              <a:rPr lang="ar-DZ" sz="1600" b="0" dirty="0" smtClean="0">
                <a:cs typeface="Arial" charset="0"/>
              </a:rPr>
              <a:t>يهدف خلق مناخ تنظيمي صحي ينبني على إشراك الموظفين في كل جوانب المؤسسة، والتعرف والاهتمام بمشاعرهم باعتبارهم ناقلي صورة المؤسسة إلى الخارج، كما يعكسون رأي الجمهور في المؤسسة.</a:t>
            </a:r>
            <a:endParaRPr lang="en-US" sz="1600" b="0" dirty="0">
              <a:cs typeface="Arial" charset="0"/>
            </a:endParaRPr>
          </a:p>
        </p:txBody>
      </p:sp>
      <p:sp>
        <p:nvSpPr>
          <p:cNvPr id="133" name="Text Box 12"/>
          <p:cNvSpPr txBox="1">
            <a:spLocks noChangeArrowheads="1"/>
          </p:cNvSpPr>
          <p:nvPr/>
        </p:nvSpPr>
        <p:spPr bwMode="gray">
          <a:xfrm>
            <a:off x="3717925" y="3962400"/>
            <a:ext cx="1412567" cy="830997"/>
          </a:xfrm>
          <a:prstGeom prst="rect">
            <a:avLst/>
          </a:prstGeom>
          <a:noFill/>
          <a:ln w="9525" algn="ctr">
            <a:noFill/>
            <a:miter lim="800000"/>
            <a:headEnd/>
            <a:tailEnd/>
          </a:ln>
          <a:effectLst>
            <a:outerShdw dist="35921" dir="2700000" algn="ctr" rotWithShape="0">
              <a:srgbClr val="292929"/>
            </a:outerShdw>
          </a:effectLst>
        </p:spPr>
        <p:txBody>
          <a:bodyPr wrap="none">
            <a:spAutoFit/>
          </a:bodyPr>
          <a:lstStyle/>
          <a:p>
            <a:pPr algn="ctr"/>
            <a:r>
              <a:rPr lang="ar-DZ" sz="4800" dirty="0" smtClean="0">
                <a:cs typeface="Arial" charset="0"/>
              </a:rPr>
              <a:t>أهداف</a:t>
            </a:r>
            <a:endParaRPr lang="en-US" sz="4800" dirty="0">
              <a:cs typeface="Arial" charset="0"/>
            </a:endParaRPr>
          </a:p>
        </p:txBody>
      </p:sp>
      <p:grpSp>
        <p:nvGrpSpPr>
          <p:cNvPr id="134" name="Group 13"/>
          <p:cNvGrpSpPr>
            <a:grpSpLocks/>
          </p:cNvGrpSpPr>
          <p:nvPr/>
        </p:nvGrpSpPr>
        <p:grpSpPr bwMode="auto">
          <a:xfrm rot="4976862" flipH="1">
            <a:off x="5632450" y="2806700"/>
            <a:ext cx="323850" cy="311150"/>
            <a:chOff x="1944" y="1111"/>
            <a:chExt cx="204" cy="196"/>
          </a:xfrm>
        </p:grpSpPr>
        <p:pic>
          <p:nvPicPr>
            <p:cNvPr id="135" name="Picture 14" descr="circuler_1"/>
            <p:cNvPicPr>
              <a:picLocks noChangeAspect="1" noChangeArrowheads="1"/>
            </p:cNvPicPr>
            <p:nvPr/>
          </p:nvPicPr>
          <p:blipFill>
            <a:blip r:embed="rId2" cstate="print"/>
            <a:srcRect/>
            <a:stretch>
              <a:fillRect/>
            </a:stretch>
          </p:blipFill>
          <p:spPr bwMode="gray">
            <a:xfrm flipH="1">
              <a:off x="1961" y="1124"/>
              <a:ext cx="174" cy="172"/>
            </a:xfrm>
            <a:prstGeom prst="rect">
              <a:avLst/>
            </a:prstGeom>
            <a:noFill/>
          </p:spPr>
        </p:pic>
        <p:sp>
          <p:nvSpPr>
            <p:cNvPr id="136" name="Oval 15"/>
            <p:cNvSpPr>
              <a:spLocks noChangeArrowheads="1"/>
            </p:cNvSpPr>
            <p:nvPr/>
          </p:nvSpPr>
          <p:spPr bwMode="gray">
            <a:xfrm flipH="1">
              <a:off x="1962" y="1124"/>
              <a:ext cx="173" cy="172"/>
            </a:xfrm>
            <a:prstGeom prst="ellipse">
              <a:avLst/>
            </a:prstGeom>
            <a:gradFill rotWithShape="1">
              <a:gsLst>
                <a:gs pos="0">
                  <a:srgbClr val="FFFF00">
                    <a:gamma/>
                    <a:shade val="46275"/>
                    <a:invGamma/>
                  </a:srgbClr>
                </a:gs>
                <a:gs pos="50000">
                  <a:srgbClr val="FFFF00">
                    <a:alpha val="50000"/>
                  </a:srgbClr>
                </a:gs>
                <a:gs pos="100000">
                  <a:srgbClr val="FFFF00">
                    <a:gamma/>
                    <a:shade val="46275"/>
                    <a:invGamma/>
                  </a:srgbClr>
                </a:gs>
              </a:gsLst>
              <a:lin ang="5400000" scaled="1"/>
            </a:gradFill>
            <a:ln w="9525" algn="ctr">
              <a:noFill/>
              <a:round/>
              <a:headEnd/>
              <a:tailEnd/>
            </a:ln>
            <a:effectLst/>
          </p:spPr>
          <p:txBody>
            <a:bodyPr wrap="none" anchor="ctr"/>
            <a:lstStyle/>
            <a:p>
              <a:endParaRPr lang="fr-FR"/>
            </a:p>
          </p:txBody>
        </p:sp>
        <p:grpSp>
          <p:nvGrpSpPr>
            <p:cNvPr id="137" name="Group 16"/>
            <p:cNvGrpSpPr>
              <a:grpSpLocks/>
            </p:cNvGrpSpPr>
            <p:nvPr/>
          </p:nvGrpSpPr>
          <p:grpSpPr bwMode="auto">
            <a:xfrm rot="1297425" flipV="1">
              <a:off x="1969" y="1253"/>
              <a:ext cx="150" cy="36"/>
              <a:chOff x="2528" y="1060"/>
              <a:chExt cx="894" cy="236"/>
            </a:xfrm>
          </p:grpSpPr>
          <p:grpSp>
            <p:nvGrpSpPr>
              <p:cNvPr id="140" name="Group 17"/>
              <p:cNvGrpSpPr>
                <a:grpSpLocks/>
              </p:cNvGrpSpPr>
              <p:nvPr/>
            </p:nvGrpSpPr>
            <p:grpSpPr bwMode="auto">
              <a:xfrm>
                <a:off x="2528" y="1060"/>
                <a:ext cx="742" cy="186"/>
                <a:chOff x="1565" y="2568"/>
                <a:chExt cx="1118" cy="279"/>
              </a:xfrm>
            </p:grpSpPr>
            <p:sp>
              <p:nvSpPr>
                <p:cNvPr id="146" name="AutoShape 18"/>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7" name="AutoShape 19"/>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8" name="AutoShape 20"/>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9" name="AutoShape 21"/>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41" name="Group 22"/>
              <p:cNvGrpSpPr>
                <a:grpSpLocks/>
              </p:cNvGrpSpPr>
              <p:nvPr/>
            </p:nvGrpSpPr>
            <p:grpSpPr bwMode="auto">
              <a:xfrm rot="1353540">
                <a:off x="2680" y="1110"/>
                <a:ext cx="742" cy="186"/>
                <a:chOff x="1565" y="2568"/>
                <a:chExt cx="1118" cy="279"/>
              </a:xfrm>
            </p:grpSpPr>
            <p:sp>
              <p:nvSpPr>
                <p:cNvPr id="142" name="AutoShape 23"/>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3" name="AutoShape 24"/>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4" name="AutoShape 25"/>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45" name="AutoShape 26"/>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sp>
          <p:nvSpPr>
            <p:cNvPr id="138" name="Arc 27"/>
            <p:cNvSpPr>
              <a:spLocks/>
            </p:cNvSpPr>
            <p:nvPr/>
          </p:nvSpPr>
          <p:spPr bwMode="gray">
            <a:xfrm rot="25447716">
              <a:off x="1948" y="1107"/>
              <a:ext cx="196" cy="204"/>
            </a:xfrm>
            <a:custGeom>
              <a:avLst/>
              <a:gdLst>
                <a:gd name="G0" fmla="+- 21600 0 0"/>
                <a:gd name="G1" fmla="+- 21600 0 0"/>
                <a:gd name="G2" fmla="+- 21600 0 0"/>
                <a:gd name="T0" fmla="*/ 3603 w 43200"/>
                <a:gd name="T1" fmla="*/ 33545 h 43155"/>
                <a:gd name="T2" fmla="*/ 22996 w 43200"/>
                <a:gd name="T3" fmla="*/ 43155 h 43155"/>
                <a:gd name="T4" fmla="*/ 21600 w 43200"/>
                <a:gd name="T5" fmla="*/ 21600 h 43155"/>
              </a:gdLst>
              <a:ahLst/>
              <a:cxnLst>
                <a:cxn ang="0">
                  <a:pos x="T0" y="T1"/>
                </a:cxn>
                <a:cxn ang="0">
                  <a:pos x="T2" y="T3"/>
                </a:cxn>
                <a:cxn ang="0">
                  <a:pos x="T4" y="T5"/>
                </a:cxn>
              </a:cxnLst>
              <a:rect l="0" t="0" r="r" b="b"/>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close/>
                </a:path>
              </a:pathLst>
            </a:custGeom>
            <a:noFill/>
            <a:ln w="12700">
              <a:solidFill>
                <a:srgbClr val="000000"/>
              </a:solidFill>
              <a:prstDash val="sysDot"/>
              <a:round/>
              <a:headEnd/>
              <a:tailEnd type="triangle" w="sm" len="sm"/>
            </a:ln>
            <a:effectLst/>
          </p:spPr>
          <p:txBody>
            <a:bodyPr wrap="none" anchor="ctr"/>
            <a:lstStyle/>
            <a:p>
              <a:endParaRPr lang="fr-FR"/>
            </a:p>
          </p:txBody>
        </p:sp>
        <p:pic>
          <p:nvPicPr>
            <p:cNvPr id="139" name="Picture 28" descr="light_shadow1"/>
            <p:cNvPicPr>
              <a:picLocks noChangeAspect="1" noChangeArrowheads="1"/>
            </p:cNvPicPr>
            <p:nvPr/>
          </p:nvPicPr>
          <p:blipFill>
            <a:blip r:embed="rId3" cstate="print"/>
            <a:srcRect t="23740"/>
            <a:stretch>
              <a:fillRect/>
            </a:stretch>
          </p:blipFill>
          <p:spPr bwMode="gray">
            <a:xfrm rot="2569845" flipH="1">
              <a:off x="2015" y="1139"/>
              <a:ext cx="129" cy="84"/>
            </a:xfrm>
            <a:prstGeom prst="rect">
              <a:avLst/>
            </a:prstGeom>
            <a:noFill/>
          </p:spPr>
        </p:pic>
      </p:grpSp>
      <p:grpSp>
        <p:nvGrpSpPr>
          <p:cNvPr id="150" name="Group 29"/>
          <p:cNvGrpSpPr>
            <a:grpSpLocks/>
          </p:cNvGrpSpPr>
          <p:nvPr/>
        </p:nvGrpSpPr>
        <p:grpSpPr bwMode="auto">
          <a:xfrm rot="4976862" flipH="1">
            <a:off x="2663825" y="3309938"/>
            <a:ext cx="323850" cy="311150"/>
            <a:chOff x="1944" y="1111"/>
            <a:chExt cx="204" cy="196"/>
          </a:xfrm>
        </p:grpSpPr>
        <p:pic>
          <p:nvPicPr>
            <p:cNvPr id="151" name="Picture 30" descr="circuler_1"/>
            <p:cNvPicPr>
              <a:picLocks noChangeAspect="1" noChangeArrowheads="1"/>
            </p:cNvPicPr>
            <p:nvPr/>
          </p:nvPicPr>
          <p:blipFill>
            <a:blip r:embed="rId2" cstate="print"/>
            <a:srcRect/>
            <a:stretch>
              <a:fillRect/>
            </a:stretch>
          </p:blipFill>
          <p:spPr bwMode="gray">
            <a:xfrm flipH="1">
              <a:off x="1961" y="1124"/>
              <a:ext cx="174" cy="172"/>
            </a:xfrm>
            <a:prstGeom prst="rect">
              <a:avLst/>
            </a:prstGeom>
            <a:noFill/>
          </p:spPr>
        </p:pic>
        <p:sp>
          <p:nvSpPr>
            <p:cNvPr id="152" name="Oval 31"/>
            <p:cNvSpPr>
              <a:spLocks noChangeArrowheads="1"/>
            </p:cNvSpPr>
            <p:nvPr/>
          </p:nvSpPr>
          <p:spPr bwMode="gray">
            <a:xfrm flipH="1">
              <a:off x="1962" y="1124"/>
              <a:ext cx="173" cy="172"/>
            </a:xfrm>
            <a:prstGeom prst="ellipse">
              <a:avLst/>
            </a:prstGeom>
            <a:gradFill rotWithShape="1">
              <a:gsLst>
                <a:gs pos="0">
                  <a:srgbClr val="FFFF00">
                    <a:gamma/>
                    <a:shade val="46275"/>
                    <a:invGamma/>
                  </a:srgbClr>
                </a:gs>
                <a:gs pos="50000">
                  <a:srgbClr val="FFFF00">
                    <a:alpha val="50000"/>
                  </a:srgbClr>
                </a:gs>
                <a:gs pos="100000">
                  <a:srgbClr val="FFFF00">
                    <a:gamma/>
                    <a:shade val="46275"/>
                    <a:invGamma/>
                  </a:srgbClr>
                </a:gs>
              </a:gsLst>
              <a:lin ang="5400000" scaled="1"/>
            </a:gradFill>
            <a:ln w="9525" algn="ctr">
              <a:noFill/>
              <a:round/>
              <a:headEnd/>
              <a:tailEnd/>
            </a:ln>
            <a:effectLst/>
          </p:spPr>
          <p:txBody>
            <a:bodyPr wrap="none" anchor="ctr"/>
            <a:lstStyle/>
            <a:p>
              <a:endParaRPr lang="fr-FR"/>
            </a:p>
          </p:txBody>
        </p:sp>
        <p:grpSp>
          <p:nvGrpSpPr>
            <p:cNvPr id="153" name="Group 32"/>
            <p:cNvGrpSpPr>
              <a:grpSpLocks/>
            </p:cNvGrpSpPr>
            <p:nvPr/>
          </p:nvGrpSpPr>
          <p:grpSpPr bwMode="auto">
            <a:xfrm rot="1297425" flipV="1">
              <a:off x="1969" y="1253"/>
              <a:ext cx="150" cy="36"/>
              <a:chOff x="2528" y="1060"/>
              <a:chExt cx="894" cy="236"/>
            </a:xfrm>
          </p:grpSpPr>
          <p:grpSp>
            <p:nvGrpSpPr>
              <p:cNvPr id="156" name="Group 33"/>
              <p:cNvGrpSpPr>
                <a:grpSpLocks/>
              </p:cNvGrpSpPr>
              <p:nvPr/>
            </p:nvGrpSpPr>
            <p:grpSpPr bwMode="auto">
              <a:xfrm>
                <a:off x="2528" y="1060"/>
                <a:ext cx="742" cy="186"/>
                <a:chOff x="1565" y="2568"/>
                <a:chExt cx="1118" cy="279"/>
              </a:xfrm>
            </p:grpSpPr>
            <p:sp>
              <p:nvSpPr>
                <p:cNvPr id="162" name="AutoShape 34"/>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3" name="AutoShape 35"/>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4" name="AutoShape 36"/>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5" name="AutoShape 37"/>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57" name="Group 38"/>
              <p:cNvGrpSpPr>
                <a:grpSpLocks/>
              </p:cNvGrpSpPr>
              <p:nvPr/>
            </p:nvGrpSpPr>
            <p:grpSpPr bwMode="auto">
              <a:xfrm rot="1353540">
                <a:off x="2680" y="1110"/>
                <a:ext cx="742" cy="186"/>
                <a:chOff x="1565" y="2568"/>
                <a:chExt cx="1118" cy="279"/>
              </a:xfrm>
            </p:grpSpPr>
            <p:sp>
              <p:nvSpPr>
                <p:cNvPr id="158" name="AutoShape 39"/>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59" name="AutoShape 40"/>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0" name="AutoShape 41"/>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61" name="AutoShape 42"/>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sp>
          <p:nvSpPr>
            <p:cNvPr id="154" name="Arc 43"/>
            <p:cNvSpPr>
              <a:spLocks/>
            </p:cNvSpPr>
            <p:nvPr/>
          </p:nvSpPr>
          <p:spPr bwMode="gray">
            <a:xfrm rot="25447716">
              <a:off x="1948" y="1107"/>
              <a:ext cx="196" cy="204"/>
            </a:xfrm>
            <a:custGeom>
              <a:avLst/>
              <a:gdLst>
                <a:gd name="G0" fmla="+- 21600 0 0"/>
                <a:gd name="G1" fmla="+- 21600 0 0"/>
                <a:gd name="G2" fmla="+- 21600 0 0"/>
                <a:gd name="T0" fmla="*/ 3603 w 43200"/>
                <a:gd name="T1" fmla="*/ 33545 h 43155"/>
                <a:gd name="T2" fmla="*/ 22996 w 43200"/>
                <a:gd name="T3" fmla="*/ 43155 h 43155"/>
                <a:gd name="T4" fmla="*/ 21600 w 43200"/>
                <a:gd name="T5" fmla="*/ 21600 h 43155"/>
              </a:gdLst>
              <a:ahLst/>
              <a:cxnLst>
                <a:cxn ang="0">
                  <a:pos x="T0" y="T1"/>
                </a:cxn>
                <a:cxn ang="0">
                  <a:pos x="T2" y="T3"/>
                </a:cxn>
                <a:cxn ang="0">
                  <a:pos x="T4" y="T5"/>
                </a:cxn>
              </a:cxnLst>
              <a:rect l="0" t="0" r="r" b="b"/>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close/>
                </a:path>
              </a:pathLst>
            </a:custGeom>
            <a:noFill/>
            <a:ln w="12700">
              <a:solidFill>
                <a:srgbClr val="000000"/>
              </a:solidFill>
              <a:prstDash val="sysDot"/>
              <a:round/>
              <a:headEnd/>
              <a:tailEnd type="triangle" w="sm" len="sm"/>
            </a:ln>
            <a:effectLst/>
          </p:spPr>
          <p:txBody>
            <a:bodyPr wrap="none" anchor="ctr"/>
            <a:lstStyle/>
            <a:p>
              <a:endParaRPr lang="fr-FR"/>
            </a:p>
          </p:txBody>
        </p:sp>
        <p:pic>
          <p:nvPicPr>
            <p:cNvPr id="155" name="Picture 44" descr="light_shadow1"/>
            <p:cNvPicPr>
              <a:picLocks noChangeAspect="1" noChangeArrowheads="1"/>
            </p:cNvPicPr>
            <p:nvPr/>
          </p:nvPicPr>
          <p:blipFill>
            <a:blip r:embed="rId3" cstate="print"/>
            <a:srcRect t="23740"/>
            <a:stretch>
              <a:fillRect/>
            </a:stretch>
          </p:blipFill>
          <p:spPr bwMode="gray">
            <a:xfrm rot="2569845" flipH="1">
              <a:off x="2015" y="1139"/>
              <a:ext cx="129" cy="84"/>
            </a:xfrm>
            <a:prstGeom prst="rect">
              <a:avLst/>
            </a:prstGeom>
            <a:noFill/>
          </p:spPr>
        </p:pic>
      </p:grpSp>
      <p:grpSp>
        <p:nvGrpSpPr>
          <p:cNvPr id="166" name="Group 45"/>
          <p:cNvGrpSpPr>
            <a:grpSpLocks/>
          </p:cNvGrpSpPr>
          <p:nvPr/>
        </p:nvGrpSpPr>
        <p:grpSpPr bwMode="auto">
          <a:xfrm rot="4976862" flipH="1">
            <a:off x="4637088" y="5756275"/>
            <a:ext cx="323850" cy="311150"/>
            <a:chOff x="1944" y="1111"/>
            <a:chExt cx="204" cy="196"/>
          </a:xfrm>
        </p:grpSpPr>
        <p:pic>
          <p:nvPicPr>
            <p:cNvPr id="167" name="Picture 46" descr="circuler_1"/>
            <p:cNvPicPr>
              <a:picLocks noChangeAspect="1" noChangeArrowheads="1"/>
            </p:cNvPicPr>
            <p:nvPr/>
          </p:nvPicPr>
          <p:blipFill>
            <a:blip r:embed="rId2" cstate="print"/>
            <a:srcRect/>
            <a:stretch>
              <a:fillRect/>
            </a:stretch>
          </p:blipFill>
          <p:spPr bwMode="gray">
            <a:xfrm flipH="1">
              <a:off x="1961" y="1124"/>
              <a:ext cx="174" cy="172"/>
            </a:xfrm>
            <a:prstGeom prst="rect">
              <a:avLst/>
            </a:prstGeom>
            <a:noFill/>
          </p:spPr>
        </p:pic>
        <p:sp>
          <p:nvSpPr>
            <p:cNvPr id="168" name="Oval 47"/>
            <p:cNvSpPr>
              <a:spLocks noChangeArrowheads="1"/>
            </p:cNvSpPr>
            <p:nvPr/>
          </p:nvSpPr>
          <p:spPr bwMode="gray">
            <a:xfrm flipH="1">
              <a:off x="1962" y="1124"/>
              <a:ext cx="173" cy="172"/>
            </a:xfrm>
            <a:prstGeom prst="ellipse">
              <a:avLst/>
            </a:prstGeom>
            <a:gradFill rotWithShape="1">
              <a:gsLst>
                <a:gs pos="0">
                  <a:srgbClr val="FFFF00">
                    <a:gamma/>
                    <a:shade val="46275"/>
                    <a:invGamma/>
                  </a:srgbClr>
                </a:gs>
                <a:gs pos="50000">
                  <a:srgbClr val="FFFF00">
                    <a:alpha val="50000"/>
                  </a:srgbClr>
                </a:gs>
                <a:gs pos="100000">
                  <a:srgbClr val="FFFF00">
                    <a:gamma/>
                    <a:shade val="46275"/>
                    <a:invGamma/>
                  </a:srgbClr>
                </a:gs>
              </a:gsLst>
              <a:lin ang="5400000" scaled="1"/>
            </a:gradFill>
            <a:ln w="9525" algn="ctr">
              <a:noFill/>
              <a:round/>
              <a:headEnd/>
              <a:tailEnd/>
            </a:ln>
            <a:effectLst/>
          </p:spPr>
          <p:txBody>
            <a:bodyPr wrap="none" anchor="ctr"/>
            <a:lstStyle/>
            <a:p>
              <a:endParaRPr lang="fr-FR"/>
            </a:p>
          </p:txBody>
        </p:sp>
        <p:grpSp>
          <p:nvGrpSpPr>
            <p:cNvPr id="169" name="Group 48"/>
            <p:cNvGrpSpPr>
              <a:grpSpLocks/>
            </p:cNvGrpSpPr>
            <p:nvPr/>
          </p:nvGrpSpPr>
          <p:grpSpPr bwMode="auto">
            <a:xfrm rot="1297425" flipV="1">
              <a:off x="1969" y="1253"/>
              <a:ext cx="150" cy="36"/>
              <a:chOff x="2528" y="1060"/>
              <a:chExt cx="894" cy="236"/>
            </a:xfrm>
          </p:grpSpPr>
          <p:grpSp>
            <p:nvGrpSpPr>
              <p:cNvPr id="172" name="Group 49"/>
              <p:cNvGrpSpPr>
                <a:grpSpLocks/>
              </p:cNvGrpSpPr>
              <p:nvPr/>
            </p:nvGrpSpPr>
            <p:grpSpPr bwMode="auto">
              <a:xfrm>
                <a:off x="2528" y="1060"/>
                <a:ext cx="742" cy="186"/>
                <a:chOff x="1565" y="2568"/>
                <a:chExt cx="1118" cy="279"/>
              </a:xfrm>
            </p:grpSpPr>
            <p:sp>
              <p:nvSpPr>
                <p:cNvPr id="178" name="AutoShape 50"/>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9" name="AutoShape 51"/>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80" name="AutoShape 52"/>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81" name="AutoShape 53"/>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73" name="Group 54"/>
              <p:cNvGrpSpPr>
                <a:grpSpLocks/>
              </p:cNvGrpSpPr>
              <p:nvPr/>
            </p:nvGrpSpPr>
            <p:grpSpPr bwMode="auto">
              <a:xfrm rot="1353540">
                <a:off x="2680" y="1110"/>
                <a:ext cx="742" cy="186"/>
                <a:chOff x="1565" y="2568"/>
                <a:chExt cx="1118" cy="279"/>
              </a:xfrm>
            </p:grpSpPr>
            <p:sp>
              <p:nvSpPr>
                <p:cNvPr id="174" name="AutoShape 55"/>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5" name="AutoShape 56"/>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6" name="AutoShape 57"/>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177" name="AutoShape 58"/>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sp>
          <p:nvSpPr>
            <p:cNvPr id="170" name="Arc 59"/>
            <p:cNvSpPr>
              <a:spLocks/>
            </p:cNvSpPr>
            <p:nvPr/>
          </p:nvSpPr>
          <p:spPr bwMode="gray">
            <a:xfrm rot="25447716">
              <a:off x="1948" y="1107"/>
              <a:ext cx="196" cy="204"/>
            </a:xfrm>
            <a:custGeom>
              <a:avLst/>
              <a:gdLst>
                <a:gd name="G0" fmla="+- 21600 0 0"/>
                <a:gd name="G1" fmla="+- 21600 0 0"/>
                <a:gd name="G2" fmla="+- 21600 0 0"/>
                <a:gd name="T0" fmla="*/ 3603 w 43200"/>
                <a:gd name="T1" fmla="*/ 33545 h 43155"/>
                <a:gd name="T2" fmla="*/ 22996 w 43200"/>
                <a:gd name="T3" fmla="*/ 43155 h 43155"/>
                <a:gd name="T4" fmla="*/ 21600 w 43200"/>
                <a:gd name="T5" fmla="*/ 21600 h 43155"/>
              </a:gdLst>
              <a:ahLst/>
              <a:cxnLst>
                <a:cxn ang="0">
                  <a:pos x="T0" y="T1"/>
                </a:cxn>
                <a:cxn ang="0">
                  <a:pos x="T2" y="T3"/>
                </a:cxn>
                <a:cxn ang="0">
                  <a:pos x="T4" y="T5"/>
                </a:cxn>
              </a:cxnLst>
              <a:rect l="0" t="0" r="r" b="b"/>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close/>
                </a:path>
              </a:pathLst>
            </a:custGeom>
            <a:noFill/>
            <a:ln w="12700">
              <a:solidFill>
                <a:srgbClr val="000000"/>
              </a:solidFill>
              <a:prstDash val="sysDot"/>
              <a:round/>
              <a:headEnd/>
              <a:tailEnd type="triangle" w="sm" len="sm"/>
            </a:ln>
            <a:effectLst/>
          </p:spPr>
          <p:txBody>
            <a:bodyPr wrap="none" anchor="ctr"/>
            <a:lstStyle/>
            <a:p>
              <a:endParaRPr lang="fr-FR"/>
            </a:p>
          </p:txBody>
        </p:sp>
        <p:pic>
          <p:nvPicPr>
            <p:cNvPr id="171" name="Picture 60" descr="light_shadow1"/>
            <p:cNvPicPr>
              <a:picLocks noChangeAspect="1" noChangeArrowheads="1"/>
            </p:cNvPicPr>
            <p:nvPr/>
          </p:nvPicPr>
          <p:blipFill>
            <a:blip r:embed="rId3" cstate="print"/>
            <a:srcRect t="23740"/>
            <a:stretch>
              <a:fillRect/>
            </a:stretch>
          </p:blipFill>
          <p:spPr bwMode="gray">
            <a:xfrm rot="2569845" flipH="1">
              <a:off x="2015" y="1139"/>
              <a:ext cx="129" cy="84"/>
            </a:xfrm>
            <a:prstGeom prst="rect">
              <a:avLst/>
            </a:prstGeom>
            <a:noFill/>
          </p:spPr>
        </p:pic>
      </p:grpSp>
      <p:sp>
        <p:nvSpPr>
          <p:cNvPr id="182" name="Text Box 61"/>
          <p:cNvSpPr txBox="1">
            <a:spLocks noChangeArrowheads="1"/>
          </p:cNvSpPr>
          <p:nvPr/>
        </p:nvSpPr>
        <p:spPr bwMode="gray">
          <a:xfrm>
            <a:off x="3473450" y="3429000"/>
            <a:ext cx="933269" cy="707886"/>
          </a:xfrm>
          <a:prstGeom prst="rect">
            <a:avLst/>
          </a:prstGeom>
          <a:noFill/>
          <a:ln w="9525" algn="ctr">
            <a:noFill/>
            <a:miter lim="800000"/>
            <a:headEnd/>
            <a:tailEnd/>
          </a:ln>
          <a:effectLst/>
        </p:spPr>
        <p:txBody>
          <a:bodyPr wrap="none">
            <a:spAutoFit/>
          </a:bodyPr>
          <a:lstStyle/>
          <a:p>
            <a:pPr algn="ctr"/>
            <a:r>
              <a:rPr lang="ar-DZ" sz="2000" b="0" dirty="0" smtClean="0">
                <a:cs typeface="Arial" charset="0"/>
              </a:rPr>
              <a:t>خاصة </a:t>
            </a:r>
          </a:p>
          <a:p>
            <a:pPr algn="ctr"/>
            <a:r>
              <a:rPr lang="ar-DZ" sz="2000" dirty="0" smtClean="0">
                <a:cs typeface="Arial" charset="0"/>
              </a:rPr>
              <a:t>بالجمهور</a:t>
            </a:r>
            <a:endParaRPr lang="en-US" sz="2000" b="0" dirty="0">
              <a:cs typeface="Arial" charset="0"/>
            </a:endParaRPr>
          </a:p>
        </p:txBody>
      </p:sp>
      <p:sp>
        <p:nvSpPr>
          <p:cNvPr id="183" name="Text Box 62"/>
          <p:cNvSpPr txBox="1">
            <a:spLocks noChangeArrowheads="1"/>
          </p:cNvSpPr>
          <p:nvPr/>
        </p:nvSpPr>
        <p:spPr bwMode="gray">
          <a:xfrm>
            <a:off x="4900613" y="3429000"/>
            <a:ext cx="984564" cy="707886"/>
          </a:xfrm>
          <a:prstGeom prst="rect">
            <a:avLst/>
          </a:prstGeom>
          <a:noFill/>
          <a:ln w="9525" algn="ctr">
            <a:noFill/>
            <a:miter lim="800000"/>
            <a:headEnd/>
            <a:tailEnd/>
          </a:ln>
          <a:effectLst/>
        </p:spPr>
        <p:txBody>
          <a:bodyPr wrap="none">
            <a:spAutoFit/>
          </a:bodyPr>
          <a:lstStyle/>
          <a:p>
            <a:pPr algn="ctr"/>
            <a:r>
              <a:rPr lang="ar-DZ" sz="2000" b="0" dirty="0" smtClean="0">
                <a:cs typeface="Arial" charset="0"/>
              </a:rPr>
              <a:t>خاصة </a:t>
            </a:r>
          </a:p>
          <a:p>
            <a:pPr algn="ctr"/>
            <a:r>
              <a:rPr lang="ar-DZ" sz="2000" b="0" dirty="0" smtClean="0">
                <a:cs typeface="Arial" charset="0"/>
              </a:rPr>
              <a:t>بالموظفين</a:t>
            </a:r>
            <a:endParaRPr lang="en-US" sz="2000" b="0" dirty="0">
              <a:cs typeface="Arial" charset="0"/>
            </a:endParaRPr>
          </a:p>
        </p:txBody>
      </p:sp>
      <p:sp>
        <p:nvSpPr>
          <p:cNvPr id="184" name="Text Box 63"/>
          <p:cNvSpPr txBox="1">
            <a:spLocks noChangeArrowheads="1"/>
          </p:cNvSpPr>
          <p:nvPr/>
        </p:nvSpPr>
        <p:spPr bwMode="gray">
          <a:xfrm>
            <a:off x="4410075" y="4930775"/>
            <a:ext cx="853118" cy="707886"/>
          </a:xfrm>
          <a:prstGeom prst="rect">
            <a:avLst/>
          </a:prstGeom>
          <a:noFill/>
          <a:ln w="9525" algn="ctr">
            <a:noFill/>
            <a:miter lim="800000"/>
            <a:headEnd/>
            <a:tailEnd/>
          </a:ln>
          <a:effectLst/>
        </p:spPr>
        <p:txBody>
          <a:bodyPr wrap="none">
            <a:spAutoFit/>
          </a:bodyPr>
          <a:lstStyle/>
          <a:p>
            <a:pPr algn="ctr"/>
            <a:r>
              <a:rPr lang="ar-DZ" sz="2000" b="0" dirty="0" smtClean="0">
                <a:cs typeface="Arial" charset="0"/>
              </a:rPr>
              <a:t>خاصة</a:t>
            </a:r>
          </a:p>
          <a:p>
            <a:pPr algn="ctr"/>
            <a:r>
              <a:rPr lang="ar-DZ" sz="2000" b="0" dirty="0" smtClean="0">
                <a:cs typeface="Arial" charset="0"/>
              </a:rPr>
              <a:t> بالتنظيم</a:t>
            </a:r>
            <a:endParaRPr lang="en-US" sz="2000" b="0" dirty="0">
              <a:cs typeface="Arial" charset="0"/>
            </a:endParaRPr>
          </a:p>
        </p:txBody>
      </p:sp>
      <p:sp>
        <p:nvSpPr>
          <p:cNvPr id="185" name="AutoShape 64"/>
          <p:cNvSpPr>
            <a:spLocks/>
          </p:cNvSpPr>
          <p:nvPr/>
        </p:nvSpPr>
        <p:spPr bwMode="auto">
          <a:xfrm>
            <a:off x="6948488" y="1714488"/>
            <a:ext cx="1509712" cy="1104912"/>
          </a:xfrm>
          <a:prstGeom prst="accentCallout2">
            <a:avLst>
              <a:gd name="adj1" fmla="val 31167"/>
              <a:gd name="adj2" fmla="val -5046"/>
              <a:gd name="adj3" fmla="val 31167"/>
              <a:gd name="adj4" fmla="val -38907"/>
              <a:gd name="adj5" fmla="val 103463"/>
              <a:gd name="adj6" fmla="val -73185"/>
            </a:avLst>
          </a:prstGeom>
          <a:noFill/>
          <a:ln w="9525">
            <a:solidFill>
              <a:schemeClr val="accent1"/>
            </a:solidFill>
            <a:miter lim="800000"/>
            <a:headEnd/>
            <a:tailEnd type="diamond" w="med" len="med"/>
          </a:ln>
          <a:effectLst/>
        </p:spPr>
        <p:txBody>
          <a:bodyPr anchor="ctr"/>
          <a:lstStyle/>
          <a:p>
            <a:pPr algn="r" rtl="1" eaLnBrk="0" hangingPunct="0"/>
            <a:r>
              <a:rPr lang="ar-DZ" sz="1600" b="0" dirty="0" smtClean="0">
                <a:cs typeface="Arial" charset="0"/>
              </a:rPr>
              <a:t>خلق الرضا</a:t>
            </a:r>
          </a:p>
          <a:p>
            <a:pPr algn="r" rtl="1" eaLnBrk="0" hangingPunct="0"/>
            <a:r>
              <a:rPr lang="ar-DZ" sz="1600" dirty="0" smtClean="0">
                <a:cs typeface="Arial" charset="0"/>
              </a:rPr>
              <a:t>زيادة التفاهم والارتياح</a:t>
            </a:r>
          </a:p>
          <a:p>
            <a:pPr algn="r" rtl="1" eaLnBrk="0" hangingPunct="0"/>
            <a:r>
              <a:rPr lang="ar-DZ" sz="1600" dirty="0" smtClean="0">
                <a:cs typeface="Arial" charset="0"/>
              </a:rPr>
              <a:t>التحفيز والتماسك</a:t>
            </a:r>
          </a:p>
          <a:p>
            <a:pPr eaLnBrk="0" hangingPunct="0"/>
            <a:endParaRPr lang="en-US" sz="1600" b="0" dirty="0">
              <a:cs typeface="Arial" charset="0"/>
            </a:endParaRPr>
          </a:p>
        </p:txBody>
      </p:sp>
      <p:sp>
        <p:nvSpPr>
          <p:cNvPr id="186" name="AutoShape 65"/>
          <p:cNvSpPr>
            <a:spLocks/>
          </p:cNvSpPr>
          <p:nvPr/>
        </p:nvSpPr>
        <p:spPr bwMode="auto">
          <a:xfrm>
            <a:off x="6357950" y="5000636"/>
            <a:ext cx="1928826" cy="857256"/>
          </a:xfrm>
          <a:prstGeom prst="accentCallout2">
            <a:avLst>
              <a:gd name="adj1" fmla="val 31167"/>
              <a:gd name="adj2" fmla="val -5046"/>
              <a:gd name="adj3" fmla="val 31167"/>
              <a:gd name="adj4" fmla="val -38907"/>
              <a:gd name="adj5" fmla="val 103463"/>
              <a:gd name="adj6" fmla="val -73185"/>
            </a:avLst>
          </a:prstGeom>
          <a:noFill/>
          <a:ln w="9525">
            <a:solidFill>
              <a:schemeClr val="accent1"/>
            </a:solidFill>
            <a:miter lim="800000"/>
            <a:headEnd/>
            <a:tailEnd type="diamond" w="med" len="med"/>
          </a:ln>
          <a:effectLst/>
        </p:spPr>
        <p:txBody>
          <a:bodyPr anchor="ctr"/>
          <a:lstStyle/>
          <a:p>
            <a:pPr algn="r" rtl="1" eaLnBrk="0" hangingPunct="0"/>
            <a:r>
              <a:rPr lang="ar-DZ" sz="1600" b="0" dirty="0" smtClean="0">
                <a:cs typeface="Arial" charset="0"/>
              </a:rPr>
              <a:t>التعرف على ما يحدث داخل المؤسسة</a:t>
            </a:r>
          </a:p>
          <a:p>
            <a:pPr algn="r" rtl="1" eaLnBrk="0" hangingPunct="0"/>
            <a:r>
              <a:rPr lang="ar-DZ" sz="1600" dirty="0" smtClean="0">
                <a:cs typeface="Arial" charset="0"/>
              </a:rPr>
              <a:t>تبادل المعلومات</a:t>
            </a:r>
          </a:p>
          <a:p>
            <a:pPr algn="r" rtl="1" eaLnBrk="0" hangingPunct="0"/>
            <a:r>
              <a:rPr lang="ar-DZ" sz="1600" b="0" dirty="0" smtClean="0">
                <a:cs typeface="Arial" charset="0"/>
              </a:rPr>
              <a:t>التنسيق والإشراف</a:t>
            </a:r>
            <a:endParaRPr lang="en-US" sz="1600" b="0" dirty="0">
              <a:cs typeface="Arial" charset="0"/>
            </a:endParaRPr>
          </a:p>
        </p:txBody>
      </p:sp>
      <p:sp>
        <p:nvSpPr>
          <p:cNvPr id="187" name="AutoShape 66"/>
          <p:cNvSpPr>
            <a:spLocks/>
          </p:cNvSpPr>
          <p:nvPr/>
        </p:nvSpPr>
        <p:spPr bwMode="auto">
          <a:xfrm>
            <a:off x="0" y="2571744"/>
            <a:ext cx="1951039" cy="877895"/>
          </a:xfrm>
          <a:prstGeom prst="accentCallout2">
            <a:avLst>
              <a:gd name="adj1" fmla="val 31167"/>
              <a:gd name="adj2" fmla="val 105046"/>
              <a:gd name="adj3" fmla="val 31167"/>
              <a:gd name="adj4" fmla="val 131333"/>
              <a:gd name="adj5" fmla="val 103463"/>
              <a:gd name="adj6" fmla="val 158046"/>
            </a:avLst>
          </a:prstGeom>
          <a:noFill/>
          <a:ln w="9525">
            <a:solidFill>
              <a:schemeClr val="accent1"/>
            </a:solidFill>
            <a:miter lim="800000"/>
            <a:headEnd/>
            <a:tailEnd type="diamond" w="med" len="med"/>
          </a:ln>
          <a:effectLst/>
        </p:spPr>
        <p:txBody>
          <a:bodyPr anchor="ctr"/>
          <a:lstStyle/>
          <a:p>
            <a:pPr algn="r" eaLnBrk="0" hangingPunct="0"/>
            <a:r>
              <a:rPr lang="ar-DZ" sz="1600" b="0" dirty="0" smtClean="0">
                <a:cs typeface="Arial" charset="0"/>
              </a:rPr>
              <a:t>التعريف بالمؤسسة</a:t>
            </a:r>
          </a:p>
          <a:p>
            <a:pPr algn="r" eaLnBrk="0" hangingPunct="0"/>
            <a:r>
              <a:rPr lang="ar-DZ" sz="1600" b="0" dirty="0" smtClean="0">
                <a:cs typeface="Arial" charset="0"/>
              </a:rPr>
              <a:t>ترسيخ صورة المؤسسة</a:t>
            </a:r>
          </a:p>
          <a:p>
            <a:pPr algn="r" eaLnBrk="0" hangingPunct="0"/>
            <a:endParaRPr lang="en-US" sz="1600" b="0" dirty="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أنواع الاتصال الداخلي </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52" name="Freeform 3"/>
          <p:cNvSpPr>
            <a:spLocks/>
          </p:cNvSpPr>
          <p:nvPr/>
        </p:nvSpPr>
        <p:spPr bwMode="gray">
          <a:xfrm>
            <a:off x="912813" y="2971800"/>
            <a:ext cx="7373937" cy="2676525"/>
          </a:xfrm>
          <a:custGeom>
            <a:avLst/>
            <a:gdLst/>
            <a:ahLst/>
            <a:cxnLst>
              <a:cxn ang="0">
                <a:pos x="1422" y="3"/>
              </a:cxn>
              <a:cxn ang="0">
                <a:pos x="192" y="705"/>
              </a:cxn>
              <a:cxn ang="0">
                <a:pos x="1096" y="1292"/>
              </a:cxn>
              <a:cxn ang="0">
                <a:pos x="2388" y="1428"/>
              </a:cxn>
              <a:cxn ang="0">
                <a:pos x="3672" y="1275"/>
              </a:cxn>
              <a:cxn ang="0">
                <a:pos x="4524" y="705"/>
              </a:cxn>
              <a:cxn ang="0">
                <a:pos x="3294" y="27"/>
              </a:cxn>
              <a:cxn ang="0">
                <a:pos x="4704" y="717"/>
              </a:cxn>
              <a:cxn ang="0">
                <a:pos x="3798" y="1488"/>
              </a:cxn>
              <a:cxn ang="0">
                <a:pos x="2412" y="1683"/>
              </a:cxn>
              <a:cxn ang="0">
                <a:pos x="972" y="1506"/>
              </a:cxn>
              <a:cxn ang="0">
                <a:pos x="24" y="723"/>
              </a:cxn>
              <a:cxn ang="0">
                <a:pos x="1422" y="3"/>
              </a:cxn>
            </a:cxnLst>
            <a:rect l="0" t="0" r="r" b="b"/>
            <a:pathLst>
              <a:path w="4728" h="1686">
                <a:moveTo>
                  <a:pt x="1422" y="3"/>
                </a:moveTo>
                <a:cubicBezTo>
                  <a:pt x="1450" y="0"/>
                  <a:pt x="252" y="159"/>
                  <a:pt x="192" y="705"/>
                </a:cubicBezTo>
                <a:cubicBezTo>
                  <a:pt x="222" y="1041"/>
                  <a:pt x="828" y="1203"/>
                  <a:pt x="1096" y="1292"/>
                </a:cubicBezTo>
                <a:cubicBezTo>
                  <a:pt x="1364" y="1381"/>
                  <a:pt x="1955" y="1428"/>
                  <a:pt x="2388" y="1428"/>
                </a:cubicBezTo>
                <a:cubicBezTo>
                  <a:pt x="2821" y="1428"/>
                  <a:pt x="3307" y="1379"/>
                  <a:pt x="3672" y="1275"/>
                </a:cubicBezTo>
                <a:cubicBezTo>
                  <a:pt x="4037" y="1171"/>
                  <a:pt x="4506" y="987"/>
                  <a:pt x="4524" y="705"/>
                </a:cubicBezTo>
                <a:cubicBezTo>
                  <a:pt x="4518" y="207"/>
                  <a:pt x="3269" y="50"/>
                  <a:pt x="3294" y="27"/>
                </a:cubicBezTo>
                <a:cubicBezTo>
                  <a:pt x="3324" y="29"/>
                  <a:pt x="4674" y="201"/>
                  <a:pt x="4704" y="717"/>
                </a:cubicBezTo>
                <a:cubicBezTo>
                  <a:pt x="4728" y="1077"/>
                  <a:pt x="4236" y="1365"/>
                  <a:pt x="3798" y="1488"/>
                </a:cubicBezTo>
                <a:cubicBezTo>
                  <a:pt x="3360" y="1611"/>
                  <a:pt x="2883" y="1680"/>
                  <a:pt x="2412" y="1683"/>
                </a:cubicBezTo>
                <a:cubicBezTo>
                  <a:pt x="1941" y="1686"/>
                  <a:pt x="1374" y="1644"/>
                  <a:pt x="972" y="1506"/>
                </a:cubicBezTo>
                <a:cubicBezTo>
                  <a:pt x="570" y="1368"/>
                  <a:pt x="0" y="1173"/>
                  <a:pt x="24" y="723"/>
                </a:cubicBezTo>
                <a:cubicBezTo>
                  <a:pt x="42" y="117"/>
                  <a:pt x="1394" y="6"/>
                  <a:pt x="1422" y="3"/>
                </a:cubicBezTo>
                <a:close/>
              </a:path>
            </a:pathLst>
          </a:custGeom>
          <a:gradFill rotWithShape="1">
            <a:gsLst>
              <a:gs pos="0">
                <a:srgbClr val="080808"/>
              </a:gs>
              <a:gs pos="100000">
                <a:srgbClr val="080808">
                  <a:gamma/>
                  <a:tint val="19216"/>
                  <a:invGamma/>
                </a:srgbClr>
              </a:gs>
            </a:gsLst>
            <a:lin ang="5400000" scaled="1"/>
          </a:gradFill>
          <a:ln w="9525" cap="flat" cmpd="sng">
            <a:noFill/>
            <a:prstDash val="solid"/>
            <a:round/>
            <a:headEnd/>
            <a:tailEnd/>
          </a:ln>
          <a:effectLst/>
          <a:scene3d>
            <a:camera prst="legacyObliqueBottom">
              <a:rot lat="21299999" lon="0" rev="0"/>
            </a:camera>
            <a:lightRig rig="legacyFlat3" dir="b"/>
          </a:scene3d>
          <a:sp3d extrusionH="100000" prstMaterial="legacyMatte">
            <a:bevelT w="13500" h="13500" prst="angle"/>
            <a:bevelB w="13500" h="13500" prst="angle"/>
            <a:extrusionClr>
              <a:srgbClr val="080808"/>
            </a:extrusionClr>
          </a:sp3d>
        </p:spPr>
        <p:txBody>
          <a:bodyPr wrap="none" anchor="ctr">
            <a:flatTx/>
          </a:bodyPr>
          <a:lstStyle/>
          <a:p>
            <a:endParaRPr lang="fr-FR"/>
          </a:p>
        </p:txBody>
      </p:sp>
      <p:sp>
        <p:nvSpPr>
          <p:cNvPr id="53" name="AutoShape 4"/>
          <p:cNvSpPr>
            <a:spLocks noChangeArrowheads="1"/>
          </p:cNvSpPr>
          <p:nvPr/>
        </p:nvSpPr>
        <p:spPr bwMode="ltGray">
          <a:xfrm>
            <a:off x="685800" y="1285860"/>
            <a:ext cx="7823200" cy="955690"/>
          </a:xfrm>
          <a:prstGeom prst="roundRect">
            <a:avLst>
              <a:gd name="adj" fmla="val 50000"/>
            </a:avLst>
          </a:prstGeom>
          <a:solidFill>
            <a:schemeClr val="accent2"/>
          </a:solidFill>
          <a:ln w="28575" algn="ctr">
            <a:solidFill>
              <a:srgbClr val="FEFEFE"/>
            </a:solidFill>
            <a:round/>
            <a:headEnd/>
            <a:tailEnd/>
          </a:ln>
          <a:effectLst>
            <a:outerShdw dist="35921" dir="2700000" algn="ctr" rotWithShape="0">
              <a:srgbClr val="B2B2B2"/>
            </a:outerShdw>
          </a:effectLst>
        </p:spPr>
        <p:txBody>
          <a:bodyPr wrap="none" anchor="ctr"/>
          <a:lstStyle/>
          <a:p>
            <a:endParaRPr lang="fr-FR"/>
          </a:p>
        </p:txBody>
      </p:sp>
      <p:sp>
        <p:nvSpPr>
          <p:cNvPr id="54" name="Rectangle 5"/>
          <p:cNvSpPr>
            <a:spLocks noChangeArrowheads="1"/>
          </p:cNvSpPr>
          <p:nvPr/>
        </p:nvSpPr>
        <p:spPr bwMode="ltGray">
          <a:xfrm>
            <a:off x="1131888" y="2460625"/>
            <a:ext cx="2208212" cy="1582738"/>
          </a:xfrm>
          <a:prstGeom prst="rect">
            <a:avLst/>
          </a:prstGeom>
          <a:solidFill>
            <a:schemeClr val="hlink"/>
          </a:solidFill>
          <a:ln w="9525" algn="ctr">
            <a:noFill/>
            <a:miter lim="800000"/>
            <a:headEnd/>
            <a:tailEnd/>
          </a:ln>
          <a:effectLst/>
          <a:scene3d>
            <a:camera prst="legacyPerspectiveBottomRight"/>
            <a:lightRig rig="legacyFlat3" dir="r"/>
          </a:scene3d>
          <a:sp3d extrusionH="121893000" prstMaterial="legacyMetal">
            <a:bevelT w="13500" h="13500" prst="angle"/>
            <a:bevelB w="13500" h="13500" prst="angle"/>
            <a:extrusionClr>
              <a:schemeClr val="hlink"/>
            </a:extrusionClr>
          </a:sp3d>
        </p:spPr>
        <p:txBody>
          <a:bodyPr wrap="none" anchor="ctr">
            <a:flatTx/>
          </a:bodyPr>
          <a:lstStyle/>
          <a:p>
            <a:endParaRPr lang="fr-FR"/>
          </a:p>
        </p:txBody>
      </p:sp>
      <p:sp>
        <p:nvSpPr>
          <p:cNvPr id="55" name="Rectangle 6"/>
          <p:cNvSpPr>
            <a:spLocks noChangeArrowheads="1"/>
          </p:cNvSpPr>
          <p:nvPr/>
        </p:nvSpPr>
        <p:spPr bwMode="gray">
          <a:xfrm>
            <a:off x="5770563" y="2460625"/>
            <a:ext cx="2206625" cy="1582738"/>
          </a:xfrm>
          <a:prstGeom prst="rect">
            <a:avLst/>
          </a:prstGeom>
          <a:solidFill>
            <a:srgbClr val="BBC557"/>
          </a:solidFill>
          <a:ln w="9525" algn="ctr">
            <a:noFill/>
            <a:miter lim="800000"/>
            <a:headEnd/>
            <a:tailEnd/>
          </a:ln>
          <a:effectLst/>
          <a:scene3d>
            <a:camera prst="legacyPerspectiveBottomLeft"/>
            <a:lightRig rig="legacyFlat3" dir="r"/>
          </a:scene3d>
          <a:sp3d extrusionH="121893000" prstMaterial="legacyMetal">
            <a:bevelT w="13500" h="13500" prst="angle"/>
            <a:bevelB w="13500" h="13500" prst="angle"/>
            <a:extrusionClr>
              <a:srgbClr val="BBC557"/>
            </a:extrusionClr>
          </a:sp3d>
        </p:spPr>
        <p:txBody>
          <a:bodyPr wrap="none" anchor="ctr">
            <a:flatTx/>
          </a:bodyPr>
          <a:lstStyle/>
          <a:p>
            <a:endParaRPr lang="fr-FR"/>
          </a:p>
        </p:txBody>
      </p:sp>
      <p:sp>
        <p:nvSpPr>
          <p:cNvPr id="56" name="Rectangle 7"/>
          <p:cNvSpPr>
            <a:spLocks noChangeArrowheads="1"/>
          </p:cNvSpPr>
          <p:nvPr/>
        </p:nvSpPr>
        <p:spPr bwMode="gray">
          <a:xfrm>
            <a:off x="3451225" y="2460625"/>
            <a:ext cx="2208213" cy="1582738"/>
          </a:xfrm>
          <a:prstGeom prst="rect">
            <a:avLst/>
          </a:prstGeom>
          <a:solidFill>
            <a:schemeClr val="accent1"/>
          </a:solidFill>
          <a:ln w="9525" algn="ctr">
            <a:noFill/>
            <a:miter lim="800000"/>
            <a:headEnd/>
            <a:tailEnd/>
          </a:ln>
          <a:effectLst/>
          <a:scene3d>
            <a:camera prst="legacyPerspectiveBottom"/>
            <a:lightRig rig="legacyFlat3" dir="r"/>
          </a:scene3d>
          <a:sp3d extrusionH="121893000" prstMaterial="legacyMatte">
            <a:bevelT w="13500" h="13500" prst="angle"/>
            <a:bevelB w="13500" h="13500" prst="angle"/>
            <a:extrusionClr>
              <a:schemeClr val="accent1"/>
            </a:extrusionClr>
          </a:sp3d>
        </p:spPr>
        <p:txBody>
          <a:bodyPr wrap="none" anchor="ctr">
            <a:flatTx/>
          </a:bodyPr>
          <a:lstStyle/>
          <a:p>
            <a:endParaRPr lang="fr-FR"/>
          </a:p>
        </p:txBody>
      </p:sp>
      <p:sp>
        <p:nvSpPr>
          <p:cNvPr id="57" name="AutoShape 8"/>
          <p:cNvSpPr>
            <a:spLocks noChangeArrowheads="1"/>
          </p:cNvSpPr>
          <p:nvPr/>
        </p:nvSpPr>
        <p:spPr bwMode="ltGray">
          <a:xfrm>
            <a:off x="1263650" y="2571750"/>
            <a:ext cx="1947863" cy="1368425"/>
          </a:xfrm>
          <a:prstGeom prst="bevel">
            <a:avLst>
              <a:gd name="adj" fmla="val 1648"/>
            </a:avLst>
          </a:prstGeom>
          <a:solidFill>
            <a:schemeClr val="hlink"/>
          </a:solidFill>
          <a:ln w="9525">
            <a:noFill/>
            <a:miter lim="800000"/>
            <a:headEnd/>
            <a:tailEnd/>
          </a:ln>
          <a:effectLst/>
        </p:spPr>
        <p:txBody>
          <a:bodyPr wrap="none" anchor="ctr"/>
          <a:lstStyle/>
          <a:p>
            <a:endParaRPr lang="fr-FR"/>
          </a:p>
        </p:txBody>
      </p:sp>
      <p:sp>
        <p:nvSpPr>
          <p:cNvPr id="58" name="AutoShape 9"/>
          <p:cNvSpPr>
            <a:spLocks noChangeArrowheads="1"/>
          </p:cNvSpPr>
          <p:nvPr/>
        </p:nvSpPr>
        <p:spPr bwMode="ltGray">
          <a:xfrm>
            <a:off x="3573463" y="2563813"/>
            <a:ext cx="1966912" cy="1384300"/>
          </a:xfrm>
          <a:prstGeom prst="bevel">
            <a:avLst>
              <a:gd name="adj" fmla="val 1648"/>
            </a:avLst>
          </a:prstGeom>
          <a:solidFill>
            <a:schemeClr val="accent1"/>
          </a:solidFill>
          <a:ln w="9525">
            <a:noFill/>
            <a:miter lim="800000"/>
            <a:headEnd/>
            <a:tailEnd/>
          </a:ln>
          <a:effectLst/>
        </p:spPr>
        <p:txBody>
          <a:bodyPr wrap="none" anchor="ctr"/>
          <a:lstStyle/>
          <a:p>
            <a:endParaRPr lang="fr-FR"/>
          </a:p>
        </p:txBody>
      </p:sp>
      <p:sp>
        <p:nvSpPr>
          <p:cNvPr id="59" name="AutoShape 10"/>
          <p:cNvSpPr>
            <a:spLocks noChangeArrowheads="1"/>
          </p:cNvSpPr>
          <p:nvPr/>
        </p:nvSpPr>
        <p:spPr bwMode="ltGray">
          <a:xfrm>
            <a:off x="5902325" y="2571750"/>
            <a:ext cx="1947863" cy="1368425"/>
          </a:xfrm>
          <a:prstGeom prst="bevel">
            <a:avLst>
              <a:gd name="adj" fmla="val 1648"/>
            </a:avLst>
          </a:prstGeom>
          <a:solidFill>
            <a:srgbClr val="BBC557"/>
          </a:solidFill>
          <a:ln w="9525">
            <a:noFill/>
            <a:miter lim="800000"/>
            <a:headEnd/>
            <a:tailEnd/>
          </a:ln>
          <a:effectLst/>
        </p:spPr>
        <p:txBody>
          <a:bodyPr wrap="none" anchor="ctr"/>
          <a:lstStyle/>
          <a:p>
            <a:endParaRPr lang="fr-FR"/>
          </a:p>
        </p:txBody>
      </p:sp>
      <p:grpSp>
        <p:nvGrpSpPr>
          <p:cNvPr id="60" name="Group 11"/>
          <p:cNvGrpSpPr>
            <a:grpSpLocks/>
          </p:cNvGrpSpPr>
          <p:nvPr/>
        </p:nvGrpSpPr>
        <p:grpSpPr bwMode="auto">
          <a:xfrm>
            <a:off x="3568700" y="4518025"/>
            <a:ext cx="2020888" cy="1958975"/>
            <a:chOff x="2457" y="2000"/>
            <a:chExt cx="901" cy="888"/>
          </a:xfrm>
        </p:grpSpPr>
        <p:pic>
          <p:nvPicPr>
            <p:cNvPr id="61" name="Picture 12" descr="circuler_1"/>
            <p:cNvPicPr>
              <a:picLocks noChangeAspect="1" noChangeArrowheads="1"/>
            </p:cNvPicPr>
            <p:nvPr/>
          </p:nvPicPr>
          <p:blipFill>
            <a:blip r:embed="rId2"/>
            <a:srcRect/>
            <a:stretch>
              <a:fillRect/>
            </a:stretch>
          </p:blipFill>
          <p:spPr bwMode="ltGray">
            <a:xfrm>
              <a:off x="2457" y="2000"/>
              <a:ext cx="901" cy="886"/>
            </a:xfrm>
            <a:prstGeom prst="rect">
              <a:avLst/>
            </a:prstGeom>
            <a:noFill/>
          </p:spPr>
        </p:pic>
        <p:sp>
          <p:nvSpPr>
            <p:cNvPr id="62" name="Oval 13"/>
            <p:cNvSpPr>
              <a:spLocks noChangeArrowheads="1"/>
            </p:cNvSpPr>
            <p:nvPr/>
          </p:nvSpPr>
          <p:spPr bwMode="ltGray">
            <a:xfrm>
              <a:off x="2457" y="2000"/>
              <a:ext cx="895" cy="888"/>
            </a:xfrm>
            <a:prstGeom prst="ellipse">
              <a:avLst/>
            </a:prstGeom>
            <a:gradFill rotWithShape="1">
              <a:gsLst>
                <a:gs pos="0">
                  <a:srgbClr val="F8F8F8">
                    <a:gamma/>
                    <a:shade val="26275"/>
                    <a:invGamma/>
                    <a:alpha val="89999"/>
                  </a:srgbClr>
                </a:gs>
                <a:gs pos="50000">
                  <a:srgbClr val="F8F8F8">
                    <a:alpha val="45000"/>
                  </a:srgbClr>
                </a:gs>
                <a:gs pos="100000">
                  <a:srgbClr val="F8F8F8">
                    <a:gamma/>
                    <a:shade val="26275"/>
                    <a:invGamma/>
                    <a:alpha val="89999"/>
                  </a:srgbClr>
                </a:gs>
              </a:gsLst>
              <a:lin ang="5400000" scaled="1"/>
            </a:gradFill>
            <a:ln w="9525" algn="ctr">
              <a:noFill/>
              <a:round/>
              <a:headEnd/>
              <a:tailEnd/>
            </a:ln>
            <a:effectLst/>
          </p:spPr>
          <p:txBody>
            <a:bodyPr wrap="none" anchor="ctr"/>
            <a:lstStyle/>
            <a:p>
              <a:endParaRPr lang="fr-FR"/>
            </a:p>
          </p:txBody>
        </p:sp>
        <p:sp>
          <p:nvSpPr>
            <p:cNvPr id="63" name="Freeform 14"/>
            <p:cNvSpPr>
              <a:spLocks/>
            </p:cNvSpPr>
            <p:nvPr/>
          </p:nvSpPr>
          <p:spPr bwMode="ltGray">
            <a:xfrm>
              <a:off x="2550" y="2018"/>
              <a:ext cx="703" cy="308"/>
            </a:xfrm>
            <a:custGeom>
              <a:avLst/>
              <a:gdLst/>
              <a:ahLst/>
              <a:cxnLst>
                <a:cxn ang="0">
                  <a:pos x="1301" y="401"/>
                </a:cxn>
                <a:cxn ang="0">
                  <a:pos x="1317" y="442"/>
                </a:cxn>
                <a:cxn ang="0">
                  <a:pos x="1321" y="481"/>
                </a:cxn>
                <a:cxn ang="0">
                  <a:pos x="1315" y="516"/>
                </a:cxn>
                <a:cxn ang="0">
                  <a:pos x="1298" y="550"/>
                </a:cxn>
                <a:cxn ang="0">
                  <a:pos x="1272" y="579"/>
                </a:cxn>
                <a:cxn ang="0">
                  <a:pos x="1239" y="604"/>
                </a:cxn>
                <a:cxn ang="0">
                  <a:pos x="1196" y="628"/>
                </a:cxn>
                <a:cxn ang="0">
                  <a:pos x="1147" y="649"/>
                </a:cxn>
                <a:cxn ang="0">
                  <a:pos x="1092" y="667"/>
                </a:cxn>
                <a:cxn ang="0">
                  <a:pos x="1031" y="683"/>
                </a:cxn>
                <a:cxn ang="0">
                  <a:pos x="967" y="694"/>
                </a:cxn>
                <a:cxn ang="0">
                  <a:pos x="896" y="704"/>
                </a:cxn>
                <a:cxn ang="0">
                  <a:pos x="824" y="710"/>
                </a:cxn>
                <a:cxn ang="0">
                  <a:pos x="795" y="712"/>
                </a:cxn>
                <a:cxn ang="0">
                  <a:pos x="476" y="712"/>
                </a:cxn>
                <a:cxn ang="0">
                  <a:pos x="472" y="712"/>
                </a:cxn>
                <a:cxn ang="0">
                  <a:pos x="409" y="708"/>
                </a:cxn>
                <a:cxn ang="0">
                  <a:pos x="348" y="704"/>
                </a:cxn>
                <a:cxn ang="0">
                  <a:pos x="290" y="696"/>
                </a:cxn>
                <a:cxn ang="0">
                  <a:pos x="235" y="689"/>
                </a:cxn>
                <a:cxn ang="0">
                  <a:pos x="186" y="677"/>
                </a:cxn>
                <a:cxn ang="0">
                  <a:pos x="141" y="663"/>
                </a:cxn>
                <a:cxn ang="0">
                  <a:pos x="102" y="648"/>
                </a:cxn>
                <a:cxn ang="0">
                  <a:pos x="67" y="630"/>
                </a:cxn>
                <a:cxn ang="0">
                  <a:pos x="39" y="608"/>
                </a:cxn>
                <a:cxn ang="0">
                  <a:pos x="18" y="583"/>
                </a:cxn>
                <a:cxn ang="0">
                  <a:pos x="6" y="554"/>
                </a:cxn>
                <a:cxn ang="0">
                  <a:pos x="0" y="524"/>
                </a:cxn>
                <a:cxn ang="0">
                  <a:pos x="0" y="520"/>
                </a:cxn>
                <a:cxn ang="0">
                  <a:pos x="4" y="487"/>
                </a:cxn>
                <a:cxn ang="0">
                  <a:pos x="16" y="446"/>
                </a:cxn>
                <a:cxn ang="0">
                  <a:pos x="51" y="370"/>
                </a:cxn>
                <a:cxn ang="0">
                  <a:pos x="94" y="299"/>
                </a:cxn>
                <a:cxn ang="0">
                  <a:pos x="147" y="235"/>
                </a:cxn>
                <a:cxn ang="0">
                  <a:pos x="204" y="176"/>
                </a:cxn>
                <a:cxn ang="0">
                  <a:pos x="270" y="125"/>
                </a:cxn>
                <a:cxn ang="0">
                  <a:pos x="341" y="82"/>
                </a:cxn>
                <a:cxn ang="0">
                  <a:pos x="415" y="47"/>
                </a:cxn>
                <a:cxn ang="0">
                  <a:pos x="497" y="21"/>
                </a:cxn>
                <a:cxn ang="0">
                  <a:pos x="581" y="6"/>
                </a:cxn>
                <a:cxn ang="0">
                  <a:pos x="667" y="0"/>
                </a:cxn>
                <a:cxn ang="0">
                  <a:pos x="667" y="0"/>
                </a:cxn>
                <a:cxn ang="0">
                  <a:pos x="759" y="6"/>
                </a:cxn>
                <a:cxn ang="0">
                  <a:pos x="847" y="23"/>
                </a:cxn>
                <a:cxn ang="0">
                  <a:pos x="932" y="53"/>
                </a:cxn>
                <a:cxn ang="0">
                  <a:pos x="1010" y="90"/>
                </a:cxn>
                <a:cxn ang="0">
                  <a:pos x="1082" y="137"/>
                </a:cxn>
                <a:cxn ang="0">
                  <a:pos x="1149" y="194"/>
                </a:cxn>
                <a:cxn ang="0">
                  <a:pos x="1208" y="256"/>
                </a:cxn>
                <a:cxn ang="0">
                  <a:pos x="1258" y="325"/>
                </a:cxn>
                <a:cxn ang="0">
                  <a:pos x="1301" y="401"/>
                </a:cxn>
                <a:cxn ang="0">
                  <a:pos x="1301" y="401"/>
                </a:cxn>
              </a:cxnLst>
              <a:rect l="0" t="0" r="r" b="b"/>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rotWithShape="1">
              <a:gsLst>
                <a:gs pos="0">
                  <a:srgbClr val="FFFFFF"/>
                </a:gs>
                <a:gs pos="100000">
                  <a:srgbClr val="DDDDDD"/>
                </a:gs>
              </a:gsLst>
              <a:lin ang="5400000" scaled="1"/>
            </a:gradFill>
            <a:ln w="0">
              <a:noFill/>
              <a:prstDash val="solid"/>
              <a:round/>
              <a:headEnd/>
              <a:tailEnd/>
            </a:ln>
          </p:spPr>
          <p:txBody>
            <a:bodyPr/>
            <a:lstStyle/>
            <a:p>
              <a:endParaRPr lang="fr-FR"/>
            </a:p>
          </p:txBody>
        </p:sp>
        <p:grpSp>
          <p:nvGrpSpPr>
            <p:cNvPr id="64" name="Group 15"/>
            <p:cNvGrpSpPr>
              <a:grpSpLocks/>
            </p:cNvGrpSpPr>
            <p:nvPr/>
          </p:nvGrpSpPr>
          <p:grpSpPr bwMode="auto">
            <a:xfrm rot="-1297425" flipH="1" flipV="1">
              <a:off x="2521" y="2686"/>
              <a:ext cx="783" cy="182"/>
              <a:chOff x="2528" y="1060"/>
              <a:chExt cx="894" cy="236"/>
            </a:xfrm>
          </p:grpSpPr>
          <p:grpSp>
            <p:nvGrpSpPr>
              <p:cNvPr id="65" name="Group 16"/>
              <p:cNvGrpSpPr>
                <a:grpSpLocks/>
              </p:cNvGrpSpPr>
              <p:nvPr/>
            </p:nvGrpSpPr>
            <p:grpSpPr bwMode="auto">
              <a:xfrm>
                <a:off x="2528" y="1060"/>
                <a:ext cx="742" cy="186"/>
                <a:chOff x="1565" y="2568"/>
                <a:chExt cx="1118" cy="279"/>
              </a:xfrm>
            </p:grpSpPr>
            <p:sp>
              <p:nvSpPr>
                <p:cNvPr id="80" name="AutoShape 17"/>
                <p:cNvSpPr>
                  <a:spLocks noChangeArrowheads="1"/>
                </p:cNvSpPr>
                <p:nvPr/>
              </p:nvSpPr>
              <p:spPr bwMode="ltGray">
                <a:xfrm rot="5263130">
                  <a:off x="1859" y="2274"/>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sp>
              <p:nvSpPr>
                <p:cNvPr id="84" name="AutoShape 18"/>
                <p:cNvSpPr>
                  <a:spLocks noChangeArrowheads="1"/>
                </p:cNvSpPr>
                <p:nvPr/>
              </p:nvSpPr>
              <p:spPr bwMode="ltGray">
                <a:xfrm rot="6078281">
                  <a:off x="1995" y="2274"/>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sp>
              <p:nvSpPr>
                <p:cNvPr id="85" name="AutoShape 19"/>
                <p:cNvSpPr>
                  <a:spLocks noChangeArrowheads="1"/>
                </p:cNvSpPr>
                <p:nvPr/>
              </p:nvSpPr>
              <p:spPr bwMode="ltGray">
                <a:xfrm rot="6373927">
                  <a:off x="2071" y="2296"/>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sp>
              <p:nvSpPr>
                <p:cNvPr id="86" name="AutoShape 20"/>
                <p:cNvSpPr>
                  <a:spLocks noChangeArrowheads="1"/>
                </p:cNvSpPr>
                <p:nvPr/>
              </p:nvSpPr>
              <p:spPr bwMode="ltGray">
                <a:xfrm rot="6906312">
                  <a:off x="2161" y="2326"/>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grpSp>
          <p:grpSp>
            <p:nvGrpSpPr>
              <p:cNvPr id="66" name="Group 21"/>
              <p:cNvGrpSpPr>
                <a:grpSpLocks/>
              </p:cNvGrpSpPr>
              <p:nvPr/>
            </p:nvGrpSpPr>
            <p:grpSpPr bwMode="auto">
              <a:xfrm rot="1353540">
                <a:off x="2680" y="1110"/>
                <a:ext cx="742" cy="186"/>
                <a:chOff x="1565" y="2568"/>
                <a:chExt cx="1118" cy="279"/>
              </a:xfrm>
            </p:grpSpPr>
            <p:sp>
              <p:nvSpPr>
                <p:cNvPr id="67" name="AutoShape 22"/>
                <p:cNvSpPr>
                  <a:spLocks noChangeArrowheads="1"/>
                </p:cNvSpPr>
                <p:nvPr/>
              </p:nvSpPr>
              <p:spPr bwMode="ltGray">
                <a:xfrm rot="5263130">
                  <a:off x="1859" y="2274"/>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sp>
              <p:nvSpPr>
                <p:cNvPr id="68" name="AutoShape 23"/>
                <p:cNvSpPr>
                  <a:spLocks noChangeArrowheads="1"/>
                </p:cNvSpPr>
                <p:nvPr/>
              </p:nvSpPr>
              <p:spPr bwMode="ltGray">
                <a:xfrm rot="6078281">
                  <a:off x="1995" y="2274"/>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sp>
              <p:nvSpPr>
                <p:cNvPr id="70" name="AutoShape 24"/>
                <p:cNvSpPr>
                  <a:spLocks noChangeArrowheads="1"/>
                </p:cNvSpPr>
                <p:nvPr/>
              </p:nvSpPr>
              <p:spPr bwMode="ltGray">
                <a:xfrm rot="6373927">
                  <a:off x="2071" y="2296"/>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sp>
              <p:nvSpPr>
                <p:cNvPr id="76" name="AutoShape 25"/>
                <p:cNvSpPr>
                  <a:spLocks noChangeArrowheads="1"/>
                </p:cNvSpPr>
                <p:nvPr/>
              </p:nvSpPr>
              <p:spPr bwMode="ltGray">
                <a:xfrm rot="6906312">
                  <a:off x="2161" y="2326"/>
                  <a:ext cx="227" cy="816"/>
                </a:xfrm>
                <a:prstGeom prst="moon">
                  <a:avLst>
                    <a:gd name="adj" fmla="val 49773"/>
                  </a:avLst>
                </a:prstGeom>
                <a:solidFill>
                  <a:srgbClr val="F8F8F8">
                    <a:alpha val="3999"/>
                  </a:srgbClr>
                </a:solidFill>
                <a:ln w="9525">
                  <a:noFill/>
                  <a:miter lim="800000"/>
                  <a:headEnd/>
                  <a:tailEnd/>
                </a:ln>
                <a:effectLst/>
              </p:spPr>
              <p:txBody>
                <a:bodyPr wrap="none" anchor="ctr"/>
                <a:lstStyle/>
                <a:p>
                  <a:endParaRPr lang="fr-FR"/>
                </a:p>
              </p:txBody>
            </p:sp>
          </p:grpSp>
        </p:grpSp>
      </p:grpSp>
      <p:sp>
        <p:nvSpPr>
          <p:cNvPr id="95" name="Text Box 26"/>
          <p:cNvSpPr txBox="1">
            <a:spLocks noChangeArrowheads="1"/>
          </p:cNvSpPr>
          <p:nvPr/>
        </p:nvSpPr>
        <p:spPr bwMode="auto">
          <a:xfrm>
            <a:off x="642910" y="1357298"/>
            <a:ext cx="7715304" cy="923330"/>
          </a:xfrm>
          <a:prstGeom prst="rect">
            <a:avLst/>
          </a:prstGeom>
          <a:noFill/>
          <a:ln w="9525">
            <a:noFill/>
            <a:miter lim="800000"/>
            <a:headEnd/>
            <a:tailEnd/>
          </a:ln>
          <a:effectLst/>
        </p:spPr>
        <p:txBody>
          <a:bodyPr wrap="square">
            <a:spAutoFit/>
          </a:bodyPr>
          <a:lstStyle/>
          <a:p>
            <a:pPr algn="ctr"/>
            <a:r>
              <a:rPr lang="ar-EG" dirty="0" smtClean="0"/>
              <a:t>قد يتم الاتصال داخل المؤسسة، من خلال اتجاهات مختلفة، وقد تكون رأسية سواء من أسفل إلى أعلى أو من أعلى إلى أسفل أو أفقية، كما يتحقق الاتصال عبر التسلسل الهرمي (اتصال رسمي)، وقد يتحقق خارج التسلسل الهرمي (اتصال غير رسمي).</a:t>
            </a:r>
            <a:r>
              <a:rPr lang="en-US" dirty="0" smtClean="0">
                <a:cs typeface="Arial" charset="0"/>
              </a:rPr>
              <a:t>)</a:t>
            </a:r>
            <a:endParaRPr lang="en-US" dirty="0">
              <a:cs typeface="Arial" charset="0"/>
            </a:endParaRPr>
          </a:p>
        </p:txBody>
      </p:sp>
      <p:sp>
        <p:nvSpPr>
          <p:cNvPr id="99" name="Rectangle 27"/>
          <p:cNvSpPr>
            <a:spLocks noChangeArrowheads="1"/>
          </p:cNvSpPr>
          <p:nvPr/>
        </p:nvSpPr>
        <p:spPr bwMode="auto">
          <a:xfrm>
            <a:off x="1450975" y="2679700"/>
            <a:ext cx="1533525" cy="830997"/>
          </a:xfrm>
          <a:prstGeom prst="rect">
            <a:avLst/>
          </a:prstGeom>
          <a:noFill/>
          <a:ln w="9525">
            <a:noFill/>
            <a:miter lim="800000"/>
            <a:headEnd/>
            <a:tailEnd/>
          </a:ln>
          <a:effectLst/>
        </p:spPr>
        <p:txBody>
          <a:bodyPr>
            <a:spAutoFit/>
          </a:bodyPr>
          <a:lstStyle/>
          <a:p>
            <a:pPr algn="ctr"/>
            <a:r>
              <a:rPr lang="ar-DZ" sz="2400" dirty="0" smtClean="0">
                <a:solidFill>
                  <a:srgbClr val="FEFEFE"/>
                </a:solidFill>
                <a:cs typeface="Arial" charset="0"/>
              </a:rPr>
              <a:t>الاتصال الجانبي </a:t>
            </a:r>
            <a:endParaRPr lang="en-US" sz="2400" dirty="0">
              <a:solidFill>
                <a:srgbClr val="FEFEFE"/>
              </a:solidFill>
              <a:cs typeface="Arial" charset="0"/>
            </a:endParaRPr>
          </a:p>
        </p:txBody>
      </p:sp>
      <p:sp>
        <p:nvSpPr>
          <p:cNvPr id="100" name="Rectangle 28"/>
          <p:cNvSpPr>
            <a:spLocks noChangeArrowheads="1"/>
          </p:cNvSpPr>
          <p:nvPr/>
        </p:nvSpPr>
        <p:spPr bwMode="auto">
          <a:xfrm>
            <a:off x="3760788" y="2679700"/>
            <a:ext cx="1535112" cy="830997"/>
          </a:xfrm>
          <a:prstGeom prst="rect">
            <a:avLst/>
          </a:prstGeom>
          <a:noFill/>
          <a:ln w="9525">
            <a:noFill/>
            <a:miter lim="800000"/>
            <a:headEnd/>
            <a:tailEnd/>
          </a:ln>
          <a:effectLst/>
        </p:spPr>
        <p:txBody>
          <a:bodyPr>
            <a:spAutoFit/>
          </a:bodyPr>
          <a:lstStyle/>
          <a:p>
            <a:pPr algn="ctr"/>
            <a:r>
              <a:rPr lang="ar-DZ" sz="2400" dirty="0" smtClean="0">
                <a:solidFill>
                  <a:srgbClr val="FEFEFE"/>
                </a:solidFill>
                <a:cs typeface="Arial" charset="0"/>
              </a:rPr>
              <a:t>الاتصال النازل</a:t>
            </a:r>
            <a:endParaRPr lang="en-US" sz="2400" dirty="0">
              <a:solidFill>
                <a:srgbClr val="FEFEFE"/>
              </a:solidFill>
              <a:cs typeface="Arial" charset="0"/>
            </a:endParaRPr>
          </a:p>
        </p:txBody>
      </p:sp>
      <p:sp>
        <p:nvSpPr>
          <p:cNvPr id="101" name="Rectangle 29"/>
          <p:cNvSpPr>
            <a:spLocks noChangeArrowheads="1"/>
          </p:cNvSpPr>
          <p:nvPr/>
        </p:nvSpPr>
        <p:spPr bwMode="auto">
          <a:xfrm>
            <a:off x="6099175" y="2679700"/>
            <a:ext cx="1533525" cy="830997"/>
          </a:xfrm>
          <a:prstGeom prst="rect">
            <a:avLst/>
          </a:prstGeom>
          <a:noFill/>
          <a:ln w="9525">
            <a:noFill/>
            <a:miter lim="800000"/>
            <a:headEnd/>
            <a:tailEnd/>
          </a:ln>
          <a:effectLst/>
        </p:spPr>
        <p:txBody>
          <a:bodyPr>
            <a:spAutoFit/>
          </a:bodyPr>
          <a:lstStyle/>
          <a:p>
            <a:pPr algn="ctr"/>
            <a:r>
              <a:rPr lang="ar-DZ" sz="2400" dirty="0" smtClean="0">
                <a:solidFill>
                  <a:srgbClr val="FEFEFE"/>
                </a:solidFill>
                <a:cs typeface="Arial" charset="0"/>
              </a:rPr>
              <a:t>الاتصال الصاعد</a:t>
            </a:r>
            <a:endParaRPr lang="en-US" sz="2400" dirty="0">
              <a:solidFill>
                <a:srgbClr val="FEFEFE"/>
              </a:solidFill>
              <a:cs typeface="Arial" charset="0"/>
            </a:endParaRPr>
          </a:p>
        </p:txBody>
      </p:sp>
      <p:sp>
        <p:nvSpPr>
          <p:cNvPr id="112" name="Rectangle 30"/>
          <p:cNvSpPr>
            <a:spLocks noChangeArrowheads="1"/>
          </p:cNvSpPr>
          <p:nvPr/>
        </p:nvSpPr>
        <p:spPr bwMode="auto">
          <a:xfrm>
            <a:off x="3738563" y="5153025"/>
            <a:ext cx="1670050" cy="875432"/>
          </a:xfrm>
          <a:prstGeom prst="rect">
            <a:avLst/>
          </a:prstGeom>
          <a:noFill/>
          <a:ln w="9525">
            <a:noFill/>
            <a:miter lim="800000"/>
            <a:headEnd/>
            <a:tailEnd/>
          </a:ln>
          <a:effectLst/>
        </p:spPr>
        <p:txBody>
          <a:bodyPr>
            <a:spAutoFit/>
          </a:bodyPr>
          <a:lstStyle/>
          <a:p>
            <a:pPr algn="ctr">
              <a:lnSpc>
                <a:spcPct val="120000"/>
              </a:lnSpc>
            </a:pPr>
            <a:r>
              <a:rPr lang="ar-DZ" sz="2200" i="1" dirty="0" smtClean="0">
                <a:solidFill>
                  <a:srgbClr val="080808"/>
                </a:solidFill>
                <a:latin typeface="Arial Black" pitchFamily="34" charset="0"/>
                <a:cs typeface="Arial" charset="0"/>
              </a:rPr>
              <a:t>إستراتيجية الاتصال الداخلي</a:t>
            </a:r>
            <a:endParaRPr lang="en-US" sz="2200" i="1" dirty="0">
              <a:solidFill>
                <a:srgbClr val="080808"/>
              </a:solidFill>
              <a:latin typeface="Arial Black" pitchFamily="34"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النازل: </a:t>
            </a:r>
            <a:r>
              <a:rPr lang="ar-DZ" sz="3200" dirty="0" smtClean="0"/>
              <a:t>من أعلى إلى أسفل</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067" name="Group 19"/>
          <p:cNvGrpSpPr>
            <a:grpSpLocks noChangeAspect="1"/>
          </p:cNvGrpSpPr>
          <p:nvPr/>
        </p:nvGrpSpPr>
        <p:grpSpPr bwMode="auto">
          <a:xfrm>
            <a:off x="428596" y="2071919"/>
            <a:ext cx="8001056" cy="3214710"/>
            <a:chOff x="2839" y="11968"/>
            <a:chExt cx="6166" cy="2664"/>
          </a:xfrm>
        </p:grpSpPr>
        <p:sp>
          <p:nvSpPr>
            <p:cNvPr id="2077" name="AutoShape 29"/>
            <p:cNvSpPr>
              <a:spLocks noChangeAspect="1" noChangeArrowheads="1" noTextEdit="1"/>
            </p:cNvSpPr>
            <p:nvPr/>
          </p:nvSpPr>
          <p:spPr bwMode="auto">
            <a:xfrm>
              <a:off x="2839" y="11968"/>
              <a:ext cx="6166" cy="2664"/>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76" name="Rectangle 28"/>
            <p:cNvSpPr>
              <a:spLocks noChangeArrowheads="1"/>
            </p:cNvSpPr>
            <p:nvPr/>
          </p:nvSpPr>
          <p:spPr bwMode="auto">
            <a:xfrm>
              <a:off x="6353" y="12821"/>
              <a:ext cx="2060" cy="48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تقارير مرفوعة، شكاوي، اقتراحات</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75" name="Rectangle 27"/>
            <p:cNvSpPr>
              <a:spLocks noChangeArrowheads="1"/>
            </p:cNvSpPr>
            <p:nvPr/>
          </p:nvSpPr>
          <p:spPr bwMode="auto">
            <a:xfrm>
              <a:off x="3517" y="13310"/>
              <a:ext cx="2124" cy="48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أوامر، توجيهات، قرارات</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2074" name="AutoShape 26"/>
            <p:cNvSpPr>
              <a:spLocks noChangeArrowheads="1"/>
            </p:cNvSpPr>
            <p:nvPr/>
          </p:nvSpPr>
          <p:spPr bwMode="auto">
            <a:xfrm>
              <a:off x="5083" y="12674"/>
              <a:ext cx="1819" cy="1311"/>
            </a:xfrm>
            <a:prstGeom prst="triangle">
              <a:avLst>
                <a:gd name="adj" fmla="val 50000"/>
              </a:avLst>
            </a:prstGeom>
            <a:solidFill>
              <a:srgbClr val="FFFFFF"/>
            </a:solidFill>
            <a:ln w="1587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73" name="Rectangle 25"/>
            <p:cNvSpPr>
              <a:spLocks noChangeArrowheads="1"/>
            </p:cNvSpPr>
            <p:nvPr/>
          </p:nvSpPr>
          <p:spPr bwMode="auto">
            <a:xfrm>
              <a:off x="5430" y="12112"/>
              <a:ext cx="1024" cy="48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المدير</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2072" name="Rectangle 24"/>
            <p:cNvSpPr>
              <a:spLocks noChangeArrowheads="1"/>
            </p:cNvSpPr>
            <p:nvPr/>
          </p:nvSpPr>
          <p:spPr bwMode="auto">
            <a:xfrm>
              <a:off x="5332" y="14129"/>
              <a:ext cx="1210" cy="4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موظف/موظفين</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2071" name="AutoShape 23"/>
            <p:cNvSpPr>
              <a:spLocks noChangeShapeType="1"/>
            </p:cNvSpPr>
            <p:nvPr/>
          </p:nvSpPr>
          <p:spPr bwMode="auto">
            <a:xfrm>
              <a:off x="5777" y="12599"/>
              <a:ext cx="0" cy="1530"/>
            </a:xfrm>
            <a:prstGeom prst="straightConnector1">
              <a:avLst/>
            </a:prstGeom>
            <a:ln>
              <a:headEnd/>
              <a:tailEnd type="triangle" w="med" len="med"/>
            </a:ln>
          </p:spPr>
          <p:style>
            <a:lnRef idx="1">
              <a:schemeClr val="accent1"/>
            </a:lnRef>
            <a:fillRef idx="0">
              <a:schemeClr val="accent1"/>
            </a:fillRef>
            <a:effectRef idx="0">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fr-FR"/>
            </a:p>
          </p:txBody>
        </p:sp>
        <p:sp>
          <p:nvSpPr>
            <p:cNvPr id="2070" name="AutoShape 22"/>
            <p:cNvSpPr>
              <a:spLocks noChangeShapeType="1"/>
            </p:cNvSpPr>
            <p:nvPr/>
          </p:nvSpPr>
          <p:spPr bwMode="auto">
            <a:xfrm flipV="1">
              <a:off x="6224" y="12599"/>
              <a:ext cx="0" cy="1530"/>
            </a:xfrm>
            <a:prstGeom prst="straightConnector1">
              <a:avLst/>
            </a:prstGeom>
            <a:ln>
              <a:headEnd/>
              <a:tailEnd type="triangl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anchor="t" anchorCtr="0" compatLnSpc="1">
              <a:prstTxWarp prst="textNoShape">
                <a:avLst/>
              </a:prstTxWarp>
            </a:bodyPr>
            <a:lstStyle/>
            <a:p>
              <a:endParaRPr lang="fr-FR"/>
            </a:p>
          </p:txBody>
        </p:sp>
        <p:sp>
          <p:nvSpPr>
            <p:cNvPr id="2069" name="Rectangle 21"/>
            <p:cNvSpPr>
              <a:spLocks noChangeArrowheads="1"/>
            </p:cNvSpPr>
            <p:nvPr/>
          </p:nvSpPr>
          <p:spPr bwMode="auto">
            <a:xfrm>
              <a:off x="4507" y="12599"/>
              <a:ext cx="1015" cy="4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اتصال نازل</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8" name="Rectangle 20"/>
            <p:cNvSpPr>
              <a:spLocks noChangeArrowheads="1"/>
            </p:cNvSpPr>
            <p:nvPr/>
          </p:nvSpPr>
          <p:spPr bwMode="auto">
            <a:xfrm>
              <a:off x="6980" y="13435"/>
              <a:ext cx="1015" cy="4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اتصال صاعد</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النازل</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914400" y="1812925"/>
            <a:ext cx="7086600" cy="44021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DZ" sz="3200" dirty="0" smtClean="0"/>
              <a:t>هو </a:t>
            </a:r>
            <a:r>
              <a:rPr lang="ar-EG" sz="3200" dirty="0" smtClean="0"/>
              <a:t>الاتصال الذي يتحرك نزولاً من أعلى الهرم إلى مختلف المستويات التنظيمية الأدنى، حي</a:t>
            </a:r>
            <a:r>
              <a:rPr lang="ar-DZ" sz="3200" dirty="0" smtClean="0"/>
              <a:t>ث</a:t>
            </a:r>
            <a:r>
              <a:rPr lang="ar-EG" sz="3200" dirty="0" smtClean="0"/>
              <a:t> يرتبط تأثير هذا هذا الاتصال بمفهوم السلطة حيث يكمن دوره في تمرير القرارات والأوامر إلى المستويات الأخرى. ويتم نقل المعلومات في الاتصال النازل بشكل ملفوظ إما كتابيا أو شفهياً ، الكتابي يشمل القرارات، الأوامر والتوجيهات، بينما الشفهي يشمل الأوامر </a:t>
            </a:r>
            <a:r>
              <a:rPr lang="ar-EG" sz="3200" dirty="0" err="1" smtClean="0"/>
              <a:t>الشفاهية</a:t>
            </a:r>
            <a:r>
              <a:rPr lang="ar-EG" sz="3200" dirty="0" smtClean="0"/>
              <a:t> ، الاجتماعات، المؤتمرات، المكالمات الهاتفية، الأجهزة اللاسلكية. </a:t>
            </a:r>
            <a:endParaRPr lang="fr-FR"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الصاعد: </a:t>
            </a:r>
            <a:r>
              <a:rPr lang="ar-DZ" sz="3200" dirty="0" smtClean="0"/>
              <a:t>من أسفل إلى أعلى </a:t>
            </a:r>
            <a:endParaRPr lang="en-US" sz="3200"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6" name="Rectangle 3"/>
          <p:cNvSpPr txBox="1">
            <a:spLocks noChangeArrowheads="1"/>
          </p:cNvSpPr>
          <p:nvPr/>
        </p:nvSpPr>
        <p:spPr bwMode="gray">
          <a:xfrm>
            <a:off x="914400" y="1428737"/>
            <a:ext cx="708660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rtl="1"/>
            <a:r>
              <a:rPr lang="ar-EG" sz="3200" dirty="0" smtClean="0"/>
              <a:t>يتحرك هذا الاتصال صعوداً من المستويات التنظيمية </a:t>
            </a:r>
            <a:r>
              <a:rPr lang="ar-DZ" sz="3200" dirty="0" smtClean="0"/>
              <a:t>الأدنى</a:t>
            </a:r>
            <a:r>
              <a:rPr lang="ar-EG" sz="3200" dirty="0" smtClean="0"/>
              <a:t> إلى الأعلى. يرتبط هذا الاتصال بمفهوم المشاركة </a:t>
            </a:r>
            <a:r>
              <a:rPr lang="ar-EG" sz="3200" dirty="0" err="1" smtClean="0"/>
              <a:t>و</a:t>
            </a:r>
            <a:r>
              <a:rPr lang="ar-DZ" sz="3200" dirty="0" err="1" smtClean="0"/>
              <a:t>ال</a:t>
            </a:r>
            <a:r>
              <a:rPr lang="ar-EG" sz="3200" dirty="0" smtClean="0"/>
              <a:t>متابعة والتقييم التي تفيد الجهة الإشرافية في متابعة العمل والتأكد من تنفيذه. ويحمل هذا الاتصال </a:t>
            </a:r>
            <a:r>
              <a:rPr lang="ar-EG" sz="3200" dirty="0" err="1" smtClean="0"/>
              <a:t>ال</a:t>
            </a:r>
            <a:r>
              <a:rPr lang="ar-DZ" sz="3200" dirty="0" smtClean="0"/>
              <a:t>ت</a:t>
            </a:r>
            <a:r>
              <a:rPr lang="ar-EG" sz="3200" dirty="0" err="1" smtClean="0"/>
              <a:t>قارير</a:t>
            </a:r>
            <a:r>
              <a:rPr lang="ar-EG" sz="3200" dirty="0" smtClean="0"/>
              <a:t>، الاستفسارات، الاقتراحات بشأن العمل والأهداف والسياسات. كما </a:t>
            </a:r>
            <a:endParaRPr lang="fr-FR" sz="3200" dirty="0" smtClean="0"/>
          </a:p>
          <a:p>
            <a:pPr algn="just" rtl="1"/>
            <a:r>
              <a:rPr lang="ar-EG" sz="3200" dirty="0" smtClean="0"/>
              <a:t>أن هذا الاتصال موضع اهتمام سياسة الباب المفتوح التي تتيح الفرصة للمرؤوسين بعرض مشاكلهم  وحاجاتهم، ويساعد على المرونة وكسر جمود عمليات التسلسل  في سلطة الأمر وتقوية </a:t>
            </a:r>
            <a:r>
              <a:rPr lang="ar-EG" sz="3200" dirty="0" err="1" smtClean="0"/>
              <a:t>العلاق</a:t>
            </a:r>
            <a:r>
              <a:rPr lang="ar-DZ" sz="3200" dirty="0" err="1" smtClean="0"/>
              <a:t>ات</a:t>
            </a:r>
            <a:r>
              <a:rPr lang="ar-DZ" sz="3200" dirty="0" smtClean="0"/>
              <a:t> </a:t>
            </a:r>
            <a:r>
              <a:rPr lang="ar-EG" sz="3200" dirty="0" smtClean="0"/>
              <a:t>في التنظيم. </a:t>
            </a:r>
            <a:endParaRPr lang="fr-FR"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الاتصال الأفقي </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78"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3277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32769" name="Group 1"/>
          <p:cNvGrpSpPr>
            <a:grpSpLocks noChangeAspect="1"/>
          </p:cNvGrpSpPr>
          <p:nvPr/>
        </p:nvGrpSpPr>
        <p:grpSpPr bwMode="auto">
          <a:xfrm>
            <a:off x="1000100" y="2000240"/>
            <a:ext cx="6500858" cy="3000396"/>
            <a:chOff x="2749" y="7496"/>
            <a:chExt cx="6120" cy="2644"/>
          </a:xfrm>
        </p:grpSpPr>
        <p:sp>
          <p:nvSpPr>
            <p:cNvPr id="32776" name="AutoShape 8"/>
            <p:cNvSpPr>
              <a:spLocks noChangeAspect="1" noChangeArrowheads="1" noTextEdit="1"/>
            </p:cNvSpPr>
            <p:nvPr/>
          </p:nvSpPr>
          <p:spPr bwMode="auto">
            <a:xfrm>
              <a:off x="2749" y="7496"/>
              <a:ext cx="6120" cy="2644"/>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2775" name="AutoShape 7"/>
            <p:cNvSpPr>
              <a:spLocks noChangeArrowheads="1"/>
            </p:cNvSpPr>
            <p:nvPr/>
          </p:nvSpPr>
          <p:spPr bwMode="auto">
            <a:xfrm>
              <a:off x="4945" y="8011"/>
              <a:ext cx="1896" cy="1422"/>
            </a:xfrm>
            <a:prstGeom prst="triangle">
              <a:avLst>
                <a:gd name="adj" fmla="val 50000"/>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2774" name="Rectangle 6"/>
            <p:cNvSpPr>
              <a:spLocks noChangeArrowheads="1"/>
            </p:cNvSpPr>
            <p:nvPr/>
          </p:nvSpPr>
          <p:spPr bwMode="auto">
            <a:xfrm>
              <a:off x="4107" y="8565"/>
              <a:ext cx="1014" cy="48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مدير 2</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73" name="Rectangle 5"/>
            <p:cNvSpPr>
              <a:spLocks noChangeArrowheads="1"/>
            </p:cNvSpPr>
            <p:nvPr/>
          </p:nvSpPr>
          <p:spPr bwMode="auto">
            <a:xfrm>
              <a:off x="6741" y="8565"/>
              <a:ext cx="1017" cy="48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مدير 1</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72" name="AutoShape 4"/>
            <p:cNvSpPr>
              <a:spLocks noChangeShapeType="1"/>
            </p:cNvSpPr>
            <p:nvPr/>
          </p:nvSpPr>
          <p:spPr bwMode="auto">
            <a:xfrm flipH="1">
              <a:off x="5120" y="8636"/>
              <a:ext cx="1621"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32771" name="AutoShape 3"/>
            <p:cNvSpPr>
              <a:spLocks noChangeShapeType="1"/>
            </p:cNvSpPr>
            <p:nvPr/>
          </p:nvSpPr>
          <p:spPr bwMode="auto">
            <a:xfrm>
              <a:off x="5120" y="8955"/>
              <a:ext cx="1621"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32770" name="Rectangle 2"/>
            <p:cNvSpPr>
              <a:spLocks noChangeArrowheads="1"/>
            </p:cNvSpPr>
            <p:nvPr/>
          </p:nvSpPr>
          <p:spPr bwMode="auto">
            <a:xfrm>
              <a:off x="4511" y="9505"/>
              <a:ext cx="2934" cy="48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2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اجتماعات، مجالس، لجان</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576TGp_report_light">
  <a:themeElements>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EE384"/>
        </a:lt1>
        <a:dk2>
          <a:srgbClr val="FD8334"/>
        </a:dk2>
        <a:lt2>
          <a:srgbClr val="808080"/>
        </a:lt2>
        <a:accent1>
          <a:srgbClr val="F98EB2"/>
        </a:accent1>
        <a:accent2>
          <a:srgbClr val="FCB43E"/>
        </a:accent2>
        <a:accent3>
          <a:srgbClr val="FEEFC2"/>
        </a:accent3>
        <a:accent4>
          <a:srgbClr val="000000"/>
        </a:accent4>
        <a:accent5>
          <a:srgbClr val="FBC6D5"/>
        </a:accent5>
        <a:accent6>
          <a:srgbClr val="E4A337"/>
        </a:accent6>
        <a:hlink>
          <a:srgbClr val="FA6D73"/>
        </a:hlink>
        <a:folHlink>
          <a:srgbClr val="D264C5"/>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4E1EE"/>
        </a:lt1>
        <a:dk2>
          <a:srgbClr val="2F84AF"/>
        </a:dk2>
        <a:lt2>
          <a:srgbClr val="808080"/>
        </a:lt2>
        <a:accent1>
          <a:srgbClr val="9899C1"/>
        </a:accent1>
        <a:accent2>
          <a:srgbClr val="4BBAC3"/>
        </a:accent2>
        <a:accent3>
          <a:srgbClr val="E6EEF5"/>
        </a:accent3>
        <a:accent4>
          <a:srgbClr val="000000"/>
        </a:accent4>
        <a:accent5>
          <a:srgbClr val="CACADD"/>
        </a:accent5>
        <a:accent6>
          <a:srgbClr val="43A8B0"/>
        </a:accent6>
        <a:hlink>
          <a:srgbClr val="7AC5B9"/>
        </a:hlink>
        <a:folHlink>
          <a:srgbClr val="719FC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576TGp_report_light</Template>
  <TotalTime>872</TotalTime>
  <Words>544</Words>
  <Application>Microsoft Office PowerPoint</Application>
  <PresentationFormat>Affichage à l'écran (4:3)</PresentationFormat>
  <Paragraphs>76</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576TGp_report_light</vt:lpstr>
      <vt:lpstr>إعداد الأستاذ: عابدي محمد السعيد جامعة محمد الشريف مساعدية- سوق أهراس</vt:lpstr>
      <vt:lpstr>محتوى المقياس</vt:lpstr>
      <vt:lpstr>محتوى المحاضرة 2 – الاتصال الداخلي</vt:lpstr>
      <vt:lpstr>الاتصال الداخلي</vt:lpstr>
      <vt:lpstr>أنواع الاتصال الداخلي </vt:lpstr>
      <vt:lpstr>الاتصال النازل: من أعلى إلى أسفل</vt:lpstr>
      <vt:lpstr>الاتصال النازل</vt:lpstr>
      <vt:lpstr>الاتصال الصاعد: من أسفل إلى أعلى </vt:lpstr>
      <vt:lpstr>الاتصال الأفقي </vt:lpstr>
      <vt:lpstr>الاتصال الأفقي: داخل وخارج الوظيفة</vt:lpstr>
      <vt:lpstr>أدوات الاتصال الداخلي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مقياس  اتصال وتحرير إداري</dc:title>
  <dc:creator>it</dc:creator>
  <cp:lastModifiedBy>it</cp:lastModifiedBy>
  <cp:revision>18</cp:revision>
  <dcterms:created xsi:type="dcterms:W3CDTF">2017-02-05T05:41:51Z</dcterms:created>
  <dcterms:modified xsi:type="dcterms:W3CDTF">2023-02-28T18:33:10Z</dcterms:modified>
</cp:coreProperties>
</file>