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38" r:id="rId1"/>
  </p:sldMasterIdLst>
  <p:sldIdLst>
    <p:sldId id="256" r:id="rId2"/>
    <p:sldId id="264" r:id="rId3"/>
    <p:sldId id="265" r:id="rId4"/>
    <p:sldId id="268" r:id="rId5"/>
    <p:sldId id="267" r:id="rId6"/>
    <p:sldId id="266" r:id="rId7"/>
    <p:sldId id="272" r:id="rId8"/>
    <p:sldId id="271"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4016BDAE-EDA5-48DF-8E52-2C0C1791B750}" type="slidenum">
              <a:rPr lang="fr-FR" smtClean="0"/>
              <a:pPr/>
              <a:t>‹#›</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94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016BDAE-EDA5-48DF-8E52-2C0C1791B750}" type="slidenum">
              <a:rPr lang="fr-FR" smtClean="0"/>
              <a:pPr/>
              <a:t>‹#›</a:t>
            </a:fld>
            <a:endParaRPr lang="fr-FR"/>
          </a:p>
        </p:txBody>
      </p:sp>
    </p:spTree>
    <p:extLst>
      <p:ext uri="{BB962C8B-B14F-4D97-AF65-F5344CB8AC3E}">
        <p14:creationId xmlns:p14="http://schemas.microsoft.com/office/powerpoint/2010/main" val="56023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73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0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spTree>
    <p:extLst>
      <p:ext uri="{BB962C8B-B14F-4D97-AF65-F5344CB8AC3E}">
        <p14:creationId xmlns:p14="http://schemas.microsoft.com/office/powerpoint/2010/main" val="657277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95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74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10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26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spTree>
    <p:extLst>
      <p:ext uri="{BB962C8B-B14F-4D97-AF65-F5344CB8AC3E}">
        <p14:creationId xmlns:p14="http://schemas.microsoft.com/office/powerpoint/2010/main" val="156259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016BDAE-EDA5-48DF-8E52-2C0C1791B750}" type="slidenum">
              <a:rPr lang="fr-FR" smtClean="0"/>
              <a:pPr/>
              <a:t>‹#›</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93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016BDAE-EDA5-48DF-8E52-2C0C1791B750}" type="slidenum">
              <a:rPr lang="fr-FR" smtClean="0"/>
              <a:pPr/>
              <a:t>‹#›</a:t>
            </a:fld>
            <a:endParaRPr lang="fr-FR"/>
          </a:p>
        </p:txBody>
      </p:sp>
    </p:spTree>
    <p:extLst>
      <p:ext uri="{BB962C8B-B14F-4D97-AF65-F5344CB8AC3E}">
        <p14:creationId xmlns:p14="http://schemas.microsoft.com/office/powerpoint/2010/main" val="269550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016BDAE-EDA5-48DF-8E52-2C0C1791B750}" type="slidenum">
              <a:rPr lang="fr-FR" smtClean="0"/>
              <a:pPr/>
              <a:t>‹#›</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19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016BDAE-EDA5-48DF-8E52-2C0C1791B750}" type="slidenum">
              <a:rPr lang="fr-FR" smtClean="0"/>
              <a:pPr/>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15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016BDAE-EDA5-48DF-8E52-2C0C1791B750}" type="slidenum">
              <a:rPr lang="fr-FR" smtClean="0"/>
              <a:pPr/>
              <a:t>‹#›</a:t>
            </a:fld>
            <a:endParaRPr lang="fr-FR"/>
          </a:p>
        </p:txBody>
      </p:sp>
    </p:spTree>
    <p:extLst>
      <p:ext uri="{BB962C8B-B14F-4D97-AF65-F5344CB8AC3E}">
        <p14:creationId xmlns:p14="http://schemas.microsoft.com/office/powerpoint/2010/main" val="201798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016BDAE-EDA5-48DF-8E52-2C0C1791B750}" type="slidenum">
              <a:rPr lang="fr-FR" smtClean="0"/>
              <a:pPr/>
              <a:t>‹#›</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42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439F4E-C351-4C49-8A27-751BBE671C69}" type="datetimeFigureOut">
              <a:rPr lang="fr-FR" smtClean="0"/>
              <a:pPr/>
              <a:t>21/05/2024</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6BDAE-EDA5-48DF-8E52-2C0C1791B750}" type="slidenum">
              <a:rPr lang="fr-FR" smtClean="0"/>
              <a:pPr/>
              <a:t>‹#›</a:t>
            </a:fld>
            <a:endParaRPr lang="fr-FR"/>
          </a:p>
        </p:txBody>
      </p:sp>
    </p:spTree>
    <p:extLst>
      <p:ext uri="{BB962C8B-B14F-4D97-AF65-F5344CB8AC3E}">
        <p14:creationId xmlns:p14="http://schemas.microsoft.com/office/powerpoint/2010/main" val="275459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439F4E-C351-4C49-8A27-751BBE671C69}" type="datetimeFigureOut">
              <a:rPr lang="fr-FR" smtClean="0"/>
              <a:pPr/>
              <a:t>21/05/2024</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6BDAE-EDA5-48DF-8E52-2C0C1791B750}" type="slidenum">
              <a:rPr lang="fr-FR" smtClean="0"/>
              <a:pPr/>
              <a:t>‹#›</a:t>
            </a:fld>
            <a:endParaRPr lang="fr-FR"/>
          </a:p>
        </p:txBody>
      </p:sp>
    </p:spTree>
    <p:extLst>
      <p:ext uri="{BB962C8B-B14F-4D97-AF65-F5344CB8AC3E}">
        <p14:creationId xmlns:p14="http://schemas.microsoft.com/office/powerpoint/2010/main" val="313277872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randomBar dir="vert"/>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دورة تحليل البيانات - المجموعة الدولية لخدمات التدريب">
            <a:extLst>
              <a:ext uri="{FF2B5EF4-FFF2-40B4-BE49-F238E27FC236}">
                <a16:creationId xmlns:a16="http://schemas.microsoft.com/office/drawing/2014/main" id="{BD94F003-EC79-419F-8438-301F9EA02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515" y="1548187"/>
            <a:ext cx="7571109" cy="384827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9AD1F252-30E3-E407-ED5C-6005EA2ABA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314" name="Zone de texte 7"/>
          <p:cNvSpPr txBox="1">
            <a:spLocks noChangeArrowheads="1"/>
          </p:cNvSpPr>
          <p:nvPr/>
        </p:nvSpPr>
        <p:spPr bwMode="auto">
          <a:xfrm>
            <a:off x="2131978" y="2885621"/>
            <a:ext cx="7928043" cy="1524000"/>
          </a:xfrm>
          <a:prstGeom prst="rect">
            <a:avLst/>
          </a:prstGeom>
          <a:ln>
            <a:headEnd/>
            <a:tailEnd/>
          </a:ln>
          <a:effectLst>
            <a:softEdge rad="635000"/>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DZ" sz="6000" b="1" dirty="0">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طريقة المحاكاة في جمع البيانات</a:t>
            </a:r>
            <a:endParaRPr kumimoji="0" lang="en-US" sz="6000" b="1" i="0" u="none" strike="noStrike" cap="none" normalizeH="0" baseline="0" dirty="0">
              <a:ln>
                <a:noFill/>
              </a:ln>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13315" name="Rectangle 3"/>
          <p:cNvSpPr>
            <a:spLocks noChangeArrowheads="1"/>
          </p:cNvSpPr>
          <p:nvPr/>
        </p:nvSpPr>
        <p:spPr bwMode="auto">
          <a:xfrm>
            <a:off x="2110104" y="196468"/>
            <a:ext cx="7928043"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1600" b="1" i="0" u="none" strike="noStrike" cap="none" normalizeH="0" baseline="0" dirty="0">
                <a:ln>
                  <a:noFill/>
                </a:ln>
                <a:solidFill>
                  <a:srgbClr val="000000"/>
                </a:solidFill>
                <a:effectLst/>
                <a:latin typeface="Traditional Arabic" pitchFamily="18" charset="-78"/>
                <a:ea typeface="Calibri" pitchFamily="34" charset="0"/>
                <a:cs typeface="Traditional Arabic" pitchFamily="18" charset="-78"/>
              </a:rPr>
              <a:t>وزارة التعليم العالي والبحث العلمي                                  </a:t>
            </a: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600" b="1" i="0" u="none" strike="noStrike" cap="none" normalizeH="0" baseline="0" dirty="0">
                <a:ln>
                  <a:noFill/>
                </a:ln>
                <a:solidFill>
                  <a:srgbClr val="000000"/>
                </a:solidFill>
                <a:effectLst/>
                <a:latin typeface="Traditional Arabic" pitchFamily="18" charset="-78"/>
                <a:ea typeface="Calibri" pitchFamily="34" charset="0"/>
                <a:cs typeface="Traditional Arabic" pitchFamily="18" charset="-78"/>
              </a:rPr>
              <a:t>جامعة مساعديه محمد الشريف سو أهراس</a:t>
            </a: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600" b="1" i="0" u="none" strike="noStrike" cap="none" normalizeH="0" baseline="0" dirty="0">
                <a:ln>
                  <a:noFill/>
                </a:ln>
                <a:solidFill>
                  <a:srgbClr val="000000"/>
                </a:solidFill>
                <a:effectLst/>
                <a:latin typeface="Traditional Arabic" pitchFamily="18" charset="-78"/>
                <a:ea typeface="Calibri" pitchFamily="34" charset="0"/>
                <a:cs typeface="Traditional Arabic" pitchFamily="18" charset="-78"/>
              </a:rPr>
              <a:t>كلية العلوم الاقتصادية وعلوم التجارية وعلوم التسيير</a:t>
            </a: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rPr>
              <a:t>قسم: العلوم </a:t>
            </a:r>
            <a:r>
              <a:rPr kumimoji="0" lang="ar-DZ" sz="1600" b="1"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rPr>
              <a:t>الاقتصادية</a:t>
            </a:r>
            <a:endParaRPr kumimoji="0" lang="fr-FR"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id="{83A93862-01E4-4881-9C75-0EC4F87D3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6105" y="24187"/>
            <a:ext cx="1524000" cy="1524000"/>
          </a:xfrm>
          <a:prstGeom prst="rect">
            <a:avLst/>
          </a:prstGeom>
          <a:effectLst>
            <a:softEdge rad="63500"/>
          </a:effectLst>
        </p:spPr>
      </p:pic>
      <p:pic>
        <p:nvPicPr>
          <p:cNvPr id="10" name="Picture 9">
            <a:extLst>
              <a:ext uri="{FF2B5EF4-FFF2-40B4-BE49-F238E27FC236}">
                <a16:creationId xmlns:a16="http://schemas.microsoft.com/office/drawing/2014/main" id="{EEBBA31A-F41B-4B53-8020-B6D3791BE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1897" y="41696"/>
            <a:ext cx="1524000" cy="1524000"/>
          </a:xfrm>
          <a:prstGeom prst="rect">
            <a:avLst/>
          </a:prstGeom>
          <a:effectLst>
            <a:softEdge rad="63500"/>
          </a:effectLst>
        </p:spPr>
      </p:pic>
      <p:sp>
        <p:nvSpPr>
          <p:cNvPr id="2" name="Thought Bubble: Cloud 1">
            <a:extLst>
              <a:ext uri="{FF2B5EF4-FFF2-40B4-BE49-F238E27FC236}">
                <a16:creationId xmlns:a16="http://schemas.microsoft.com/office/drawing/2014/main" id="{0E6AA2ED-4703-4E7F-A7F7-E11D30EEA802}"/>
              </a:ext>
            </a:extLst>
          </p:cNvPr>
          <p:cNvSpPr/>
          <p:nvPr/>
        </p:nvSpPr>
        <p:spPr>
          <a:xfrm>
            <a:off x="129917" y="196468"/>
            <a:ext cx="2133598" cy="1865878"/>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EED67B73-0F20-4E6B-A49E-DA319E004A52}"/>
              </a:ext>
            </a:extLst>
          </p:cNvPr>
          <p:cNvSpPr/>
          <p:nvPr/>
        </p:nvSpPr>
        <p:spPr>
          <a:xfrm>
            <a:off x="-250578" y="724912"/>
            <a:ext cx="3048000" cy="830997"/>
          </a:xfrm>
          <a:prstGeom prst="rect">
            <a:avLst/>
          </a:prstGeom>
        </p:spPr>
        <p:txBody>
          <a:bodyPr wrap="square">
            <a:spAutoFit/>
          </a:bodyPr>
          <a:lstStyle/>
          <a:p>
            <a:pPr lvl="0" algn="ctr" rtl="1" eaLnBrk="0" fontAlgn="base" hangingPunct="0">
              <a:spcBef>
                <a:spcPct val="0"/>
              </a:spcBef>
              <a:spcAft>
                <a:spcPct val="0"/>
              </a:spcAft>
            </a:pPr>
            <a:r>
              <a:rPr lang="ar-SA" sz="2400" b="1" dirty="0">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rPr>
              <a:t>من إعداد الأستاذ(ة</a:t>
            </a:r>
            <a:r>
              <a:rPr lang="ar-SA" sz="2400" b="1" dirty="0" err="1">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rPr>
              <a:t>):</a:t>
            </a:r>
            <a:endParaRPr lang="fr-FR" sz="2400" b="1" dirty="0">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endParaRPr>
          </a:p>
          <a:p>
            <a:pPr lvl="0" algn="ctr" rtl="1" eaLnBrk="0" fontAlgn="base" hangingPunct="0">
              <a:spcBef>
                <a:spcPct val="0"/>
              </a:spcBef>
              <a:spcAft>
                <a:spcPct val="0"/>
              </a:spcAft>
            </a:pPr>
            <a:r>
              <a:rPr lang="ar-SA" sz="2400" b="1" dirty="0">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rPr>
              <a:t>بلعورة هجيرة</a:t>
            </a:r>
            <a:endParaRPr lang="fr-FR" sz="2400" b="1" dirty="0">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endParaRPr>
          </a:p>
        </p:txBody>
      </p:sp>
      <p:sp>
        <p:nvSpPr>
          <p:cNvPr id="19" name="Rectangle 18">
            <a:extLst>
              <a:ext uri="{FF2B5EF4-FFF2-40B4-BE49-F238E27FC236}">
                <a16:creationId xmlns:a16="http://schemas.microsoft.com/office/drawing/2014/main" id="{663A6952-55D6-48DA-BBA6-DE82EA1A37A1}"/>
              </a:ext>
            </a:extLst>
          </p:cNvPr>
          <p:cNvSpPr/>
          <p:nvPr/>
        </p:nvSpPr>
        <p:spPr>
          <a:xfrm>
            <a:off x="1861889" y="4848148"/>
            <a:ext cx="3048000" cy="461665"/>
          </a:xfrm>
          <a:prstGeom prst="rect">
            <a:avLst/>
          </a:prstGeom>
        </p:spPr>
        <p:txBody>
          <a:bodyPr wrap="square">
            <a:spAutoFit/>
          </a:bodyPr>
          <a:lstStyle/>
          <a:p>
            <a:pPr lvl="0" algn="ctr" rtl="1" eaLnBrk="0" fontAlgn="base" hangingPunct="0">
              <a:spcBef>
                <a:spcPct val="0"/>
              </a:spcBef>
              <a:spcAft>
                <a:spcPct val="0"/>
              </a:spcAft>
            </a:pPr>
            <a:r>
              <a:rPr lang="ar-SA" sz="2400" b="1" dirty="0">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rPr>
              <a:t>السنة الجامعية:</a:t>
            </a:r>
            <a:r>
              <a:rPr lang="fr-FR" sz="2400" b="1" dirty="0">
                <a:effectLst>
                  <a:outerShdw blurRad="38100" dist="38100" dir="2700000" algn="tl">
                    <a:srgbClr val="000000">
                      <a:alpha val="43137"/>
                    </a:srgbClr>
                  </a:outerShdw>
                </a:effectLst>
                <a:latin typeface="Aldhabi" panose="01000000000000000000" pitchFamily="2" charset="-78"/>
                <a:ea typeface="Times New Roman" pitchFamily="18" charset="0"/>
                <a:cs typeface="Aldhabi" panose="01000000000000000000" pitchFamily="2" charset="-78"/>
              </a:rPr>
              <a:t>2023/2024</a:t>
            </a:r>
            <a:endParaRPr lang="ar-SA" sz="24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Tree>
    <p:custDataLst>
      <p:tags r:id="rId1"/>
    </p:custDataLst>
    <p:extLst>
      <p:ext uri="{BB962C8B-B14F-4D97-AF65-F5344CB8AC3E}">
        <p14:creationId xmlns:p14="http://schemas.microsoft.com/office/powerpoint/2010/main" val="120525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2392">
        <p15:prstTrans prst="curtains"/>
      </p:transition>
    </mc:Choice>
    <mc:Fallback xmlns="">
      <p:transition spd="slow" advTm="223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8" presetClass="emph" presetSubtype="0" fill="hold" grpId="0" nodeType="clickEffect">
                                  <p:stCondLst>
                                    <p:cond delay="0"/>
                                  </p:stCondLst>
                                  <p:iterate type="lt">
                                    <p:tmPct val="10000"/>
                                  </p:iterate>
                                  <p:childTnLst>
                                    <p:animClr clrSpc="rgb" dir="cw">
                                      <p:cBhvr override="childStyle">
                                        <p:cTn id="28" dur="500" fill="hold"/>
                                        <p:tgtEl>
                                          <p:spTgt spid="19"/>
                                        </p:tgtEl>
                                        <p:attrNameLst>
                                          <p:attrName>style.color</p:attrName>
                                        </p:attrNameLst>
                                      </p:cBhvr>
                                      <p:to>
                                        <a:schemeClr val="accent2"/>
                                      </p:to>
                                    </p:animClr>
                                    <p:animClr clrSpc="rgb" dir="cw">
                                      <p:cBhvr>
                                        <p:cTn id="29" dur="500" fill="hold"/>
                                        <p:tgtEl>
                                          <p:spTgt spid="19"/>
                                        </p:tgtEl>
                                        <p:attrNameLst>
                                          <p:attrName>fillcolor</p:attrName>
                                        </p:attrNameLst>
                                      </p:cBhvr>
                                      <p:to>
                                        <a:schemeClr val="accent2"/>
                                      </p:to>
                                    </p:animClr>
                                    <p:set>
                                      <p:cBhvr>
                                        <p:cTn id="30" dur="500" fill="hold"/>
                                        <p:tgtEl>
                                          <p:spTgt spid="19"/>
                                        </p:tgtEl>
                                        <p:attrNameLst>
                                          <p:attrName>fill.type</p:attrName>
                                        </p:attrNameLst>
                                      </p:cBhvr>
                                      <p:to>
                                        <p:strVal val="solid"/>
                                      </p:to>
                                    </p:set>
                                    <p:anim to="1.5" calcmode="lin" valueType="num">
                                      <p:cBhvr override="childStyle">
                                        <p:cTn id="31" dur="500" fill="hold"/>
                                        <p:tgtEl>
                                          <p:spTgt spid="1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2" grpId="0" animBg="1"/>
      <p:bldP spid="1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A401C-6C91-4147-A3E3-F9B2C24BE23E}"/>
              </a:ext>
            </a:extLst>
          </p:cNvPr>
          <p:cNvSpPr txBox="1"/>
          <p:nvPr/>
        </p:nvSpPr>
        <p:spPr>
          <a:xfrm>
            <a:off x="2310983" y="599607"/>
            <a:ext cx="7570033" cy="1862048"/>
          </a:xfrm>
          <a:prstGeom prst="rect">
            <a:avLst/>
          </a:prstGeom>
          <a:noFill/>
        </p:spPr>
        <p:txBody>
          <a:bodyPr wrap="square" rtlCol="0">
            <a:spAutoFit/>
          </a:bodyPr>
          <a:lstStyle/>
          <a:p>
            <a:pPr algn="ctr" rtl="1"/>
            <a:r>
              <a:rPr lang="ar-DZ" sz="11500" dirty="0">
                <a:solidFill>
                  <a:schemeClr val="accent1">
                    <a:lumMod val="50000"/>
                  </a:schemeClr>
                </a:solidFill>
                <a:latin typeface="Aldhabi" panose="01000000000000000000" pitchFamily="2" charset="-78"/>
                <a:cs typeface="Aldhabi" panose="01000000000000000000" pitchFamily="2" charset="-78"/>
              </a:rPr>
              <a:t>شكرا على حسن الاستماع </a:t>
            </a:r>
            <a:endParaRPr lang="fr-FR" sz="11500" dirty="0">
              <a:solidFill>
                <a:schemeClr val="accent1">
                  <a:lumMod val="50000"/>
                </a:schemeClr>
              </a:solidFill>
              <a:latin typeface="Aldhabi" panose="01000000000000000000" pitchFamily="2" charset="-78"/>
              <a:cs typeface="Aldhabi" panose="01000000000000000000" pitchFamily="2" charset="-78"/>
            </a:endParaRPr>
          </a:p>
        </p:txBody>
      </p:sp>
      <p:pic>
        <p:nvPicPr>
          <p:cNvPr id="5" name="Audio 4">
            <a:hlinkClick r:id="" action="ppaction://media"/>
            <a:extLst>
              <a:ext uri="{FF2B5EF4-FFF2-40B4-BE49-F238E27FC236}">
                <a16:creationId xmlns:a16="http://schemas.microsoft.com/office/drawing/2014/main" id="{74A9F2E7-21C8-4325-ACCD-A5484D94BF93}"/>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952523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901">
        <p15:prstTrans prst="fracture"/>
      </p:transition>
    </mc:Choice>
    <mc:Fallback xmlns="">
      <p:transition spd="slow" advTm="69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6EC9B1B-51D9-4AAC-828F-2630CBA71090}"/>
              </a:ext>
            </a:extLst>
          </p:cNvPr>
          <p:cNvSpPr/>
          <p:nvPr/>
        </p:nvSpPr>
        <p:spPr>
          <a:xfrm>
            <a:off x="685595" y="2383723"/>
            <a:ext cx="10820810" cy="3953577"/>
          </a:xfrm>
          <a:prstGeom prst="roundRect">
            <a:avLst>
              <a:gd name="adj" fmla="val 11187"/>
            </a:avLst>
          </a:prstGeom>
          <a:ln>
            <a:solidFill>
              <a:schemeClr val="bg1"/>
            </a:solidFill>
          </a:ln>
          <a:effectLst>
            <a:softEdge rad="317500"/>
          </a:effectLst>
        </p:spPr>
        <p:style>
          <a:lnRef idx="2">
            <a:schemeClr val="dk1"/>
          </a:lnRef>
          <a:fillRef idx="1">
            <a:schemeClr val="lt1"/>
          </a:fillRef>
          <a:effectRef idx="0">
            <a:schemeClr val="dk1"/>
          </a:effectRef>
          <a:fontRef idx="minor">
            <a:schemeClr val="dk1"/>
          </a:fontRef>
        </p:style>
        <p:txBody>
          <a:bodyPr rtlCol="0" anchor="ctr"/>
          <a:lstStyle/>
          <a:p>
            <a:pPr algn="justLow" rtl="1"/>
            <a:r>
              <a:rPr lang="ar-DZ"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DZ"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ان المحاكاة هي مواقف تمثيلية قد تم التخطيط لها، ويتم فيها تقليد الواقع بصورة بسيطة وواقعية، وتهدف إلى أن يقوم الطالب باجراء مجموعة الخطوات والإجراءات السلوكية للتعلم والتدرب كالتدريب على قيادة الطائرة والسيارة، وتدريب رائدي الفضاء، كما تعرف على انهاتجريد أو تبسيط لبعض المواقف المستمدة من الحياة الحقيقية الواقعية ويتدرب التلميذ على برامج المحاكاة دون مخاطرة أو تكليف مما تثير رغبة التلميذ في التعلم</a:t>
            </a:r>
          </a:p>
          <a:p>
            <a:pPr algn="justLow" rtl="1"/>
            <a:r>
              <a:rPr lang="ar-DZ"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كما تعتبر المحاكاة عملية تقليد محكمة لموقف أو لظاهرة معينة أو نظام معين فهي تتيح الفرصة للمتعلم أن يتدرب على موقف معين بحرية تامة بدون التعرض لأي مخاطر أو تكبد أي تكلفة عالية فعلى سبيل المثال يستطيع طالب كلية الطب أن يتدرب على حالة مريض باستخدام تقنية المحاكاة دون الخوف من ارتكاب أخطاء خطيرة في التشخيص المرضي أوالعلاج والتي قد تؤدي لوفاة المريض، ويستطيع الطيارتوظيف تقنية المحاكاة أثناء التدرب على الطيران من خلال البرامج الخاصة بذلك بحرية وبأمان تام</a:t>
            </a:r>
          </a:p>
          <a:p>
            <a:pPr algn="ctr"/>
            <a:endParaRPr lang="ar-DZ" sz="3200"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3" name="Scroll: Horizontal 2">
            <a:extLst>
              <a:ext uri="{FF2B5EF4-FFF2-40B4-BE49-F238E27FC236}">
                <a16:creationId xmlns:a16="http://schemas.microsoft.com/office/drawing/2014/main" id="{3E92CA7E-54AA-4CF3-98E1-61273985944E}"/>
              </a:ext>
            </a:extLst>
          </p:cNvPr>
          <p:cNvSpPr/>
          <p:nvPr/>
        </p:nvSpPr>
        <p:spPr>
          <a:xfrm>
            <a:off x="1182047" y="796979"/>
            <a:ext cx="4062335" cy="1394085"/>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ldhabi" panose="01000000000000000000" pitchFamily="2" charset="-78"/>
                <a:ea typeface="+mn-ea"/>
                <a:cs typeface="Aldhabi" panose="01000000000000000000" pitchFamily="2" charset="-78"/>
              </a:rPr>
              <a:t>تعريف طريقة المحاكاة</a:t>
            </a:r>
            <a:endParaRPr kumimoji="0" lang="fr-F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ldhabi" panose="01000000000000000000" pitchFamily="2" charset="-78"/>
              <a:ea typeface="+mn-ea"/>
              <a:cs typeface="Aldhabi" panose="01000000000000000000" pitchFamily="2" charset="-78"/>
            </a:endParaRPr>
          </a:p>
        </p:txBody>
      </p:sp>
    </p:spTree>
    <p:custDataLst>
      <p:tags r:id="rId1"/>
    </p:custDataLst>
    <p:extLst>
      <p:ext uri="{BB962C8B-B14F-4D97-AF65-F5344CB8AC3E}">
        <p14:creationId xmlns:p14="http://schemas.microsoft.com/office/powerpoint/2010/main" val="173917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386">
        <p15:prstTrans prst="origami"/>
      </p:transition>
    </mc:Choice>
    <mc:Fallback xmlns="">
      <p:transition spd="slow" advTm="403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6EC9B1B-51D9-4AAC-828F-2630CBA71090}"/>
              </a:ext>
            </a:extLst>
          </p:cNvPr>
          <p:cNvSpPr/>
          <p:nvPr/>
        </p:nvSpPr>
        <p:spPr>
          <a:xfrm>
            <a:off x="1194619" y="2393567"/>
            <a:ext cx="10014154" cy="3790338"/>
          </a:xfrm>
          <a:prstGeom prst="roundRect">
            <a:avLst>
              <a:gd name="adj" fmla="val 1118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justLow" defTabSz="914400" rtl="1">
              <a:defRPr/>
            </a:pPr>
            <a:r>
              <a:rPr lang="ar-DZ" sz="3600" b="1" dirty="0">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a:t>
            </a:r>
            <a:r>
              <a:rPr lang="ar-DZ"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1مساعدة المتعلم في التحقق من اكتسابه للمعلومات وقياس أثر التعلم بشكل ذاتي.</a:t>
            </a:r>
          </a:p>
          <a:p>
            <a:pPr lvl="0" algn="justLow" defTabSz="914400" rtl="1">
              <a:defRPr/>
            </a:pPr>
            <a:r>
              <a:rPr lang="ar-DZ"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-2مراعاة الفروق الفردية بين المتعلمين والمرونة في اختيار أسلوب التعلم المناسب.</a:t>
            </a:r>
          </a:p>
          <a:p>
            <a:pPr lvl="0" algn="justLow" defTabSz="914400" rtl="1">
              <a:defRPr/>
            </a:pPr>
            <a:r>
              <a:rPr lang="ar-DZ"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-3مساعدة المتعلم في اتخاذ قراراته بحرية تامة ودون الخوف من النواتج الخاطئة.</a:t>
            </a:r>
          </a:p>
          <a:p>
            <a:pPr lvl="0" algn="justLow" defTabSz="914400" rtl="1">
              <a:defRPr/>
            </a:pPr>
            <a:r>
              <a:rPr lang="ar-DZ"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-4تقدم أساليب تعلم مختلفة كحل المشكلات والاستقصاء وأساليب تقويم متنوعةجمعية وبنائية.</a:t>
            </a:r>
          </a:p>
          <a:p>
            <a:pPr lvl="0" algn="justLow" defTabSz="914400" rtl="1">
              <a:defRPr/>
            </a:pPr>
            <a:r>
              <a:rPr lang="ar-DZ"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-5تقديم التغذية الراجعة للمتعلمين مما يسهم في تعزز العملية التعليمية بشكل جيد.</a:t>
            </a:r>
          </a:p>
          <a:p>
            <a:pPr lvl="0" algn="justLow" defTabSz="914400" rtl="1">
              <a:defRPr/>
            </a:pPr>
            <a:r>
              <a:rPr lang="ar-DZ"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- 6تساعد المحاكاة على تنمية الدافعية للتعلم والاحتفاظ وبقاء أثر التعلم</a:t>
            </a:r>
            <a:endParaRPr kumimoji="0" lang="ar-DZ"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sp>
        <p:nvSpPr>
          <p:cNvPr id="4" name="Speech Bubble: Oval 3">
            <a:extLst>
              <a:ext uri="{FF2B5EF4-FFF2-40B4-BE49-F238E27FC236}">
                <a16:creationId xmlns:a16="http://schemas.microsoft.com/office/drawing/2014/main" id="{F2CDC5F5-1824-4BFA-A686-C08C4ADE44B6}"/>
              </a:ext>
            </a:extLst>
          </p:cNvPr>
          <p:cNvSpPr/>
          <p:nvPr/>
        </p:nvSpPr>
        <p:spPr>
          <a:xfrm>
            <a:off x="8968073" y="674095"/>
            <a:ext cx="2398427" cy="1618938"/>
          </a:xfrm>
          <a:prstGeom prst="wedgeEllipseCallout">
            <a:avLst>
              <a:gd name="adj1" fmla="val -85853"/>
              <a:gd name="adj2" fmla="val 5352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DZ" sz="3600" b="1" u="sng"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مميزات طريقة المحاكاة</a:t>
            </a:r>
            <a:endParaRPr lang="fr-FR" sz="3600" b="1" u="sng"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Tree>
    <p:custDataLst>
      <p:tags r:id="rId1"/>
    </p:custDataLst>
    <p:extLst>
      <p:ext uri="{BB962C8B-B14F-4D97-AF65-F5344CB8AC3E}">
        <p14:creationId xmlns:p14="http://schemas.microsoft.com/office/powerpoint/2010/main" val="1595537461"/>
      </p:ext>
    </p:extLst>
  </p:cSld>
  <p:clrMapOvr>
    <a:masterClrMapping/>
  </p:clrMapOvr>
  <mc:AlternateContent xmlns:mc="http://schemas.openxmlformats.org/markup-compatibility/2006" xmlns:p14="http://schemas.microsoft.com/office/powerpoint/2010/main">
    <mc:Choice Requires="p14">
      <p:transition spd="slow" p14:dur="1200" advTm="23645">
        <p:dissolve/>
      </p:transition>
    </mc:Choice>
    <mc:Fallback xmlns="">
      <p:transition spd="slow" advTm="23645">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65D2D-2972-477A-97E7-7292B0022C5B}"/>
              </a:ext>
            </a:extLst>
          </p:cNvPr>
          <p:cNvPicPr>
            <a:picLocks noChangeAspect="1"/>
          </p:cNvPicPr>
          <p:nvPr/>
        </p:nvPicPr>
        <p:blipFill>
          <a:blip r:embed="rId3"/>
          <a:stretch>
            <a:fillRect/>
          </a:stretch>
        </p:blipFill>
        <p:spPr>
          <a:xfrm>
            <a:off x="1379095" y="2593298"/>
            <a:ext cx="9293901" cy="3484021"/>
          </a:xfrm>
          <a:prstGeom prst="rect">
            <a:avLst/>
          </a:prstGeom>
        </p:spPr>
      </p:pic>
      <p:pic>
        <p:nvPicPr>
          <p:cNvPr id="6" name="Picture 5">
            <a:extLst>
              <a:ext uri="{FF2B5EF4-FFF2-40B4-BE49-F238E27FC236}">
                <a16:creationId xmlns:a16="http://schemas.microsoft.com/office/drawing/2014/main" id="{66CC21F5-7372-4BC4-A0EB-DB32ECDE9838}"/>
              </a:ext>
            </a:extLst>
          </p:cNvPr>
          <p:cNvPicPr>
            <a:picLocks noChangeAspect="1"/>
          </p:cNvPicPr>
          <p:nvPr/>
        </p:nvPicPr>
        <p:blipFill>
          <a:blip r:embed="rId4"/>
          <a:stretch>
            <a:fillRect/>
          </a:stretch>
        </p:blipFill>
        <p:spPr>
          <a:xfrm>
            <a:off x="4257206" y="1526232"/>
            <a:ext cx="3252865" cy="782253"/>
          </a:xfrm>
          <a:prstGeom prst="rect">
            <a:avLst/>
          </a:prstGeom>
        </p:spPr>
      </p:pic>
    </p:spTree>
    <p:custDataLst>
      <p:tags r:id="rId1"/>
    </p:custDataLst>
    <p:extLst>
      <p:ext uri="{BB962C8B-B14F-4D97-AF65-F5344CB8AC3E}">
        <p14:creationId xmlns:p14="http://schemas.microsoft.com/office/powerpoint/2010/main" val="242349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739">
        <p15:prstTrans prst="airplane"/>
      </p:transition>
    </mc:Choice>
    <mc:Fallback xmlns="">
      <p:transition spd="slow" advTm="2273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DDF92-6E21-49CA-B74A-5DF04CF0BF28}"/>
              </a:ext>
            </a:extLst>
          </p:cNvPr>
          <p:cNvPicPr>
            <a:picLocks noChangeAspect="1"/>
          </p:cNvPicPr>
          <p:nvPr/>
        </p:nvPicPr>
        <p:blipFill>
          <a:blip r:embed="rId3"/>
          <a:stretch>
            <a:fillRect/>
          </a:stretch>
        </p:blipFill>
        <p:spPr>
          <a:xfrm>
            <a:off x="1484026" y="1093917"/>
            <a:ext cx="9479248" cy="3987749"/>
          </a:xfrm>
          <a:prstGeom prst="rect">
            <a:avLst/>
          </a:prstGeom>
        </p:spPr>
      </p:pic>
      <p:pic>
        <p:nvPicPr>
          <p:cNvPr id="6" name="Picture 5">
            <a:extLst>
              <a:ext uri="{FF2B5EF4-FFF2-40B4-BE49-F238E27FC236}">
                <a16:creationId xmlns:a16="http://schemas.microsoft.com/office/drawing/2014/main" id="{02DC2A27-21BE-4ABD-9BFB-1B088B74971C}"/>
              </a:ext>
            </a:extLst>
          </p:cNvPr>
          <p:cNvPicPr>
            <a:picLocks noChangeAspect="1"/>
          </p:cNvPicPr>
          <p:nvPr/>
        </p:nvPicPr>
        <p:blipFill>
          <a:blip r:embed="rId4"/>
          <a:stretch>
            <a:fillRect/>
          </a:stretch>
        </p:blipFill>
        <p:spPr>
          <a:xfrm>
            <a:off x="5696262" y="5081666"/>
            <a:ext cx="5267012" cy="404734"/>
          </a:xfrm>
          <a:prstGeom prst="rect">
            <a:avLst/>
          </a:prstGeom>
        </p:spPr>
      </p:pic>
    </p:spTree>
    <p:custDataLst>
      <p:tags r:id="rId1"/>
    </p:custDataLst>
    <p:extLst>
      <p:ext uri="{BB962C8B-B14F-4D97-AF65-F5344CB8AC3E}">
        <p14:creationId xmlns:p14="http://schemas.microsoft.com/office/powerpoint/2010/main" val="84809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770">
        <p15:prstTrans prst="peelOff"/>
      </p:transition>
    </mc:Choice>
    <mc:Fallback xmlns="">
      <p:transition spd="slow" advTm="3277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C8DBAA-63B3-477E-B31D-0DB2AAADC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486" y="2431041"/>
            <a:ext cx="7483527" cy="4109491"/>
          </a:xfrm>
          <a:prstGeom prst="rect">
            <a:avLst/>
          </a:prstGeom>
          <a:effectLst>
            <a:softEdge rad="127000"/>
          </a:effectLst>
        </p:spPr>
      </p:pic>
      <p:sp>
        <p:nvSpPr>
          <p:cNvPr id="5" name="Arrow: Right 4">
            <a:extLst>
              <a:ext uri="{FF2B5EF4-FFF2-40B4-BE49-F238E27FC236}">
                <a16:creationId xmlns:a16="http://schemas.microsoft.com/office/drawing/2014/main" id="{54F4D973-2F28-4714-90CA-CE39C376B50D}"/>
              </a:ext>
            </a:extLst>
          </p:cNvPr>
          <p:cNvSpPr/>
          <p:nvPr/>
        </p:nvSpPr>
        <p:spPr>
          <a:xfrm rot="2199770">
            <a:off x="49393" y="294313"/>
            <a:ext cx="2709721" cy="2072390"/>
          </a:xfrm>
          <a:prstGeom prst="rightArrow">
            <a:avLst>
              <a:gd name="adj1" fmla="val 34893"/>
              <a:gd name="adj2" fmla="val 29542"/>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ldhabi" panose="01000000000000000000" pitchFamily="2" charset="-78"/>
              <a:ea typeface="+mn-ea"/>
              <a:cs typeface="Aldhabi" panose="01000000000000000000" pitchFamily="2" charset="-78"/>
            </a:endParaRPr>
          </a:p>
        </p:txBody>
      </p:sp>
      <p:sp>
        <p:nvSpPr>
          <p:cNvPr id="9" name="Rectangle 8">
            <a:extLst>
              <a:ext uri="{FF2B5EF4-FFF2-40B4-BE49-F238E27FC236}">
                <a16:creationId xmlns:a16="http://schemas.microsoft.com/office/drawing/2014/main" id="{03E070B4-9353-45EF-9C53-98342D588EC0}"/>
              </a:ext>
            </a:extLst>
          </p:cNvPr>
          <p:cNvSpPr/>
          <p:nvPr/>
        </p:nvSpPr>
        <p:spPr>
          <a:xfrm>
            <a:off x="5688702" y="5568096"/>
            <a:ext cx="5291528" cy="652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0F597C54-64FA-4796-98D5-10ECBC4AE66F}"/>
              </a:ext>
            </a:extLst>
          </p:cNvPr>
          <p:cNvPicPr>
            <a:picLocks noChangeAspect="1"/>
          </p:cNvPicPr>
          <p:nvPr/>
        </p:nvPicPr>
        <p:blipFill>
          <a:blip r:embed="rId4"/>
          <a:stretch>
            <a:fillRect/>
          </a:stretch>
        </p:blipFill>
        <p:spPr>
          <a:xfrm>
            <a:off x="2838946" y="834182"/>
            <a:ext cx="5291528" cy="3429479"/>
          </a:xfrm>
          <a:prstGeom prst="rect">
            <a:avLst/>
          </a:prstGeom>
        </p:spPr>
      </p:pic>
      <p:pic>
        <p:nvPicPr>
          <p:cNvPr id="8" name="Picture 7">
            <a:extLst>
              <a:ext uri="{FF2B5EF4-FFF2-40B4-BE49-F238E27FC236}">
                <a16:creationId xmlns:a16="http://schemas.microsoft.com/office/drawing/2014/main" id="{5C804C6E-F77A-4366-AF81-333357D1977C}"/>
              </a:ext>
            </a:extLst>
          </p:cNvPr>
          <p:cNvPicPr>
            <a:picLocks noChangeAspect="1"/>
          </p:cNvPicPr>
          <p:nvPr/>
        </p:nvPicPr>
        <p:blipFill>
          <a:blip r:embed="rId5"/>
          <a:stretch>
            <a:fillRect/>
          </a:stretch>
        </p:blipFill>
        <p:spPr>
          <a:xfrm rot="2120221">
            <a:off x="318251" y="1111403"/>
            <a:ext cx="2172003" cy="438211"/>
          </a:xfrm>
          <a:prstGeom prst="rect">
            <a:avLst/>
          </a:prstGeom>
        </p:spPr>
      </p:pic>
      <p:pic>
        <p:nvPicPr>
          <p:cNvPr id="11" name="Picture 10">
            <a:extLst>
              <a:ext uri="{FF2B5EF4-FFF2-40B4-BE49-F238E27FC236}">
                <a16:creationId xmlns:a16="http://schemas.microsoft.com/office/drawing/2014/main" id="{4DBF15CC-32AC-4796-89B9-BDA9070D7263}"/>
              </a:ext>
            </a:extLst>
          </p:cNvPr>
          <p:cNvPicPr>
            <a:picLocks noChangeAspect="1"/>
          </p:cNvPicPr>
          <p:nvPr/>
        </p:nvPicPr>
        <p:blipFill>
          <a:blip r:embed="rId6"/>
          <a:stretch>
            <a:fillRect/>
          </a:stretch>
        </p:blipFill>
        <p:spPr>
          <a:xfrm>
            <a:off x="2928657" y="4114567"/>
            <a:ext cx="5206742" cy="2105690"/>
          </a:xfrm>
          <a:prstGeom prst="rect">
            <a:avLst/>
          </a:prstGeom>
        </p:spPr>
      </p:pic>
    </p:spTree>
    <p:custDataLst>
      <p:tags r:id="rId1"/>
    </p:custDataLst>
    <p:extLst>
      <p:ext uri="{BB962C8B-B14F-4D97-AF65-F5344CB8AC3E}">
        <p14:creationId xmlns:p14="http://schemas.microsoft.com/office/powerpoint/2010/main" val="587669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3371">
        <p15:prstTrans prst="pageCurlDouble"/>
      </p:transition>
    </mc:Choice>
    <mc:Fallback xmlns="">
      <p:transition spd="slow" advTm="633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C8DBAA-63B3-477E-B31D-0DB2AAADC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486" y="2431041"/>
            <a:ext cx="7483527" cy="4109491"/>
          </a:xfrm>
          <a:prstGeom prst="rect">
            <a:avLst/>
          </a:prstGeom>
          <a:effectLst>
            <a:softEdge rad="127000"/>
          </a:effectLst>
        </p:spPr>
      </p:pic>
      <p:sp>
        <p:nvSpPr>
          <p:cNvPr id="5" name="Arrow: Right 4">
            <a:extLst>
              <a:ext uri="{FF2B5EF4-FFF2-40B4-BE49-F238E27FC236}">
                <a16:creationId xmlns:a16="http://schemas.microsoft.com/office/drawing/2014/main" id="{54F4D973-2F28-4714-90CA-CE39C376B50D}"/>
              </a:ext>
            </a:extLst>
          </p:cNvPr>
          <p:cNvSpPr/>
          <p:nvPr/>
        </p:nvSpPr>
        <p:spPr>
          <a:xfrm rot="2199770">
            <a:off x="49393" y="294313"/>
            <a:ext cx="2709721" cy="2072390"/>
          </a:xfrm>
          <a:prstGeom prst="rightArrow">
            <a:avLst>
              <a:gd name="adj1" fmla="val 34893"/>
              <a:gd name="adj2" fmla="val 29542"/>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ldhabi" panose="01000000000000000000" pitchFamily="2" charset="-78"/>
              <a:ea typeface="+mn-ea"/>
              <a:cs typeface="Aldhabi" panose="01000000000000000000" pitchFamily="2" charset="-78"/>
            </a:endParaRPr>
          </a:p>
        </p:txBody>
      </p:sp>
      <p:sp>
        <p:nvSpPr>
          <p:cNvPr id="9" name="Rectangle 8">
            <a:extLst>
              <a:ext uri="{FF2B5EF4-FFF2-40B4-BE49-F238E27FC236}">
                <a16:creationId xmlns:a16="http://schemas.microsoft.com/office/drawing/2014/main" id="{03E070B4-9353-45EF-9C53-98342D588EC0}"/>
              </a:ext>
            </a:extLst>
          </p:cNvPr>
          <p:cNvSpPr/>
          <p:nvPr/>
        </p:nvSpPr>
        <p:spPr>
          <a:xfrm>
            <a:off x="5688702" y="5568096"/>
            <a:ext cx="5291528" cy="652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 name="Picture 7">
            <a:extLst>
              <a:ext uri="{FF2B5EF4-FFF2-40B4-BE49-F238E27FC236}">
                <a16:creationId xmlns:a16="http://schemas.microsoft.com/office/drawing/2014/main" id="{5C804C6E-F77A-4366-AF81-333357D1977C}"/>
              </a:ext>
            </a:extLst>
          </p:cNvPr>
          <p:cNvPicPr>
            <a:picLocks noChangeAspect="1"/>
          </p:cNvPicPr>
          <p:nvPr/>
        </p:nvPicPr>
        <p:blipFill>
          <a:blip r:embed="rId4"/>
          <a:stretch>
            <a:fillRect/>
          </a:stretch>
        </p:blipFill>
        <p:spPr>
          <a:xfrm rot="2120221">
            <a:off x="318251" y="1111403"/>
            <a:ext cx="2172003" cy="438211"/>
          </a:xfrm>
          <a:prstGeom prst="rect">
            <a:avLst/>
          </a:prstGeom>
        </p:spPr>
      </p:pic>
      <p:pic>
        <p:nvPicPr>
          <p:cNvPr id="7" name="Picture 6">
            <a:extLst>
              <a:ext uri="{FF2B5EF4-FFF2-40B4-BE49-F238E27FC236}">
                <a16:creationId xmlns:a16="http://schemas.microsoft.com/office/drawing/2014/main" id="{DA326797-CB07-414E-909C-CFD69C9BFAA3}"/>
              </a:ext>
            </a:extLst>
          </p:cNvPr>
          <p:cNvPicPr>
            <a:picLocks noChangeAspect="1"/>
          </p:cNvPicPr>
          <p:nvPr/>
        </p:nvPicPr>
        <p:blipFill>
          <a:blip r:embed="rId5"/>
          <a:stretch>
            <a:fillRect/>
          </a:stretch>
        </p:blipFill>
        <p:spPr>
          <a:xfrm>
            <a:off x="2656668" y="535094"/>
            <a:ext cx="5291527" cy="5802206"/>
          </a:xfrm>
          <a:prstGeom prst="rect">
            <a:avLst/>
          </a:prstGeom>
        </p:spPr>
      </p:pic>
    </p:spTree>
    <p:custDataLst>
      <p:tags r:id="rId1"/>
    </p:custDataLst>
    <p:extLst>
      <p:ext uri="{BB962C8B-B14F-4D97-AF65-F5344CB8AC3E}">
        <p14:creationId xmlns:p14="http://schemas.microsoft.com/office/powerpoint/2010/main" val="2346520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3371">
        <p15:prstTrans prst="pageCurlDouble"/>
      </p:transition>
    </mc:Choice>
    <mc:Fallback xmlns="">
      <p:transition spd="slow" advTm="633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7A4462-75A7-4C05-A6B8-F4B5538B631F}"/>
              </a:ext>
            </a:extLst>
          </p:cNvPr>
          <p:cNvSpPr>
            <a:spLocks noGrp="1"/>
          </p:cNvSpPr>
          <p:nvPr>
            <p:ph type="title"/>
          </p:nvPr>
        </p:nvSpPr>
        <p:spPr>
          <a:xfrm>
            <a:off x="5261549" y="1371877"/>
            <a:ext cx="5635050" cy="1303867"/>
          </a:xfrm>
        </p:spPr>
        <p:txBody>
          <a:bodyPr>
            <a:normAutofit/>
          </a:bodyPr>
          <a:lstStyle/>
          <a:p>
            <a:r>
              <a:rPr lang="ar-DZ"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مزايا اسلوب المحاكاة</a:t>
            </a:r>
            <a:endParaRPr lang="fr-FR"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pic>
        <p:nvPicPr>
          <p:cNvPr id="3" name="Picture 2">
            <a:extLst>
              <a:ext uri="{FF2B5EF4-FFF2-40B4-BE49-F238E27FC236}">
                <a16:creationId xmlns:a16="http://schemas.microsoft.com/office/drawing/2014/main" id="{E2657B33-24DA-40EF-B604-A88BFA9A4BEF}"/>
              </a:ext>
            </a:extLst>
          </p:cNvPr>
          <p:cNvPicPr>
            <a:picLocks noChangeAspect="1"/>
          </p:cNvPicPr>
          <p:nvPr/>
        </p:nvPicPr>
        <p:blipFill>
          <a:blip r:embed="rId3"/>
          <a:stretch>
            <a:fillRect/>
          </a:stretch>
        </p:blipFill>
        <p:spPr>
          <a:xfrm>
            <a:off x="4133576" y="2747867"/>
            <a:ext cx="5954804" cy="2888435"/>
          </a:xfrm>
          <a:prstGeom prst="rect">
            <a:avLst/>
          </a:prstGeom>
        </p:spPr>
      </p:pic>
    </p:spTree>
    <p:custDataLst>
      <p:tags r:id="rId1"/>
    </p:custDataLst>
    <p:extLst>
      <p:ext uri="{BB962C8B-B14F-4D97-AF65-F5344CB8AC3E}">
        <p14:creationId xmlns:p14="http://schemas.microsoft.com/office/powerpoint/2010/main" val="2480034922"/>
      </p:ext>
    </p:extLst>
  </p:cSld>
  <p:clrMapOvr>
    <a:masterClrMapping/>
  </p:clrMapOvr>
  <mc:AlternateContent xmlns:mc="http://schemas.openxmlformats.org/markup-compatibility/2006" xmlns:p14="http://schemas.microsoft.com/office/powerpoint/2010/main">
    <mc:Choice Requires="p14">
      <p:transition spd="slow" p14:dur="1600" advTm="78440">
        <p:blinds dir="vert"/>
      </p:transition>
    </mc:Choice>
    <mc:Fallback xmlns="">
      <p:transition spd="slow" advTm="7844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21E20B-89BB-473A-B3A1-4C6C8C5503BF}"/>
              </a:ext>
            </a:extLst>
          </p:cNvPr>
          <p:cNvSpPr>
            <a:spLocks noGrp="1"/>
          </p:cNvSpPr>
          <p:nvPr>
            <p:ph type="title"/>
          </p:nvPr>
        </p:nvSpPr>
        <p:spPr>
          <a:xfrm>
            <a:off x="5261549" y="1371877"/>
            <a:ext cx="5635050" cy="1303867"/>
          </a:xfrm>
        </p:spPr>
        <p:txBody>
          <a:bodyPr>
            <a:normAutofit/>
          </a:bodyPr>
          <a:lstStyle/>
          <a:p>
            <a:r>
              <a:rPr lang="ar-DZ"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عيوب اسلوب المحاكاة</a:t>
            </a:r>
            <a:endParaRPr lang="fr-FR" dirty="0">
              <a:solidFill>
                <a:srgbClr val="FF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pic>
        <p:nvPicPr>
          <p:cNvPr id="9" name="Picture 8">
            <a:extLst>
              <a:ext uri="{FF2B5EF4-FFF2-40B4-BE49-F238E27FC236}">
                <a16:creationId xmlns:a16="http://schemas.microsoft.com/office/drawing/2014/main" id="{9DE122D0-5CCE-4AB1-B87A-F86EA7B69DE2}"/>
              </a:ext>
            </a:extLst>
          </p:cNvPr>
          <p:cNvPicPr>
            <a:picLocks noChangeAspect="1"/>
          </p:cNvPicPr>
          <p:nvPr/>
        </p:nvPicPr>
        <p:blipFill>
          <a:blip r:embed="rId3"/>
          <a:stretch>
            <a:fillRect/>
          </a:stretch>
        </p:blipFill>
        <p:spPr>
          <a:xfrm>
            <a:off x="2893102" y="2947920"/>
            <a:ext cx="6640642" cy="2538203"/>
          </a:xfrm>
          <a:prstGeom prst="rect">
            <a:avLst/>
          </a:prstGeom>
        </p:spPr>
      </p:pic>
    </p:spTree>
    <p:custDataLst>
      <p:tags r:id="rId1"/>
    </p:custDataLst>
    <p:extLst>
      <p:ext uri="{BB962C8B-B14F-4D97-AF65-F5344CB8AC3E}">
        <p14:creationId xmlns:p14="http://schemas.microsoft.com/office/powerpoint/2010/main" val="48822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6273">
        <p15:prstTrans prst="drape"/>
      </p:transition>
    </mc:Choice>
    <mc:Fallback xmlns="">
      <p:transition spd="slow" advTm="662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3.4|2.4|3.4"/>
</p:tagLst>
</file>

<file path=ppt/tags/tag10.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4.3|1.6|25.3|4"/>
</p:tagLst>
</file>

<file path=ppt/tags/tag3.xml><?xml version="1.0" encoding="utf-8"?>
<p:tagLst xmlns:a="http://schemas.openxmlformats.org/drawingml/2006/main" xmlns:r="http://schemas.openxmlformats.org/officeDocument/2006/relationships" xmlns:p="http://schemas.openxmlformats.org/presentationml/2006/main">
  <p:tag name="TIMING" val="|1.3|10.8|1.8"/>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1.6|6.2|4.3"/>
</p:tagLst>
</file>

<file path=ppt/tags/tag6.xml><?xml version="1.0" encoding="utf-8"?>
<p:tagLst xmlns:a="http://schemas.openxmlformats.org/drawingml/2006/main" xmlns:r="http://schemas.openxmlformats.org/officeDocument/2006/relationships" xmlns:p="http://schemas.openxmlformats.org/presentationml/2006/main">
  <p:tag name="TIMING" val="|1|1.8|6.7|1.2|16.7"/>
</p:tagLst>
</file>

<file path=ppt/tags/tag7.xml><?xml version="1.0" encoding="utf-8"?>
<p:tagLst xmlns:a="http://schemas.openxmlformats.org/drawingml/2006/main" xmlns:r="http://schemas.openxmlformats.org/officeDocument/2006/relationships" xmlns:p="http://schemas.openxmlformats.org/presentationml/2006/main">
  <p:tag name="TIMING" val="|1|1.8|6.7|1.2|16.7"/>
</p:tagLst>
</file>

<file path=ppt/tags/tag8.xml><?xml version="1.0" encoding="utf-8"?>
<p:tagLst xmlns:a="http://schemas.openxmlformats.org/drawingml/2006/main" xmlns:r="http://schemas.openxmlformats.org/officeDocument/2006/relationships" xmlns:p="http://schemas.openxmlformats.org/presentationml/2006/main">
  <p:tag name="TIMING" val="|0.7|6.2"/>
</p:tagLst>
</file>

<file path=ppt/tags/tag9.xml><?xml version="1.0" encoding="utf-8"?>
<p:tagLst xmlns:a="http://schemas.openxmlformats.org/drawingml/2006/main" xmlns:r="http://schemas.openxmlformats.org/officeDocument/2006/relationships" xmlns:p="http://schemas.openxmlformats.org/presentationml/2006/main">
  <p:tag name="TIMING" val="|2|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3646</TotalTime>
  <Words>284</Words>
  <Application>Microsoft Office PowerPoint</Application>
  <PresentationFormat>Widescreen</PresentationFormat>
  <Paragraphs>21</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Aldhabi</vt:lpstr>
      <vt:lpstr>Arial</vt:lpstr>
      <vt:lpstr>Garamond</vt:lpstr>
      <vt:lpstr>Sakkal Majalla</vt:lpstr>
      <vt:lpstr>Traditional Arabic</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مزايا اسلوب المحاكاة</vt:lpstr>
      <vt:lpstr>عيوب اسلوب المحاكاة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BELAOURA</dc:creator>
  <cp:lastModifiedBy>bmsoft</cp:lastModifiedBy>
  <cp:revision>68</cp:revision>
  <dcterms:created xsi:type="dcterms:W3CDTF">2022-09-23T17:30:15Z</dcterms:created>
  <dcterms:modified xsi:type="dcterms:W3CDTF">2024-05-21T18:10:16Z</dcterms:modified>
</cp:coreProperties>
</file>