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738" r:id="rId1"/>
  </p:sldMasterIdLst>
  <p:sldIdLst>
    <p:sldId id="256" r:id="rId2"/>
    <p:sldId id="264" r:id="rId3"/>
    <p:sldId id="265" r:id="rId4"/>
    <p:sldId id="268" r:id="rId5"/>
    <p:sldId id="267" r:id="rId6"/>
    <p:sldId id="266" r:id="rId7"/>
    <p:sldId id="272" r:id="rId8"/>
    <p:sldId id="271" r:id="rId9"/>
    <p:sldId id="269" r:id="rId10"/>
    <p:sldId id="27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1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a:xfrm>
            <a:off x="2692397" y="5037663"/>
            <a:ext cx="5214635" cy="279400"/>
          </a:xfrm>
        </p:spPr>
        <p:txBody>
          <a:bodyPr/>
          <a:lstStyle/>
          <a:p>
            <a:endParaRPr lang="fr-FR"/>
          </a:p>
        </p:txBody>
      </p:sp>
      <p:sp>
        <p:nvSpPr>
          <p:cNvPr id="6" name="Slide Number Placeholder 5"/>
          <p:cNvSpPr>
            <a:spLocks noGrp="1"/>
          </p:cNvSpPr>
          <p:nvPr>
            <p:ph type="sldNum" sz="quarter" idx="12"/>
          </p:nvPr>
        </p:nvSpPr>
        <p:spPr>
          <a:xfrm>
            <a:off x="8956900" y="5037663"/>
            <a:ext cx="551167" cy="279400"/>
          </a:xfrm>
        </p:spPr>
        <p:txBody>
          <a:bodyPr/>
          <a:lstStyle/>
          <a:p>
            <a:fld id="{4016BDAE-EDA5-48DF-8E52-2C0C1791B750}" type="slidenum">
              <a:rPr lang="fr-FR" smtClean="0"/>
              <a:pPr/>
              <a:t>‹#›</a:t>
            </a:fld>
            <a:endParaRPr lang="fr-F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7942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560238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6730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600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657277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1955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747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31072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326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156259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16BDAE-EDA5-48DF-8E52-2C0C1791B750}" type="slidenum">
              <a:rPr lang="fr-FR" smtClean="0"/>
              <a:pPr/>
              <a:t>‹#›</a:t>
            </a:fld>
            <a:endParaRPr lang="fr-F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5933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69550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016BDAE-EDA5-48DF-8E52-2C0C1791B750}" type="slidenum">
              <a:rPr lang="fr-FR" smtClean="0"/>
              <a:pPr/>
              <a:t>‹#›</a:t>
            </a:fld>
            <a:endParaRPr lang="fr-F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193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016BDAE-EDA5-48DF-8E52-2C0C1791B750}" type="slidenum">
              <a:rPr lang="fr-FR" smtClean="0"/>
              <a:pPr/>
              <a:t>‹#›</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415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017982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16BDAE-EDA5-48DF-8E52-2C0C1791B750}" type="slidenum">
              <a:rPr lang="fr-FR" smtClean="0"/>
              <a:pPr/>
              <a:t>‹#›</a:t>
            </a:fld>
            <a:endParaRPr lang="fr-F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642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439F4E-C351-4C49-8A27-751BBE671C69}" type="datetimeFigureOut">
              <a:rPr lang="fr-FR" smtClean="0"/>
              <a:pPr/>
              <a:t>21/05/2024</a:t>
            </a:fld>
            <a:endParaRPr lang="fr-F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6BDAE-EDA5-48DF-8E52-2C0C1791B750}" type="slidenum">
              <a:rPr lang="fr-FR" smtClean="0"/>
              <a:pPr/>
              <a:t>‹#›</a:t>
            </a:fld>
            <a:endParaRPr lang="fr-FR"/>
          </a:p>
        </p:txBody>
      </p:sp>
    </p:spTree>
    <p:extLst>
      <p:ext uri="{BB962C8B-B14F-4D97-AF65-F5344CB8AC3E}">
        <p14:creationId xmlns:p14="http://schemas.microsoft.com/office/powerpoint/2010/main" val="275459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439F4E-C351-4C49-8A27-751BBE671C69}" type="datetimeFigureOut">
              <a:rPr lang="fr-FR" smtClean="0"/>
              <a:pPr/>
              <a:t>21/05/2024</a:t>
            </a:fld>
            <a:endParaRPr lang="fr-F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16BDAE-EDA5-48DF-8E52-2C0C1791B750}" type="slidenum">
              <a:rPr lang="fr-FR" smtClean="0"/>
              <a:pPr/>
              <a:t>‹#›</a:t>
            </a:fld>
            <a:endParaRPr lang="fr-FR"/>
          </a:p>
        </p:txBody>
      </p:sp>
    </p:spTree>
    <p:extLst>
      <p:ext uri="{BB962C8B-B14F-4D97-AF65-F5344CB8AC3E}">
        <p14:creationId xmlns:p14="http://schemas.microsoft.com/office/powerpoint/2010/main" val="3132778724"/>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ransition spd="slow">
    <p:randomBar dir="vert"/>
  </p:transition>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0.xml"/><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دورة تحليل البيانات - المجموعة الدولية لخدمات التدريب">
            <a:extLst>
              <a:ext uri="{FF2B5EF4-FFF2-40B4-BE49-F238E27FC236}">
                <a16:creationId xmlns:a16="http://schemas.microsoft.com/office/drawing/2014/main" id="{BD94F003-EC79-419F-8438-301F9EA02D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3515" y="1548187"/>
            <a:ext cx="7571109" cy="3848272"/>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9AD1F252-30E3-E407-ED5C-6005EA2ABA9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3314" name="Zone de texte 7"/>
          <p:cNvSpPr txBox="1">
            <a:spLocks noChangeArrowheads="1"/>
          </p:cNvSpPr>
          <p:nvPr/>
        </p:nvSpPr>
        <p:spPr bwMode="auto">
          <a:xfrm>
            <a:off x="2131978" y="2885621"/>
            <a:ext cx="7928043" cy="1524000"/>
          </a:xfrm>
          <a:prstGeom prst="rect">
            <a:avLst/>
          </a:prstGeom>
          <a:ln>
            <a:headEnd/>
            <a:tailEnd/>
          </a:ln>
          <a:effectLst>
            <a:softEdge rad="635000"/>
          </a:effectLst>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lang="ar-DZ" sz="6000" b="1" dirty="0">
                <a:solidFill>
                  <a:schemeClr val="tx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طريقة المحاكاة في جمع البيانات</a:t>
            </a:r>
            <a:endParaRPr kumimoji="0" lang="en-US" sz="6000" b="1" i="0" u="none" strike="noStrike" cap="none" normalizeH="0" baseline="0" dirty="0">
              <a:ln>
                <a:noFill/>
              </a:ln>
              <a:solidFill>
                <a:schemeClr val="tx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13315" name="Rectangle 3"/>
          <p:cNvSpPr>
            <a:spLocks noChangeArrowheads="1"/>
          </p:cNvSpPr>
          <p:nvPr/>
        </p:nvSpPr>
        <p:spPr bwMode="auto">
          <a:xfrm>
            <a:off x="2110104" y="196468"/>
            <a:ext cx="7928043"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وزارة التعليم العالي والبحث العلمي                                  </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جامعة مساعديه محمد الشريف سو أهراس</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1600" b="1" i="0" u="none" strike="noStrike" cap="none" normalizeH="0" baseline="0" dirty="0">
                <a:ln>
                  <a:noFill/>
                </a:ln>
                <a:solidFill>
                  <a:srgbClr val="000000"/>
                </a:solidFill>
                <a:effectLst/>
                <a:latin typeface="Traditional Arabic" pitchFamily="18" charset="-78"/>
                <a:ea typeface="Calibri" pitchFamily="34" charset="0"/>
                <a:cs typeface="Traditional Arabic" pitchFamily="18" charset="-78"/>
              </a:rPr>
              <a:t>كلية العلوم الاقتصادية وعلوم التجارية وعلوم التسيير</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600" b="1"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قسم: العلوم </a:t>
            </a:r>
            <a:r>
              <a:rPr kumimoji="0" lang="ar-DZ" sz="1600" b="1" i="0" u="none" strike="noStrike" cap="none" normalizeH="0" baseline="0" dirty="0">
                <a:ln>
                  <a:noFill/>
                </a:ln>
                <a:solidFill>
                  <a:schemeClr val="tx1"/>
                </a:solidFill>
                <a:effectLst/>
                <a:latin typeface="Traditional Arabic" pitchFamily="18" charset="-78"/>
                <a:ea typeface="Times New Roman" pitchFamily="18" charset="0"/>
                <a:cs typeface="Traditional Arabic" pitchFamily="18" charset="-78"/>
              </a:rPr>
              <a:t>الاقتصادية</a:t>
            </a:r>
            <a:endParaRPr kumimoji="0" lang="fr-F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a:extLst>
              <a:ext uri="{FF2B5EF4-FFF2-40B4-BE49-F238E27FC236}">
                <a16:creationId xmlns:a16="http://schemas.microsoft.com/office/drawing/2014/main" id="{83A93862-01E4-4881-9C75-0EC4F87D3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6105" y="24187"/>
            <a:ext cx="1524000" cy="1524000"/>
          </a:xfrm>
          <a:prstGeom prst="rect">
            <a:avLst/>
          </a:prstGeom>
          <a:effectLst>
            <a:softEdge rad="63500"/>
          </a:effectLst>
        </p:spPr>
      </p:pic>
      <p:pic>
        <p:nvPicPr>
          <p:cNvPr id="10" name="Picture 9">
            <a:extLst>
              <a:ext uri="{FF2B5EF4-FFF2-40B4-BE49-F238E27FC236}">
                <a16:creationId xmlns:a16="http://schemas.microsoft.com/office/drawing/2014/main" id="{EEBBA31A-F41B-4B53-8020-B6D3791BE0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1897" y="41696"/>
            <a:ext cx="1524000" cy="1524000"/>
          </a:xfrm>
          <a:prstGeom prst="rect">
            <a:avLst/>
          </a:prstGeom>
          <a:effectLst>
            <a:softEdge rad="63500"/>
          </a:effectLst>
        </p:spPr>
      </p:pic>
      <p:sp>
        <p:nvSpPr>
          <p:cNvPr id="2" name="Thought Bubble: Cloud 1">
            <a:extLst>
              <a:ext uri="{FF2B5EF4-FFF2-40B4-BE49-F238E27FC236}">
                <a16:creationId xmlns:a16="http://schemas.microsoft.com/office/drawing/2014/main" id="{0E6AA2ED-4703-4E7F-A7F7-E11D30EEA802}"/>
              </a:ext>
            </a:extLst>
          </p:cNvPr>
          <p:cNvSpPr/>
          <p:nvPr/>
        </p:nvSpPr>
        <p:spPr>
          <a:xfrm>
            <a:off x="129917" y="196468"/>
            <a:ext cx="2133598" cy="1865878"/>
          </a:xfrm>
          <a:prstGeom prst="cloudCallou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EED67B73-0F20-4E6B-A49E-DA319E004A52}"/>
              </a:ext>
            </a:extLst>
          </p:cNvPr>
          <p:cNvSpPr/>
          <p:nvPr/>
        </p:nvSpPr>
        <p:spPr>
          <a:xfrm>
            <a:off x="-250578" y="724912"/>
            <a:ext cx="3048000" cy="830997"/>
          </a:xfrm>
          <a:prstGeom prst="rect">
            <a:avLst/>
          </a:prstGeom>
        </p:spPr>
        <p:txBody>
          <a:bodyPr wrap="square">
            <a:spAutoFit/>
          </a:bodyPr>
          <a:lstStyle/>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من إعداد الأستاذ(ة</a:t>
            </a:r>
            <a:r>
              <a:rPr lang="ar-SA" sz="2400" b="1" dirty="0" err="1">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a:t>
            </a:r>
            <a:endPar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endParaRPr>
          </a:p>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بلعورة هجيرة</a:t>
            </a:r>
            <a:endPar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endParaRPr>
          </a:p>
        </p:txBody>
      </p:sp>
      <p:sp>
        <p:nvSpPr>
          <p:cNvPr id="19" name="Rectangle 18">
            <a:extLst>
              <a:ext uri="{FF2B5EF4-FFF2-40B4-BE49-F238E27FC236}">
                <a16:creationId xmlns:a16="http://schemas.microsoft.com/office/drawing/2014/main" id="{663A6952-55D6-48DA-BBA6-DE82EA1A37A1}"/>
              </a:ext>
            </a:extLst>
          </p:cNvPr>
          <p:cNvSpPr/>
          <p:nvPr/>
        </p:nvSpPr>
        <p:spPr>
          <a:xfrm>
            <a:off x="1861889" y="4848148"/>
            <a:ext cx="3048000" cy="461665"/>
          </a:xfrm>
          <a:prstGeom prst="rect">
            <a:avLst/>
          </a:prstGeom>
        </p:spPr>
        <p:txBody>
          <a:bodyPr wrap="square">
            <a:spAutoFit/>
          </a:bodyPr>
          <a:lstStyle/>
          <a:p>
            <a:pPr lvl="0" algn="ctr" rtl="1" eaLnBrk="0" fontAlgn="base" hangingPunct="0">
              <a:spcBef>
                <a:spcPct val="0"/>
              </a:spcBef>
              <a:spcAft>
                <a:spcPct val="0"/>
              </a:spcAft>
            </a:pPr>
            <a:r>
              <a:rPr lang="ar-SA"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السنة الجامعية:</a:t>
            </a:r>
            <a:r>
              <a:rPr lang="fr-FR" sz="2400" b="1" dirty="0">
                <a:effectLst>
                  <a:outerShdw blurRad="38100" dist="38100" dir="2700000" algn="tl">
                    <a:srgbClr val="000000">
                      <a:alpha val="43137"/>
                    </a:srgbClr>
                  </a:outerShdw>
                </a:effectLst>
                <a:latin typeface="Aldhabi" panose="01000000000000000000" pitchFamily="2" charset="-78"/>
                <a:ea typeface="Times New Roman" pitchFamily="18" charset="0"/>
                <a:cs typeface="Aldhabi" panose="01000000000000000000" pitchFamily="2" charset="-78"/>
              </a:rPr>
              <a:t>2023/2024</a:t>
            </a:r>
            <a:endParaRPr lang="ar-SA" sz="2400" b="1"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Tree>
    <p:custDataLst>
      <p:tags r:id="rId1"/>
    </p:custDataLst>
    <p:extLst>
      <p:ext uri="{BB962C8B-B14F-4D97-AF65-F5344CB8AC3E}">
        <p14:creationId xmlns:p14="http://schemas.microsoft.com/office/powerpoint/2010/main" val="1205250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22392">
        <p15:prstTrans prst="curtains"/>
      </p:transition>
    </mc:Choice>
    <mc:Fallback xmlns="">
      <p:transition spd="slow" advTm="2239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fltVal val="0"/>
                                          </p:val>
                                        </p:tav>
                                        <p:tav tm="100000">
                                          <p:val>
                                            <p:strVal val="#ppt_w"/>
                                          </p:val>
                                        </p:tav>
                                      </p:tavLst>
                                    </p:anim>
                                    <p:anim calcmode="lin" valueType="num">
                                      <p:cBhvr>
                                        <p:cTn id="8" dur="1000" fill="hold"/>
                                        <p:tgtEl>
                                          <p:spTgt spid="13314"/>
                                        </p:tgtEl>
                                        <p:attrNameLst>
                                          <p:attrName>ppt_h</p:attrName>
                                        </p:attrNameLst>
                                      </p:cBhvr>
                                      <p:tavLst>
                                        <p:tav tm="0">
                                          <p:val>
                                            <p:fltVal val="0"/>
                                          </p:val>
                                        </p:tav>
                                        <p:tav tm="100000">
                                          <p:val>
                                            <p:strVal val="#ppt_h"/>
                                          </p:val>
                                        </p:tav>
                                      </p:tavLst>
                                    </p:anim>
                                    <p:anim calcmode="lin" valueType="num">
                                      <p:cBhvr>
                                        <p:cTn id="9" dur="1000" fill="hold"/>
                                        <p:tgtEl>
                                          <p:spTgt spid="13314"/>
                                        </p:tgtEl>
                                        <p:attrNameLst>
                                          <p:attrName>style.rotation</p:attrName>
                                        </p:attrNameLst>
                                      </p:cBhvr>
                                      <p:tavLst>
                                        <p:tav tm="0">
                                          <p:val>
                                            <p:fltVal val="90"/>
                                          </p:val>
                                        </p:tav>
                                        <p:tav tm="100000">
                                          <p:val>
                                            <p:fltVal val="0"/>
                                          </p:val>
                                        </p:tav>
                                      </p:tavLst>
                                    </p:anim>
                                    <p:animEffect transition="in" filter="fade">
                                      <p:cBhvr>
                                        <p:cTn id="10" dur="1000"/>
                                        <p:tgtEl>
                                          <p:spTgt spid="13314"/>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fltVal val="0"/>
                                          </p:val>
                                        </p:tav>
                                        <p:tav tm="100000">
                                          <p:val>
                                            <p:strVal val="#ppt_w"/>
                                          </p:val>
                                        </p:tav>
                                      </p:tavLst>
                                    </p:anim>
                                    <p:anim calcmode="lin" valueType="num">
                                      <p:cBhvr>
                                        <p:cTn id="22" dur="1000" fill="hold"/>
                                        <p:tgtEl>
                                          <p:spTgt spid="16"/>
                                        </p:tgtEl>
                                        <p:attrNameLst>
                                          <p:attrName>ppt_h</p:attrName>
                                        </p:attrNameLst>
                                      </p:cBhvr>
                                      <p:tavLst>
                                        <p:tav tm="0">
                                          <p:val>
                                            <p:fltVal val="0"/>
                                          </p:val>
                                        </p:tav>
                                        <p:tav tm="100000">
                                          <p:val>
                                            <p:strVal val="#ppt_h"/>
                                          </p:val>
                                        </p:tav>
                                      </p:tavLst>
                                    </p:anim>
                                    <p:anim calcmode="lin" valueType="num">
                                      <p:cBhvr>
                                        <p:cTn id="23" dur="1000" fill="hold"/>
                                        <p:tgtEl>
                                          <p:spTgt spid="16"/>
                                        </p:tgtEl>
                                        <p:attrNameLst>
                                          <p:attrName>style.rotation</p:attrName>
                                        </p:attrNameLst>
                                      </p:cBhvr>
                                      <p:tavLst>
                                        <p:tav tm="0">
                                          <p:val>
                                            <p:fltVal val="90"/>
                                          </p:val>
                                        </p:tav>
                                        <p:tav tm="100000">
                                          <p:val>
                                            <p:fltVal val="0"/>
                                          </p:val>
                                        </p:tav>
                                      </p:tavLst>
                                    </p:anim>
                                    <p:animEffect transition="in" filter="fade">
                                      <p:cBhvr>
                                        <p:cTn id="24" dur="10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8" presetClass="emph" presetSubtype="0" fill="hold" grpId="0" nodeType="clickEffect">
                                  <p:stCondLst>
                                    <p:cond delay="0"/>
                                  </p:stCondLst>
                                  <p:iterate type="lt">
                                    <p:tmPct val="10000"/>
                                  </p:iterate>
                                  <p:childTnLst>
                                    <p:animClr clrSpc="rgb" dir="cw">
                                      <p:cBhvr override="childStyle">
                                        <p:cTn id="28" dur="500" fill="hold"/>
                                        <p:tgtEl>
                                          <p:spTgt spid="19"/>
                                        </p:tgtEl>
                                        <p:attrNameLst>
                                          <p:attrName>style.color</p:attrName>
                                        </p:attrNameLst>
                                      </p:cBhvr>
                                      <p:to>
                                        <a:schemeClr val="accent2"/>
                                      </p:to>
                                    </p:animClr>
                                    <p:animClr clrSpc="rgb" dir="cw">
                                      <p:cBhvr>
                                        <p:cTn id="29" dur="500" fill="hold"/>
                                        <p:tgtEl>
                                          <p:spTgt spid="19"/>
                                        </p:tgtEl>
                                        <p:attrNameLst>
                                          <p:attrName>fillcolor</p:attrName>
                                        </p:attrNameLst>
                                      </p:cBhvr>
                                      <p:to>
                                        <a:schemeClr val="accent2"/>
                                      </p:to>
                                    </p:animClr>
                                    <p:set>
                                      <p:cBhvr>
                                        <p:cTn id="30" dur="500" fill="hold"/>
                                        <p:tgtEl>
                                          <p:spTgt spid="19"/>
                                        </p:tgtEl>
                                        <p:attrNameLst>
                                          <p:attrName>fill.type</p:attrName>
                                        </p:attrNameLst>
                                      </p:cBhvr>
                                      <p:to>
                                        <p:strVal val="solid"/>
                                      </p:to>
                                    </p:set>
                                    <p:anim to="1.5" calcmode="lin" valueType="num">
                                      <p:cBhvr override="childStyle">
                                        <p:cTn id="31" dur="500" fill="hold"/>
                                        <p:tgtEl>
                                          <p:spTgt spid="19"/>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2" grpId="0" animBg="1"/>
      <p:bldP spid="16"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6A401C-6C91-4147-A3E3-F9B2C24BE23E}"/>
              </a:ext>
            </a:extLst>
          </p:cNvPr>
          <p:cNvSpPr txBox="1"/>
          <p:nvPr/>
        </p:nvSpPr>
        <p:spPr>
          <a:xfrm>
            <a:off x="2310983" y="599607"/>
            <a:ext cx="7570033" cy="1862048"/>
          </a:xfrm>
          <a:prstGeom prst="rect">
            <a:avLst/>
          </a:prstGeom>
          <a:noFill/>
        </p:spPr>
        <p:txBody>
          <a:bodyPr wrap="square" rtlCol="0">
            <a:spAutoFit/>
          </a:bodyPr>
          <a:lstStyle/>
          <a:p>
            <a:pPr algn="ctr" rtl="1"/>
            <a:r>
              <a:rPr lang="ar-DZ" sz="11500" dirty="0">
                <a:solidFill>
                  <a:schemeClr val="accent1">
                    <a:lumMod val="50000"/>
                  </a:schemeClr>
                </a:solidFill>
                <a:latin typeface="Aldhabi" panose="01000000000000000000" pitchFamily="2" charset="-78"/>
                <a:cs typeface="Aldhabi" panose="01000000000000000000" pitchFamily="2" charset="-78"/>
              </a:rPr>
              <a:t>شكرا على حسن الاستماع </a:t>
            </a:r>
            <a:endParaRPr lang="fr-FR" sz="11500" dirty="0">
              <a:solidFill>
                <a:schemeClr val="accent1">
                  <a:lumMod val="50000"/>
                </a:schemeClr>
              </a:solidFill>
              <a:latin typeface="Aldhabi" panose="01000000000000000000" pitchFamily="2" charset="-78"/>
              <a:cs typeface="Aldhabi" panose="01000000000000000000" pitchFamily="2" charset="-78"/>
            </a:endParaRPr>
          </a:p>
        </p:txBody>
      </p:sp>
      <p:pic>
        <p:nvPicPr>
          <p:cNvPr id="5" name="Audio 4">
            <a:hlinkClick r:id="" action="ppaction://media"/>
            <a:extLst>
              <a:ext uri="{FF2B5EF4-FFF2-40B4-BE49-F238E27FC236}">
                <a16:creationId xmlns:a16="http://schemas.microsoft.com/office/drawing/2014/main" id="{74A9F2E7-21C8-4325-ACCD-A5484D94BF93}"/>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952523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901">
        <p15:prstTrans prst="fracture"/>
      </p:transition>
    </mc:Choice>
    <mc:Fallback xmlns="">
      <p:transition spd="slow" advTm="690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6EC9B1B-51D9-4AAC-828F-2630CBA71090}"/>
              </a:ext>
            </a:extLst>
          </p:cNvPr>
          <p:cNvSpPr/>
          <p:nvPr/>
        </p:nvSpPr>
        <p:spPr>
          <a:xfrm>
            <a:off x="685595" y="2383723"/>
            <a:ext cx="10820810" cy="3953577"/>
          </a:xfrm>
          <a:prstGeom prst="roundRect">
            <a:avLst>
              <a:gd name="adj" fmla="val 11187"/>
            </a:avLst>
          </a:prstGeom>
          <a:ln>
            <a:solidFill>
              <a:schemeClr val="bg1"/>
            </a:solidFill>
          </a:ln>
          <a:effectLst>
            <a:softEdge rad="317500"/>
          </a:effectLst>
        </p:spPr>
        <p:style>
          <a:lnRef idx="2">
            <a:schemeClr val="dk1"/>
          </a:lnRef>
          <a:fillRef idx="1">
            <a:schemeClr val="lt1"/>
          </a:fillRef>
          <a:effectRef idx="0">
            <a:schemeClr val="dk1"/>
          </a:effectRef>
          <a:fontRef idx="minor">
            <a:schemeClr val="dk1"/>
          </a:fontRef>
        </p:style>
        <p:txBody>
          <a:bodyPr rtlCol="0" anchor="ctr"/>
          <a:lstStyle/>
          <a:p>
            <a:pPr algn="justLow" rtl="1"/>
            <a:r>
              <a:rPr lang="ar-DZ"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ان المحاكاة هي مواقف تمثيلية قد تم التخطيط لها، ويتم فيها تقليد الواقع بصورة بسيطة وواقعية، وتهدف إلى أن يقوم الطالب باجراء مجموعة الخطوات والإجراءات السلوكية للتعلم والتدرب كالتدريب على قيادة الطائرة والسيارة، وتدريب رائدي الفضاء، كما تعرف على انهاتجريد أو تبسيط لبعض المواقف المستمدة من الحياة الحقيقية الواقعية ويتدرب التلميذ على برامج المحاكاة دون مخاطرة أو تكليف مما تثير رغبة التلميذ في التعلم</a:t>
            </a:r>
          </a:p>
          <a:p>
            <a:pPr algn="justLow" rtl="1"/>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كما تعتبر المحاكاة عملية تقليد محكمة لموقف أو لظاهرة معينة أو نظام معين فهي تتيح الفرصة للمتعلم أن يتدرب على موقف معين بحرية تامة بدون التعرض لأي مخاطر أو تكبد أي تكلفة عالية فعلى سبيل المثال يستطيع طالب كلية الطب أن يتدرب على حالة مريض باستخدام تقنية المحاكاة دون الخوف من ارتكاب أخطاء خطيرة في التشخيص المرضي أوالعلاج والتي قد تؤدي لوفاة المريض، ويستطيع الطيارتوظيف تقنية المحاكاة أثناء التدرب على الطيران من خلال البرامج الخاصة بذلك بحرية وبأمان تام</a:t>
            </a:r>
          </a:p>
          <a:p>
            <a:pPr algn="ctr"/>
            <a:endParaRPr lang="ar-DZ" sz="3200" b="1" dirty="0">
              <a:solidFill>
                <a:srgbClr val="C0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
        <p:nvSpPr>
          <p:cNvPr id="3" name="Scroll: Horizontal 2">
            <a:extLst>
              <a:ext uri="{FF2B5EF4-FFF2-40B4-BE49-F238E27FC236}">
                <a16:creationId xmlns:a16="http://schemas.microsoft.com/office/drawing/2014/main" id="{3E92CA7E-54AA-4CF3-98E1-61273985944E}"/>
              </a:ext>
            </a:extLst>
          </p:cNvPr>
          <p:cNvSpPr/>
          <p:nvPr/>
        </p:nvSpPr>
        <p:spPr>
          <a:xfrm>
            <a:off x="1182047" y="796979"/>
            <a:ext cx="4062335" cy="1394085"/>
          </a:xfrm>
          <a:prstGeom prst="horizontalScroll">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DZ"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rPr>
              <a:t>تعريف طريقة المحاكاة</a:t>
            </a:r>
            <a:endParaRPr kumimoji="0" lang="fr-FR"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endParaRPr>
          </a:p>
        </p:txBody>
      </p:sp>
    </p:spTree>
    <p:custDataLst>
      <p:tags r:id="rId1"/>
    </p:custDataLst>
    <p:extLst>
      <p:ext uri="{BB962C8B-B14F-4D97-AF65-F5344CB8AC3E}">
        <p14:creationId xmlns:p14="http://schemas.microsoft.com/office/powerpoint/2010/main" val="1739172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Tm="40386">
        <p15:prstTrans prst="origami"/>
      </p:transition>
    </mc:Choice>
    <mc:Fallback xmlns="">
      <p:transition spd="slow" advTm="4038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3"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
                                        <p:tgtEl>
                                          <p:spTgt spid="6"/>
                                        </p:tgtEl>
                                      </p:cBhvr>
                                    </p:animEffect>
                                    <p:anim calcmode="lin" valueType="num">
                                      <p:cBhvr>
                                        <p:cTn id="16" dur="400" fill="hold"/>
                                        <p:tgtEl>
                                          <p:spTgt spid="6"/>
                                        </p:tgtEl>
                                        <p:attrNameLst>
                                          <p:attrName>ppt_x</p:attrName>
                                        </p:attrNameLst>
                                      </p:cBhvr>
                                      <p:tavLst>
                                        <p:tav tm="0">
                                          <p:val>
                                            <p:strVal val="#ppt_x"/>
                                          </p:val>
                                        </p:tav>
                                        <p:tav tm="100000">
                                          <p:val>
                                            <p:strVal val="#ppt_x"/>
                                          </p:val>
                                        </p:tav>
                                      </p:tavLst>
                                    </p:anim>
                                    <p:anim calcmode="lin" valueType="num">
                                      <p:cBhvr>
                                        <p:cTn id="17" dur="400" fill="hold"/>
                                        <p:tgtEl>
                                          <p:spTgt spid="6"/>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6EC9B1B-51D9-4AAC-828F-2630CBA71090}"/>
              </a:ext>
            </a:extLst>
          </p:cNvPr>
          <p:cNvSpPr/>
          <p:nvPr/>
        </p:nvSpPr>
        <p:spPr>
          <a:xfrm>
            <a:off x="1194619" y="2393567"/>
            <a:ext cx="10014154" cy="3790338"/>
          </a:xfrm>
          <a:prstGeom prst="roundRect">
            <a:avLst>
              <a:gd name="adj" fmla="val 11187"/>
            </a:avLst>
          </a:prstGeom>
          <a:ln/>
        </p:spPr>
        <p:style>
          <a:lnRef idx="2">
            <a:schemeClr val="accent2"/>
          </a:lnRef>
          <a:fillRef idx="1">
            <a:schemeClr val="lt1"/>
          </a:fillRef>
          <a:effectRef idx="0">
            <a:schemeClr val="accent2"/>
          </a:effectRef>
          <a:fontRef idx="minor">
            <a:schemeClr val="dk1"/>
          </a:fontRef>
        </p:style>
        <p:txBody>
          <a:bodyPr rtlCol="0" anchor="ctr"/>
          <a:lstStyle/>
          <a:p>
            <a:pPr lvl="0" algn="justLow" defTabSz="914400" rtl="1">
              <a:defRPr/>
            </a:pPr>
            <a:r>
              <a:rPr lang="ar-DZ" sz="3600" b="1" dirty="0">
                <a:solidFill>
                  <a:schemeClr val="tx1"/>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a:t>
            </a: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1مساعدة المتعلم في التحقق من اكتسابه للمعلومات وقياس أثر التعلم بشكل ذاتي.</a:t>
            </a:r>
          </a:p>
          <a:p>
            <a:pPr lvl="0" algn="justLow" defTabSz="914400" rtl="1">
              <a:defRPr/>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-2مراعاة الفروق الفردية بين المتعلمين والمرونة في اختيار أسلوب التعلم المناسب.</a:t>
            </a:r>
          </a:p>
          <a:p>
            <a:pPr lvl="0" algn="justLow" defTabSz="914400" rtl="1">
              <a:defRPr/>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-3مساعدة المتعلم في اتخاذ قراراته بحرية تامة ودون الخوف من النواتج الخاطئة.</a:t>
            </a:r>
          </a:p>
          <a:p>
            <a:pPr lvl="0" algn="justLow" defTabSz="914400" rtl="1">
              <a:defRPr/>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-4تقدم أساليب تعلم مختلفة كحل المشكلات والاستقصاء وأساليب تقويم متنوعةجمعية وبنائية.</a:t>
            </a:r>
          </a:p>
          <a:p>
            <a:pPr lvl="0" algn="justLow" defTabSz="914400" rtl="1">
              <a:defRPr/>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-5تقديم التغذية الراجعة للمتعلمين مما يسهم في تعزز العملية التعليمية بشكل جيد.</a:t>
            </a:r>
          </a:p>
          <a:p>
            <a:pPr lvl="0" algn="justLow" defTabSz="914400" rtl="1">
              <a:defRPr/>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- 6تساعد المحاكاة على تنمية الدافعية للتعلم والاحتفاظ وبقاء أثر التعلم</a:t>
            </a:r>
            <a:endParaRPr kumimoji="0" lang="ar-DZ" sz="2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Sakkal Majalla" panose="02000000000000000000" pitchFamily="2" charset="-78"/>
              <a:cs typeface="Sakkal Majalla" panose="02000000000000000000" pitchFamily="2" charset="-78"/>
            </a:endParaRPr>
          </a:p>
        </p:txBody>
      </p:sp>
      <p:sp>
        <p:nvSpPr>
          <p:cNvPr id="4" name="Speech Bubble: Oval 3">
            <a:extLst>
              <a:ext uri="{FF2B5EF4-FFF2-40B4-BE49-F238E27FC236}">
                <a16:creationId xmlns:a16="http://schemas.microsoft.com/office/drawing/2014/main" id="{F2CDC5F5-1824-4BFA-A686-C08C4ADE44B6}"/>
              </a:ext>
            </a:extLst>
          </p:cNvPr>
          <p:cNvSpPr/>
          <p:nvPr/>
        </p:nvSpPr>
        <p:spPr>
          <a:xfrm>
            <a:off x="8968073" y="674095"/>
            <a:ext cx="2398427" cy="1618938"/>
          </a:xfrm>
          <a:prstGeom prst="wedgeEllipseCallout">
            <a:avLst>
              <a:gd name="adj1" fmla="val -85853"/>
              <a:gd name="adj2" fmla="val 53521"/>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ar-DZ" sz="3600" b="1" u="sng" dirty="0">
                <a:solidFill>
                  <a:srgbClr val="FF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مميزات طريقة المحاكاة</a:t>
            </a:r>
            <a:endParaRPr lang="fr-FR" sz="3600" b="1" u="sng" dirty="0">
              <a:solidFill>
                <a:srgbClr val="FF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spTree>
    <p:custDataLst>
      <p:tags r:id="rId1"/>
    </p:custDataLst>
    <p:extLst>
      <p:ext uri="{BB962C8B-B14F-4D97-AF65-F5344CB8AC3E}">
        <p14:creationId xmlns:p14="http://schemas.microsoft.com/office/powerpoint/2010/main" val="1595537461"/>
      </p:ext>
    </p:extLst>
  </p:cSld>
  <p:clrMapOvr>
    <a:masterClrMapping/>
  </p:clrMapOvr>
  <mc:AlternateContent xmlns:mc="http://schemas.openxmlformats.org/markup-compatibility/2006" xmlns:p14="http://schemas.microsoft.com/office/powerpoint/2010/main">
    <mc:Choice Requires="p14">
      <p:transition spd="slow" p14:dur="1200" advTm="23645">
        <p:dissolve/>
      </p:transition>
    </mc:Choice>
    <mc:Fallback xmlns="">
      <p:transition spd="slow" advTm="23645">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80">
                                          <p:stCondLst>
                                            <p:cond delay="0"/>
                                          </p:stCondLst>
                                        </p:cTn>
                                        <p:tgtEl>
                                          <p:spTgt spid="6"/>
                                        </p:tgtEl>
                                      </p:cBhvr>
                                    </p:animEffect>
                                    <p:anim calcmode="lin" valueType="num">
                                      <p:cBhvr>
                                        <p:cTn id="1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gtEl>
                                      </p:cBhvr>
                                      <p:to x="100000" y="60000"/>
                                    </p:animScale>
                                    <p:animScale>
                                      <p:cBhvr>
                                        <p:cTn id="22" dur="166" decel="50000">
                                          <p:stCondLst>
                                            <p:cond delay="676"/>
                                          </p:stCondLst>
                                        </p:cTn>
                                        <p:tgtEl>
                                          <p:spTgt spid="6"/>
                                        </p:tgtEl>
                                      </p:cBhvr>
                                      <p:to x="100000" y="100000"/>
                                    </p:animScale>
                                    <p:animScale>
                                      <p:cBhvr>
                                        <p:cTn id="23" dur="26">
                                          <p:stCondLst>
                                            <p:cond delay="1312"/>
                                          </p:stCondLst>
                                        </p:cTn>
                                        <p:tgtEl>
                                          <p:spTgt spid="6"/>
                                        </p:tgtEl>
                                      </p:cBhvr>
                                      <p:to x="100000" y="80000"/>
                                    </p:animScale>
                                    <p:animScale>
                                      <p:cBhvr>
                                        <p:cTn id="24" dur="166" decel="50000">
                                          <p:stCondLst>
                                            <p:cond delay="1338"/>
                                          </p:stCondLst>
                                        </p:cTn>
                                        <p:tgtEl>
                                          <p:spTgt spid="6"/>
                                        </p:tgtEl>
                                      </p:cBhvr>
                                      <p:to x="100000" y="100000"/>
                                    </p:animScale>
                                    <p:animScale>
                                      <p:cBhvr>
                                        <p:cTn id="25" dur="26">
                                          <p:stCondLst>
                                            <p:cond delay="1642"/>
                                          </p:stCondLst>
                                        </p:cTn>
                                        <p:tgtEl>
                                          <p:spTgt spid="6"/>
                                        </p:tgtEl>
                                      </p:cBhvr>
                                      <p:to x="100000" y="90000"/>
                                    </p:animScale>
                                    <p:animScale>
                                      <p:cBhvr>
                                        <p:cTn id="26" dur="166" decel="50000">
                                          <p:stCondLst>
                                            <p:cond delay="1668"/>
                                          </p:stCondLst>
                                        </p:cTn>
                                        <p:tgtEl>
                                          <p:spTgt spid="6"/>
                                        </p:tgtEl>
                                      </p:cBhvr>
                                      <p:to x="100000" y="100000"/>
                                    </p:animScale>
                                    <p:animScale>
                                      <p:cBhvr>
                                        <p:cTn id="27" dur="26">
                                          <p:stCondLst>
                                            <p:cond delay="1808"/>
                                          </p:stCondLst>
                                        </p:cTn>
                                        <p:tgtEl>
                                          <p:spTgt spid="6"/>
                                        </p:tgtEl>
                                      </p:cBhvr>
                                      <p:to x="100000" y="95000"/>
                                    </p:animScale>
                                    <p:animScale>
                                      <p:cBhvr>
                                        <p:cTn id="2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565D2D-2972-477A-97E7-7292B0022C5B}"/>
              </a:ext>
            </a:extLst>
          </p:cNvPr>
          <p:cNvPicPr>
            <a:picLocks noChangeAspect="1"/>
          </p:cNvPicPr>
          <p:nvPr/>
        </p:nvPicPr>
        <p:blipFill>
          <a:blip r:embed="rId3"/>
          <a:stretch>
            <a:fillRect/>
          </a:stretch>
        </p:blipFill>
        <p:spPr>
          <a:xfrm>
            <a:off x="1379095" y="2593298"/>
            <a:ext cx="9293901" cy="3484021"/>
          </a:xfrm>
          <a:prstGeom prst="rect">
            <a:avLst/>
          </a:prstGeom>
        </p:spPr>
      </p:pic>
      <p:pic>
        <p:nvPicPr>
          <p:cNvPr id="6" name="Picture 5">
            <a:extLst>
              <a:ext uri="{FF2B5EF4-FFF2-40B4-BE49-F238E27FC236}">
                <a16:creationId xmlns:a16="http://schemas.microsoft.com/office/drawing/2014/main" id="{66CC21F5-7372-4BC4-A0EB-DB32ECDE9838}"/>
              </a:ext>
            </a:extLst>
          </p:cNvPr>
          <p:cNvPicPr>
            <a:picLocks noChangeAspect="1"/>
          </p:cNvPicPr>
          <p:nvPr/>
        </p:nvPicPr>
        <p:blipFill>
          <a:blip r:embed="rId4"/>
          <a:stretch>
            <a:fillRect/>
          </a:stretch>
        </p:blipFill>
        <p:spPr>
          <a:xfrm>
            <a:off x="4257206" y="1526232"/>
            <a:ext cx="3252865" cy="782253"/>
          </a:xfrm>
          <a:prstGeom prst="rect">
            <a:avLst/>
          </a:prstGeom>
        </p:spPr>
      </p:pic>
    </p:spTree>
    <p:custDataLst>
      <p:tags r:id="rId1"/>
    </p:custDataLst>
    <p:extLst>
      <p:ext uri="{BB962C8B-B14F-4D97-AF65-F5344CB8AC3E}">
        <p14:creationId xmlns:p14="http://schemas.microsoft.com/office/powerpoint/2010/main" val="2423494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2739">
        <p15:prstTrans prst="airplane"/>
      </p:transition>
    </mc:Choice>
    <mc:Fallback xmlns="">
      <p:transition spd="slow" advTm="22739">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CDDF92-6E21-49CA-B74A-5DF04CF0BF28}"/>
              </a:ext>
            </a:extLst>
          </p:cNvPr>
          <p:cNvPicPr>
            <a:picLocks noChangeAspect="1"/>
          </p:cNvPicPr>
          <p:nvPr/>
        </p:nvPicPr>
        <p:blipFill>
          <a:blip r:embed="rId3"/>
          <a:stretch>
            <a:fillRect/>
          </a:stretch>
        </p:blipFill>
        <p:spPr>
          <a:xfrm>
            <a:off x="1484026" y="1093917"/>
            <a:ext cx="9479248" cy="3987749"/>
          </a:xfrm>
          <a:prstGeom prst="rect">
            <a:avLst/>
          </a:prstGeom>
        </p:spPr>
      </p:pic>
      <p:pic>
        <p:nvPicPr>
          <p:cNvPr id="6" name="Picture 5">
            <a:extLst>
              <a:ext uri="{FF2B5EF4-FFF2-40B4-BE49-F238E27FC236}">
                <a16:creationId xmlns:a16="http://schemas.microsoft.com/office/drawing/2014/main" id="{02DC2A27-21BE-4ABD-9BFB-1B088B74971C}"/>
              </a:ext>
            </a:extLst>
          </p:cNvPr>
          <p:cNvPicPr>
            <a:picLocks noChangeAspect="1"/>
          </p:cNvPicPr>
          <p:nvPr/>
        </p:nvPicPr>
        <p:blipFill>
          <a:blip r:embed="rId4"/>
          <a:stretch>
            <a:fillRect/>
          </a:stretch>
        </p:blipFill>
        <p:spPr>
          <a:xfrm>
            <a:off x="5696262" y="5081666"/>
            <a:ext cx="5267012" cy="404734"/>
          </a:xfrm>
          <a:prstGeom prst="rect">
            <a:avLst/>
          </a:prstGeom>
        </p:spPr>
      </p:pic>
    </p:spTree>
    <p:custDataLst>
      <p:tags r:id="rId1"/>
    </p:custDataLst>
    <p:extLst>
      <p:ext uri="{BB962C8B-B14F-4D97-AF65-F5344CB8AC3E}">
        <p14:creationId xmlns:p14="http://schemas.microsoft.com/office/powerpoint/2010/main" val="848090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2770">
        <p15:prstTrans prst="peelOff"/>
      </p:transition>
    </mc:Choice>
    <mc:Fallback xmlns="">
      <p:transition spd="slow" advTm="3277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C8DBAA-63B3-477E-B31D-0DB2AAADC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4486" y="2431041"/>
            <a:ext cx="7483527" cy="4109491"/>
          </a:xfrm>
          <a:prstGeom prst="rect">
            <a:avLst/>
          </a:prstGeom>
          <a:effectLst>
            <a:softEdge rad="127000"/>
          </a:effectLst>
        </p:spPr>
      </p:pic>
      <p:sp>
        <p:nvSpPr>
          <p:cNvPr id="5" name="Arrow: Right 4">
            <a:extLst>
              <a:ext uri="{FF2B5EF4-FFF2-40B4-BE49-F238E27FC236}">
                <a16:creationId xmlns:a16="http://schemas.microsoft.com/office/drawing/2014/main" id="{54F4D973-2F28-4714-90CA-CE39C376B50D}"/>
              </a:ext>
            </a:extLst>
          </p:cNvPr>
          <p:cNvSpPr/>
          <p:nvPr/>
        </p:nvSpPr>
        <p:spPr>
          <a:xfrm rot="2199770">
            <a:off x="49393" y="294313"/>
            <a:ext cx="2709721" cy="2072390"/>
          </a:xfrm>
          <a:prstGeom prst="rightArrow">
            <a:avLst>
              <a:gd name="adj1" fmla="val 34893"/>
              <a:gd name="adj2" fmla="val 29542"/>
            </a:avLst>
          </a:prstGeom>
          <a:solidFill>
            <a:srgbClr val="C00000"/>
          </a:solidFill>
          <a:ln>
            <a:solidFill>
              <a:srgbClr val="C00000"/>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endParaRPr>
          </a:p>
        </p:txBody>
      </p:sp>
      <p:sp>
        <p:nvSpPr>
          <p:cNvPr id="9" name="Rectangle 8">
            <a:extLst>
              <a:ext uri="{FF2B5EF4-FFF2-40B4-BE49-F238E27FC236}">
                <a16:creationId xmlns:a16="http://schemas.microsoft.com/office/drawing/2014/main" id="{03E070B4-9353-45EF-9C53-98342D588EC0}"/>
              </a:ext>
            </a:extLst>
          </p:cNvPr>
          <p:cNvSpPr/>
          <p:nvPr/>
        </p:nvSpPr>
        <p:spPr>
          <a:xfrm>
            <a:off x="5688702" y="5568096"/>
            <a:ext cx="5291528" cy="652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a:extLst>
              <a:ext uri="{FF2B5EF4-FFF2-40B4-BE49-F238E27FC236}">
                <a16:creationId xmlns:a16="http://schemas.microsoft.com/office/drawing/2014/main" id="{0F597C54-64FA-4796-98D5-10ECBC4AE66F}"/>
              </a:ext>
            </a:extLst>
          </p:cNvPr>
          <p:cNvPicPr>
            <a:picLocks noChangeAspect="1"/>
          </p:cNvPicPr>
          <p:nvPr/>
        </p:nvPicPr>
        <p:blipFill>
          <a:blip r:embed="rId4"/>
          <a:stretch>
            <a:fillRect/>
          </a:stretch>
        </p:blipFill>
        <p:spPr>
          <a:xfrm>
            <a:off x="2838946" y="834182"/>
            <a:ext cx="5291528" cy="3429479"/>
          </a:xfrm>
          <a:prstGeom prst="rect">
            <a:avLst/>
          </a:prstGeom>
        </p:spPr>
      </p:pic>
      <p:pic>
        <p:nvPicPr>
          <p:cNvPr id="8" name="Picture 7">
            <a:extLst>
              <a:ext uri="{FF2B5EF4-FFF2-40B4-BE49-F238E27FC236}">
                <a16:creationId xmlns:a16="http://schemas.microsoft.com/office/drawing/2014/main" id="{5C804C6E-F77A-4366-AF81-333357D1977C}"/>
              </a:ext>
            </a:extLst>
          </p:cNvPr>
          <p:cNvPicPr>
            <a:picLocks noChangeAspect="1"/>
          </p:cNvPicPr>
          <p:nvPr/>
        </p:nvPicPr>
        <p:blipFill>
          <a:blip r:embed="rId5"/>
          <a:stretch>
            <a:fillRect/>
          </a:stretch>
        </p:blipFill>
        <p:spPr>
          <a:xfrm rot="2120221">
            <a:off x="318251" y="1111403"/>
            <a:ext cx="2172003" cy="438211"/>
          </a:xfrm>
          <a:prstGeom prst="rect">
            <a:avLst/>
          </a:prstGeom>
        </p:spPr>
      </p:pic>
      <p:pic>
        <p:nvPicPr>
          <p:cNvPr id="11" name="Picture 10">
            <a:extLst>
              <a:ext uri="{FF2B5EF4-FFF2-40B4-BE49-F238E27FC236}">
                <a16:creationId xmlns:a16="http://schemas.microsoft.com/office/drawing/2014/main" id="{4DBF15CC-32AC-4796-89B9-BDA9070D7263}"/>
              </a:ext>
            </a:extLst>
          </p:cNvPr>
          <p:cNvPicPr>
            <a:picLocks noChangeAspect="1"/>
          </p:cNvPicPr>
          <p:nvPr/>
        </p:nvPicPr>
        <p:blipFill>
          <a:blip r:embed="rId6"/>
          <a:stretch>
            <a:fillRect/>
          </a:stretch>
        </p:blipFill>
        <p:spPr>
          <a:xfrm>
            <a:off x="2928657" y="4114567"/>
            <a:ext cx="5206742" cy="2105690"/>
          </a:xfrm>
          <a:prstGeom prst="rect">
            <a:avLst/>
          </a:prstGeom>
        </p:spPr>
      </p:pic>
    </p:spTree>
    <p:custDataLst>
      <p:tags r:id="rId1"/>
    </p:custDataLst>
    <p:extLst>
      <p:ext uri="{BB962C8B-B14F-4D97-AF65-F5344CB8AC3E}">
        <p14:creationId xmlns:p14="http://schemas.microsoft.com/office/powerpoint/2010/main" val="5876695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3371">
        <p15:prstTrans prst="pageCurlDouble"/>
      </p:transition>
    </mc:Choice>
    <mc:Fallback xmlns="">
      <p:transition spd="slow" advTm="6337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C8DBAA-63B3-477E-B31D-0DB2AAADC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4486" y="2431041"/>
            <a:ext cx="7483527" cy="4109491"/>
          </a:xfrm>
          <a:prstGeom prst="rect">
            <a:avLst/>
          </a:prstGeom>
          <a:effectLst>
            <a:softEdge rad="127000"/>
          </a:effectLst>
        </p:spPr>
      </p:pic>
      <p:sp>
        <p:nvSpPr>
          <p:cNvPr id="5" name="Arrow: Right 4">
            <a:extLst>
              <a:ext uri="{FF2B5EF4-FFF2-40B4-BE49-F238E27FC236}">
                <a16:creationId xmlns:a16="http://schemas.microsoft.com/office/drawing/2014/main" id="{54F4D973-2F28-4714-90CA-CE39C376B50D}"/>
              </a:ext>
            </a:extLst>
          </p:cNvPr>
          <p:cNvSpPr/>
          <p:nvPr/>
        </p:nvSpPr>
        <p:spPr>
          <a:xfrm rot="2199770">
            <a:off x="49393" y="294313"/>
            <a:ext cx="2709721" cy="2072390"/>
          </a:xfrm>
          <a:prstGeom prst="rightArrow">
            <a:avLst>
              <a:gd name="adj1" fmla="val 34893"/>
              <a:gd name="adj2" fmla="val 29542"/>
            </a:avLst>
          </a:prstGeom>
          <a:solidFill>
            <a:srgbClr val="C00000"/>
          </a:solidFill>
          <a:ln>
            <a:solidFill>
              <a:srgbClr val="C00000"/>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ldhabi" panose="01000000000000000000" pitchFamily="2" charset="-78"/>
              <a:ea typeface="+mn-ea"/>
              <a:cs typeface="Aldhabi" panose="01000000000000000000" pitchFamily="2" charset="-78"/>
            </a:endParaRPr>
          </a:p>
        </p:txBody>
      </p:sp>
      <p:sp>
        <p:nvSpPr>
          <p:cNvPr id="9" name="Rectangle 8">
            <a:extLst>
              <a:ext uri="{FF2B5EF4-FFF2-40B4-BE49-F238E27FC236}">
                <a16:creationId xmlns:a16="http://schemas.microsoft.com/office/drawing/2014/main" id="{03E070B4-9353-45EF-9C53-98342D588EC0}"/>
              </a:ext>
            </a:extLst>
          </p:cNvPr>
          <p:cNvSpPr/>
          <p:nvPr/>
        </p:nvSpPr>
        <p:spPr>
          <a:xfrm>
            <a:off x="5688702" y="5568096"/>
            <a:ext cx="5291528" cy="652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8" name="Picture 7">
            <a:extLst>
              <a:ext uri="{FF2B5EF4-FFF2-40B4-BE49-F238E27FC236}">
                <a16:creationId xmlns:a16="http://schemas.microsoft.com/office/drawing/2014/main" id="{5C804C6E-F77A-4366-AF81-333357D1977C}"/>
              </a:ext>
            </a:extLst>
          </p:cNvPr>
          <p:cNvPicPr>
            <a:picLocks noChangeAspect="1"/>
          </p:cNvPicPr>
          <p:nvPr/>
        </p:nvPicPr>
        <p:blipFill>
          <a:blip r:embed="rId4"/>
          <a:stretch>
            <a:fillRect/>
          </a:stretch>
        </p:blipFill>
        <p:spPr>
          <a:xfrm rot="2120221">
            <a:off x="318251" y="1111403"/>
            <a:ext cx="2172003" cy="438211"/>
          </a:xfrm>
          <a:prstGeom prst="rect">
            <a:avLst/>
          </a:prstGeom>
        </p:spPr>
      </p:pic>
      <p:pic>
        <p:nvPicPr>
          <p:cNvPr id="7" name="Picture 6">
            <a:extLst>
              <a:ext uri="{FF2B5EF4-FFF2-40B4-BE49-F238E27FC236}">
                <a16:creationId xmlns:a16="http://schemas.microsoft.com/office/drawing/2014/main" id="{DA326797-CB07-414E-909C-CFD69C9BFAA3}"/>
              </a:ext>
            </a:extLst>
          </p:cNvPr>
          <p:cNvPicPr>
            <a:picLocks noChangeAspect="1"/>
          </p:cNvPicPr>
          <p:nvPr/>
        </p:nvPicPr>
        <p:blipFill>
          <a:blip r:embed="rId5"/>
          <a:stretch>
            <a:fillRect/>
          </a:stretch>
        </p:blipFill>
        <p:spPr>
          <a:xfrm>
            <a:off x="2656668" y="535094"/>
            <a:ext cx="5291527" cy="5802206"/>
          </a:xfrm>
          <a:prstGeom prst="rect">
            <a:avLst/>
          </a:prstGeom>
        </p:spPr>
      </p:pic>
    </p:spTree>
    <p:custDataLst>
      <p:tags r:id="rId1"/>
    </p:custDataLst>
    <p:extLst>
      <p:ext uri="{BB962C8B-B14F-4D97-AF65-F5344CB8AC3E}">
        <p14:creationId xmlns:p14="http://schemas.microsoft.com/office/powerpoint/2010/main" val="2346520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3371">
        <p15:prstTrans prst="pageCurlDouble"/>
      </p:transition>
    </mc:Choice>
    <mc:Fallback xmlns="">
      <p:transition spd="slow" advTm="6337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27A4462-75A7-4C05-A6B8-F4B5538B631F}"/>
              </a:ext>
            </a:extLst>
          </p:cNvPr>
          <p:cNvSpPr>
            <a:spLocks noGrp="1"/>
          </p:cNvSpPr>
          <p:nvPr>
            <p:ph type="title"/>
          </p:nvPr>
        </p:nvSpPr>
        <p:spPr>
          <a:xfrm>
            <a:off x="5261549" y="1371877"/>
            <a:ext cx="5635050" cy="1303867"/>
          </a:xfrm>
        </p:spPr>
        <p:txBody>
          <a:bodyPr>
            <a:normAutofit/>
          </a:bodyPr>
          <a:lstStyle/>
          <a:p>
            <a:r>
              <a:rPr lang="ar-DZ" dirty="0">
                <a:solidFill>
                  <a:srgbClr val="FF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مزايا اسلوب المحاكاة</a:t>
            </a:r>
            <a:endParaRPr lang="fr-FR" dirty="0">
              <a:solidFill>
                <a:srgbClr val="FF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pic>
        <p:nvPicPr>
          <p:cNvPr id="3" name="Picture 2">
            <a:extLst>
              <a:ext uri="{FF2B5EF4-FFF2-40B4-BE49-F238E27FC236}">
                <a16:creationId xmlns:a16="http://schemas.microsoft.com/office/drawing/2014/main" id="{E2657B33-24DA-40EF-B604-A88BFA9A4BEF}"/>
              </a:ext>
            </a:extLst>
          </p:cNvPr>
          <p:cNvPicPr>
            <a:picLocks noChangeAspect="1"/>
          </p:cNvPicPr>
          <p:nvPr/>
        </p:nvPicPr>
        <p:blipFill>
          <a:blip r:embed="rId3"/>
          <a:stretch>
            <a:fillRect/>
          </a:stretch>
        </p:blipFill>
        <p:spPr>
          <a:xfrm>
            <a:off x="4133576" y="2747867"/>
            <a:ext cx="5954804" cy="2888435"/>
          </a:xfrm>
          <a:prstGeom prst="rect">
            <a:avLst/>
          </a:prstGeom>
        </p:spPr>
      </p:pic>
    </p:spTree>
    <p:custDataLst>
      <p:tags r:id="rId1"/>
    </p:custDataLst>
    <p:extLst>
      <p:ext uri="{BB962C8B-B14F-4D97-AF65-F5344CB8AC3E}">
        <p14:creationId xmlns:p14="http://schemas.microsoft.com/office/powerpoint/2010/main" val="2480034922"/>
      </p:ext>
    </p:extLst>
  </p:cSld>
  <p:clrMapOvr>
    <a:masterClrMapping/>
  </p:clrMapOvr>
  <mc:AlternateContent xmlns:mc="http://schemas.openxmlformats.org/markup-compatibility/2006" xmlns:p14="http://schemas.microsoft.com/office/powerpoint/2010/main">
    <mc:Choice Requires="p14">
      <p:transition spd="slow" p14:dur="1600" advTm="78440">
        <p:blinds dir="vert"/>
      </p:transition>
    </mc:Choice>
    <mc:Fallback xmlns="">
      <p:transition spd="slow" advTm="7844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221E20B-89BB-473A-B3A1-4C6C8C5503BF}"/>
              </a:ext>
            </a:extLst>
          </p:cNvPr>
          <p:cNvSpPr>
            <a:spLocks noGrp="1"/>
          </p:cNvSpPr>
          <p:nvPr>
            <p:ph type="title"/>
          </p:nvPr>
        </p:nvSpPr>
        <p:spPr>
          <a:xfrm>
            <a:off x="5261549" y="1371877"/>
            <a:ext cx="5635050" cy="1303867"/>
          </a:xfrm>
        </p:spPr>
        <p:txBody>
          <a:bodyPr>
            <a:normAutofit/>
          </a:bodyPr>
          <a:lstStyle/>
          <a:p>
            <a:r>
              <a:rPr lang="ar-DZ" dirty="0">
                <a:solidFill>
                  <a:srgbClr val="FF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rPr>
              <a:t>عيوب اسلوب المحاكاة</a:t>
            </a:r>
            <a:endParaRPr lang="fr-FR" dirty="0">
              <a:solidFill>
                <a:srgbClr val="FF0000"/>
              </a:solidFill>
              <a:effectLst>
                <a:outerShdw blurRad="38100" dist="38100" dir="2700000" algn="tl">
                  <a:srgbClr val="000000">
                    <a:alpha val="43137"/>
                  </a:srgbClr>
                </a:outerShdw>
              </a:effectLst>
              <a:latin typeface="Aldhabi" panose="01000000000000000000" pitchFamily="2" charset="-78"/>
              <a:cs typeface="Aldhabi" panose="01000000000000000000" pitchFamily="2" charset="-78"/>
            </a:endParaRPr>
          </a:p>
        </p:txBody>
      </p:sp>
      <p:pic>
        <p:nvPicPr>
          <p:cNvPr id="9" name="Picture 8">
            <a:extLst>
              <a:ext uri="{FF2B5EF4-FFF2-40B4-BE49-F238E27FC236}">
                <a16:creationId xmlns:a16="http://schemas.microsoft.com/office/drawing/2014/main" id="{9DE122D0-5CCE-4AB1-B87A-F86EA7B69DE2}"/>
              </a:ext>
            </a:extLst>
          </p:cNvPr>
          <p:cNvPicPr>
            <a:picLocks noChangeAspect="1"/>
          </p:cNvPicPr>
          <p:nvPr/>
        </p:nvPicPr>
        <p:blipFill>
          <a:blip r:embed="rId3"/>
          <a:stretch>
            <a:fillRect/>
          </a:stretch>
        </p:blipFill>
        <p:spPr>
          <a:xfrm>
            <a:off x="2893102" y="2947920"/>
            <a:ext cx="6640642" cy="2538203"/>
          </a:xfrm>
          <a:prstGeom prst="rect">
            <a:avLst/>
          </a:prstGeom>
        </p:spPr>
      </p:pic>
    </p:spTree>
    <p:custDataLst>
      <p:tags r:id="rId1"/>
    </p:custDataLst>
    <p:extLst>
      <p:ext uri="{BB962C8B-B14F-4D97-AF65-F5344CB8AC3E}">
        <p14:creationId xmlns:p14="http://schemas.microsoft.com/office/powerpoint/2010/main" val="488222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6273">
        <p15:prstTrans prst="drape"/>
      </p:transition>
    </mc:Choice>
    <mc:Fallback xmlns="">
      <p:transition spd="slow" advTm="6627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8|3.4|2.4|3.4"/>
</p:tagLst>
</file>

<file path=ppt/tags/tag10.xml><?xml version="1.0" encoding="utf-8"?>
<p:tagLst xmlns:a="http://schemas.openxmlformats.org/drawingml/2006/main" xmlns:r="http://schemas.openxmlformats.org/officeDocument/2006/relationships" xmlns:p="http://schemas.openxmlformats.org/presentationml/2006/main">
  <p:tag name="TIMING" val="|0.1"/>
</p:tagLst>
</file>

<file path=ppt/tags/tag2.xml><?xml version="1.0" encoding="utf-8"?>
<p:tagLst xmlns:a="http://schemas.openxmlformats.org/drawingml/2006/main" xmlns:r="http://schemas.openxmlformats.org/officeDocument/2006/relationships" xmlns:p="http://schemas.openxmlformats.org/presentationml/2006/main">
  <p:tag name="TIMING" val="|4.3|1.6|25.3|4"/>
</p:tagLst>
</file>

<file path=ppt/tags/tag3.xml><?xml version="1.0" encoding="utf-8"?>
<p:tagLst xmlns:a="http://schemas.openxmlformats.org/drawingml/2006/main" xmlns:r="http://schemas.openxmlformats.org/officeDocument/2006/relationships" xmlns:p="http://schemas.openxmlformats.org/presentationml/2006/main">
  <p:tag name="TIMING" val="|1.3|10.8|1.8"/>
</p:tagLst>
</file>

<file path=ppt/tags/tag4.xml><?xml version="1.0" encoding="utf-8"?>
<p:tagLst xmlns:a="http://schemas.openxmlformats.org/drawingml/2006/main" xmlns:r="http://schemas.openxmlformats.org/officeDocument/2006/relationships" xmlns:p="http://schemas.openxmlformats.org/presentationml/2006/main">
  <p:tag name="TIMING" val="|0.6"/>
</p:tagLst>
</file>

<file path=ppt/tags/tag5.xml><?xml version="1.0" encoding="utf-8"?>
<p:tagLst xmlns:a="http://schemas.openxmlformats.org/drawingml/2006/main" xmlns:r="http://schemas.openxmlformats.org/officeDocument/2006/relationships" xmlns:p="http://schemas.openxmlformats.org/presentationml/2006/main">
  <p:tag name="TIMING" val="|1.6|6.2|4.3"/>
</p:tagLst>
</file>

<file path=ppt/tags/tag6.xml><?xml version="1.0" encoding="utf-8"?>
<p:tagLst xmlns:a="http://schemas.openxmlformats.org/drawingml/2006/main" xmlns:r="http://schemas.openxmlformats.org/officeDocument/2006/relationships" xmlns:p="http://schemas.openxmlformats.org/presentationml/2006/main">
  <p:tag name="TIMING" val="|1|1.8|6.7|1.2|16.7"/>
</p:tagLst>
</file>

<file path=ppt/tags/tag7.xml><?xml version="1.0" encoding="utf-8"?>
<p:tagLst xmlns:a="http://schemas.openxmlformats.org/drawingml/2006/main" xmlns:r="http://schemas.openxmlformats.org/officeDocument/2006/relationships" xmlns:p="http://schemas.openxmlformats.org/presentationml/2006/main">
  <p:tag name="TIMING" val="|1|1.8|6.7|1.2|16.7"/>
</p:tagLst>
</file>

<file path=ppt/tags/tag8.xml><?xml version="1.0" encoding="utf-8"?>
<p:tagLst xmlns:a="http://schemas.openxmlformats.org/drawingml/2006/main" xmlns:r="http://schemas.openxmlformats.org/officeDocument/2006/relationships" xmlns:p="http://schemas.openxmlformats.org/presentationml/2006/main">
  <p:tag name="TIMING" val="|0.7|6.2"/>
</p:tagLst>
</file>

<file path=ppt/tags/tag9.xml><?xml version="1.0" encoding="utf-8"?>
<p:tagLst xmlns:a="http://schemas.openxmlformats.org/drawingml/2006/main" xmlns:r="http://schemas.openxmlformats.org/officeDocument/2006/relationships" xmlns:p="http://schemas.openxmlformats.org/presentationml/2006/main">
  <p:tag name="TIMING" val="|2|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3646</TotalTime>
  <Words>284</Words>
  <Application>Microsoft Office PowerPoint</Application>
  <PresentationFormat>Widescreen</PresentationFormat>
  <Paragraphs>21</Paragraphs>
  <Slides>10</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Aldhabi</vt:lpstr>
      <vt:lpstr>Arial</vt:lpstr>
      <vt:lpstr>Garamond</vt:lpstr>
      <vt:lpstr>Sakkal Majalla</vt:lpstr>
      <vt:lpstr>Traditional Arabic</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مزايا اسلوب المحاكاة</vt:lpstr>
      <vt:lpstr>عيوب اسلوب المحاكاة</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BELAOURA</dc:creator>
  <cp:lastModifiedBy>bmsoft</cp:lastModifiedBy>
  <cp:revision>68</cp:revision>
  <dcterms:created xsi:type="dcterms:W3CDTF">2022-09-23T17:30:15Z</dcterms:created>
  <dcterms:modified xsi:type="dcterms:W3CDTF">2024-05-21T18:10:16Z</dcterms:modified>
</cp:coreProperties>
</file>