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48" r:id="rId1"/>
  </p:sldMasterIdLst>
  <p:sldIdLst>
    <p:sldId id="266" r:id="rId2"/>
    <p:sldId id="256" r:id="rId3"/>
    <p:sldId id="264" r:id="rId4"/>
    <p:sldId id="269" r:id="rId5"/>
    <p:sldId id="284" r:id="rId6"/>
    <p:sldId id="304" r:id="rId7"/>
    <p:sldId id="303" r:id="rId8"/>
    <p:sldId id="263" r:id="rId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0" y="1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5885C1B-DD11-E87E-B730-94089FC5D2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8E23D7F-6C71-0897-BFD4-C21B3CF813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095E176-AE07-A667-B95C-A69F928E8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39F4E-C351-4C49-8A27-751BBE671C69}" type="datetimeFigureOut">
              <a:rPr lang="fr-FR" smtClean="0"/>
              <a:pPr/>
              <a:t>16/01/2024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8E0D042-3D98-024A-09A1-FE32F6BE5B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E0B002B-22F6-9A99-4783-8B11B4CB0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6BDAE-EDA5-48DF-8E52-2C0C1791B750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8515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26AE08-D210-95EE-B8BD-26D8B06BA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73FC445-6F09-63BF-8EF4-589477FB2B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045E4C9-ABFE-6628-D987-66C38628DC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39F4E-C351-4C49-8A27-751BBE671C69}" type="datetimeFigureOut">
              <a:rPr lang="fr-FR" smtClean="0"/>
              <a:pPr/>
              <a:t>16/01/2024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94CD474-8D35-2E93-335D-7D890660A2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87B9157-1015-BCF0-F1E2-EC8E82E47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6BDAE-EDA5-48DF-8E52-2C0C1791B750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3024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3ADCD16-7C7E-3213-D83A-00E3F09C87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13BC5A0-C28E-3617-A81C-8EBBD3F8AF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E1D60DB-EEA1-C04D-2170-B0246EF7E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39F4E-C351-4C49-8A27-751BBE671C69}" type="datetimeFigureOut">
              <a:rPr lang="fr-FR" smtClean="0"/>
              <a:pPr/>
              <a:t>16/01/2024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299B027-6ACC-452F-DD41-633A7E7E3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2855D78-6126-9F1B-F623-ABE3C4014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6BDAE-EDA5-48DF-8E52-2C0C1791B750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82488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90C777-A569-9743-E72C-E06BA28633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404A009-7FED-DA5A-3B36-DC5218A758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C21E9CB-87AA-3EB5-B4E3-625196BB2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39F4E-C351-4C49-8A27-751BBE671C69}" type="datetimeFigureOut">
              <a:rPr lang="fr-FR" smtClean="0"/>
              <a:pPr/>
              <a:t>16/01/2024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6E1E71C-0350-6938-3C64-13BDF3597F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C42DBB8-EB0A-6AA5-401A-D35EADC901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6BDAE-EDA5-48DF-8E52-2C0C1791B750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4117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FC426A-5D02-78BC-DA1F-41B7766DF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39D6C23-4FD6-E4E7-9348-EE3979047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F2CEC09-E386-15B3-3730-2739FF9F5D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39F4E-C351-4C49-8A27-751BBE671C69}" type="datetimeFigureOut">
              <a:rPr lang="fr-FR" smtClean="0"/>
              <a:pPr/>
              <a:t>16/01/2024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EAC4AEE-E5BB-0B51-DE7C-24D3DB459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1242443-B00C-0A40-6F4D-6D4923B91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6BDAE-EDA5-48DF-8E52-2C0C1791B750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2927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8E24AB0-8DA5-075F-2D9D-05293706BB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3971D2A-23F1-276C-815A-8CC157F829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AE2FC23-804B-6453-037F-088402D817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522FF45-0757-4729-677E-EBEC729EBA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39F4E-C351-4C49-8A27-751BBE671C69}" type="datetimeFigureOut">
              <a:rPr lang="fr-FR" smtClean="0"/>
              <a:pPr/>
              <a:t>16/01/2024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3546F71-3715-8C65-1A7E-166E614431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3B546E1-956B-00B6-8CDE-C149B960E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6BDAE-EDA5-48DF-8E52-2C0C1791B750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3704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699B8C-B0C1-D856-C9BC-2712BCAFD9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4B73119-4F26-0116-0067-28FB1BF12C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0A44D0E-90A3-2A0D-771A-B39C3E9D10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5C3C1F12-E231-0B45-84BE-42F57BCD22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C4D394A-EAD9-B223-C9FD-DFC370A14E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8618DB6-B583-7457-3D7C-27859FF5A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39F4E-C351-4C49-8A27-751BBE671C69}" type="datetimeFigureOut">
              <a:rPr lang="fr-FR" smtClean="0"/>
              <a:pPr/>
              <a:t>16/01/2024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E0A203E-B883-791C-75C1-D0506F6923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5DE15EE-1DC8-9653-8DF0-2B71496D0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6BDAE-EDA5-48DF-8E52-2C0C1791B750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5834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5FEA2E4-330E-109F-A190-AC6FAC704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5965FCD-3C54-A941-BF81-A58811869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39F4E-C351-4C49-8A27-751BBE671C69}" type="datetimeFigureOut">
              <a:rPr lang="fr-FR" smtClean="0"/>
              <a:pPr/>
              <a:t>16/01/2024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734A55F-39E1-5584-8F4B-EED8B0ADA0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32BF0C3-7799-95E1-4760-8ED74E624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6BDAE-EDA5-48DF-8E52-2C0C1791B750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3453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6D5FA7B0-7ECF-7D9E-A045-DDEFF2079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39F4E-C351-4C49-8A27-751BBE671C69}" type="datetimeFigureOut">
              <a:rPr lang="fr-FR" smtClean="0"/>
              <a:pPr/>
              <a:t>16/01/2024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35873BE-3F06-3694-824B-DEA69B6BE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960A4456-5E4A-F4E4-5B49-F9BE8CD32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6BDAE-EDA5-48DF-8E52-2C0C1791B750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1970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C52CD3D-C332-4616-241D-250559F56B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537EB2A-D005-9B1E-A0FB-4AB257E1AC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AEBBF5B-4DA1-CED9-7E0D-8045B5EA14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F48134C-477B-8240-A107-3E044B774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39F4E-C351-4C49-8A27-751BBE671C69}" type="datetimeFigureOut">
              <a:rPr lang="fr-FR" smtClean="0"/>
              <a:pPr/>
              <a:t>16/01/2024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423DB27-9CA5-A737-A3E7-2E01D7179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B84861C-C43A-9D02-A971-4C5E6C95A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6BDAE-EDA5-48DF-8E52-2C0C1791B750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1486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BE354C-CEC0-B462-DBB9-796E52AA22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51B0667-4A5B-343D-598B-C9FBEF6F522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A699FC6-634A-484E-EB8C-C6D3591062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5D56FD9-1C11-3365-7A29-146500BF3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39F4E-C351-4C49-8A27-751BBE671C69}" type="datetimeFigureOut">
              <a:rPr lang="fr-FR" smtClean="0"/>
              <a:pPr/>
              <a:t>16/01/2024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4140C4B-E883-B2A5-0520-F31990AB5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F9657FF-54C3-03CF-B696-66A7013FF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6BDAE-EDA5-48DF-8E52-2C0C1791B750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2920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43DAC76-E605-D45A-E1E9-FD134BD62F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060693B-9F9B-1917-9584-A8FDFC08F8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1A39724-3EF7-B2AA-15B0-FFB8DE8B1C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39F4E-C351-4C49-8A27-751BBE671C69}" type="datetimeFigureOut">
              <a:rPr lang="fr-FR" smtClean="0"/>
              <a:pPr/>
              <a:t>16/01/2024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7D2FB2D-FB20-D188-C7DE-30B9C873CB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998632C-F705-443C-633A-3ACE0125E7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6BDAE-EDA5-48DF-8E52-2C0C1791B750}" type="slidenum">
              <a:rPr lang="fr-FR" smtClean="0"/>
              <a:pPr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7580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>
            <a:extLst>
              <a:ext uri="{FF2B5EF4-FFF2-40B4-BE49-F238E27FC236}">
                <a16:creationId xmlns:a16="http://schemas.microsoft.com/office/drawing/2014/main" id="{DF8B8CAB-CF42-3480-D93F-A224EF8409D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39213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6A15331-5872-4102-923E-10469FC53E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81" y="-222752"/>
            <a:ext cx="12031838" cy="6858000"/>
          </a:xfrm>
          <a:prstGeom prst="rect">
            <a:avLst/>
          </a:prstGeom>
          <a:effectLst>
            <a:softEdge rad="635000"/>
          </a:effectLst>
        </p:spPr>
      </p:pic>
      <p:sp>
        <p:nvSpPr>
          <p:cNvPr id="9" name="Rectangle 2">
            <a:extLst>
              <a:ext uri="{FF2B5EF4-FFF2-40B4-BE49-F238E27FC236}">
                <a16:creationId xmlns:a16="http://schemas.microsoft.com/office/drawing/2014/main" id="{9AD1F252-30E3-E407-ED5C-6005EA2ABA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13314" name="Zone de texte 7"/>
          <p:cNvSpPr txBox="1">
            <a:spLocks noChangeArrowheads="1"/>
          </p:cNvSpPr>
          <p:nvPr/>
        </p:nvSpPr>
        <p:spPr bwMode="auto">
          <a:xfrm>
            <a:off x="616084" y="5111248"/>
            <a:ext cx="7928043" cy="1524000"/>
          </a:xfrm>
          <a:prstGeom prst="rect">
            <a:avLst/>
          </a:prstGeom>
          <a:ln>
            <a:headEnd/>
            <a:tailEnd/>
          </a:ln>
          <a:effectLst>
            <a:softEdge rad="6350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D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dhabi" panose="01000000000000000000" pitchFamily="2" charset="-78"/>
                <a:cs typeface="Aldhabi" panose="01000000000000000000" pitchFamily="2" charset="-78"/>
              </a:rPr>
              <a:t>المحور الثاني: المعالجة المحاسبية لمختلفة الانشطة ومختلف العمليات البنكية:</a:t>
            </a: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ar-DZ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dhabi" panose="01000000000000000000" pitchFamily="2" charset="-78"/>
                <a:cs typeface="Aldhabi" panose="01000000000000000000" pitchFamily="2" charset="-78"/>
              </a:rPr>
              <a:t>الدرس 8: المعالجة </a:t>
            </a:r>
            <a:r>
              <a:rPr lang="ar-DZ" sz="40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dhabi" panose="01000000000000000000" pitchFamily="2" charset="-78"/>
                <a:cs typeface="Aldhabi" panose="01000000000000000000" pitchFamily="2" charset="-78"/>
              </a:rPr>
              <a:t>المحاسبية اأذونات أو سندات الصندوق</a:t>
            </a:r>
            <a:endParaRPr kumimoji="0" lang="en-US" sz="4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2140084" y="181478"/>
            <a:ext cx="7928043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وزارة التعليم العالي والبحث العلمي                                  </a:t>
            </a:r>
            <a:endParaRPr kumimoji="0" lang="fr-FR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جامعة مساعديه محمد الشريف سو أهراس</a:t>
            </a:r>
            <a:endParaRPr kumimoji="0" lang="fr-FR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DZ" sz="16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raditional Arabic" pitchFamily="18" charset="-78"/>
                <a:ea typeface="Calibri" pitchFamily="34" charset="0"/>
                <a:cs typeface="Traditional Arabic" pitchFamily="18" charset="-78"/>
              </a:rPr>
              <a:t>كلية العلوم الاقتصادية وعلوم التجارية وعلوم التسيير</a:t>
            </a:r>
            <a:endParaRPr kumimoji="0" lang="fr-FR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1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قسم: العلوم </a:t>
            </a:r>
            <a:r>
              <a:rPr kumimoji="0" lang="ar-DZ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raditional Arabic" pitchFamily="18" charset="-78"/>
                <a:ea typeface="Times New Roman" pitchFamily="18" charset="0"/>
                <a:cs typeface="Traditional Arabic" pitchFamily="18" charset="-78"/>
              </a:rPr>
              <a:t>الاقتصادية</a:t>
            </a:r>
            <a:endParaRPr kumimoji="0" lang="fr-FR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64366" y="1522978"/>
            <a:ext cx="3048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dhabi" panose="01000000000000000000" pitchFamily="2" charset="-78"/>
                <a:ea typeface="Times New Roman" pitchFamily="18" charset="0"/>
                <a:cs typeface="Aldhabi" panose="01000000000000000000" pitchFamily="2" charset="-78"/>
              </a:rPr>
              <a:t>من إعداد الأستاذ(ة</a:t>
            </a:r>
            <a:r>
              <a:rPr lang="ar-SA" sz="24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dhabi" panose="01000000000000000000" pitchFamily="2" charset="-78"/>
                <a:ea typeface="Times New Roman" pitchFamily="18" charset="0"/>
                <a:cs typeface="Aldhabi" panose="01000000000000000000" pitchFamily="2" charset="-78"/>
              </a:rPr>
              <a:t>):</a:t>
            </a:r>
            <a:endParaRPr lang="fr-F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dhabi" panose="01000000000000000000" pitchFamily="2" charset="-78"/>
              <a:ea typeface="Times New Roman" pitchFamily="18" charset="0"/>
              <a:cs typeface="Aldhabi" panose="01000000000000000000" pitchFamily="2" charset="-78"/>
            </a:endParaRPr>
          </a:p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dhabi" panose="01000000000000000000" pitchFamily="2" charset="-78"/>
                <a:ea typeface="Times New Roman" pitchFamily="18" charset="0"/>
                <a:cs typeface="Aldhabi" panose="01000000000000000000" pitchFamily="2" charset="-78"/>
              </a:rPr>
              <a:t>بلعورة هجيرة</a:t>
            </a:r>
            <a:endParaRPr lang="fr-F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dhabi" panose="01000000000000000000" pitchFamily="2" charset="-78"/>
              <a:ea typeface="Times New Roman" pitchFamily="18" charset="0"/>
              <a:cs typeface="Aldhabi" panose="01000000000000000000" pitchFamily="2" charset="-78"/>
            </a:endParaRPr>
          </a:p>
          <a:p>
            <a:pPr lvl="0" algn="ctr" rtl="1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ar-SA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dhabi" panose="01000000000000000000" pitchFamily="2" charset="-78"/>
                <a:ea typeface="Times New Roman" pitchFamily="18" charset="0"/>
                <a:cs typeface="Aldhabi" panose="01000000000000000000" pitchFamily="2" charset="-78"/>
              </a:rPr>
              <a:t>السنة الجامعية:</a:t>
            </a:r>
            <a:r>
              <a:rPr lang="fr-FR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ldhabi" panose="01000000000000000000" pitchFamily="2" charset="-78"/>
                <a:ea typeface="Times New Roman" pitchFamily="18" charset="0"/>
                <a:cs typeface="Aldhabi" panose="01000000000000000000" pitchFamily="2" charset="-78"/>
              </a:rPr>
              <a:t>2023/2024</a:t>
            </a:r>
            <a:endParaRPr lang="ar-SA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ldhabi" panose="01000000000000000000" pitchFamily="2" charset="-78"/>
              <a:cs typeface="Aldhabi" panose="01000000000000000000" pitchFamily="2" charset="-78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3A93862-01E4-4881-9C75-0EC4F87D3E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084" y="134806"/>
            <a:ext cx="1524000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5250056"/>
      </p:ext>
    </p:extLst>
  </p:cSld>
  <p:clrMapOvr>
    <a:masterClrMapping/>
  </p:clrMapOvr>
  <p:transition spd="slow"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>
            <a:extLst>
              <a:ext uri="{FF2B5EF4-FFF2-40B4-BE49-F238E27FC236}">
                <a16:creationId xmlns:a16="http://schemas.microsoft.com/office/drawing/2014/main" id="{24052ED5-23BA-9C58-5A81-C280939A56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C113B80-1E8D-4B70-8C96-582F3E6D50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88564" y="865680"/>
            <a:ext cx="9188970" cy="5126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172155"/>
      </p:ext>
    </p:extLst>
  </p:cSld>
  <p:clrMapOvr>
    <a:masterClrMapping/>
  </p:clrMapOvr>
  <p:transition spd="slow">
    <p:newsfla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>
            <a:extLst>
              <a:ext uri="{FF2B5EF4-FFF2-40B4-BE49-F238E27FC236}">
                <a16:creationId xmlns:a16="http://schemas.microsoft.com/office/drawing/2014/main" id="{ED260F10-5519-A52C-C15A-A338B89940C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09862"/>
            <a:ext cx="12192000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2A6F439-CCB5-4125-AEB8-8D9FA4AFDC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9607" y="844840"/>
            <a:ext cx="9383842" cy="4748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7959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4202349" y="1656811"/>
          <a:ext cx="2607013" cy="4354006"/>
        </p:xfrm>
        <a:graphic>
          <a:graphicData uri="http://schemas.openxmlformats.org/drawingml/2006/table">
            <a:tbl>
              <a:tblPr/>
              <a:tblGrid>
                <a:gridCol w="20481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88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3748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 b="1">
                          <a:solidFill>
                            <a:srgbClr val="BF8F00"/>
                          </a:solidFill>
                          <a:latin typeface="Calibri"/>
                          <a:ea typeface="Calibri"/>
                          <a:cs typeface="Traditional Arabic"/>
                        </a:rPr>
                        <a:t>تصميم الدرس من أجل تعليم هجين</a:t>
                      </a:r>
                      <a:endParaRPr lang="fr-FR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433" marR="374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 b="1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raditional Arabic"/>
                        </a:rPr>
                        <a:t>عنوان الورشة:</a:t>
                      </a:r>
                      <a:endParaRPr lang="fr-FR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433" marR="374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73183"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solidFill>
                            <a:srgbClr val="BF8F00"/>
                          </a:solidFill>
                          <a:latin typeface="Traditional Arabic"/>
                          <a:ea typeface="Calibri"/>
                          <a:cs typeface="Arial"/>
                        </a:rPr>
                        <a:t></a:t>
                      </a:r>
                      <a:r>
                        <a:rPr lang="fr-FR" sz="800" b="1">
                          <a:solidFill>
                            <a:srgbClr val="BF8F00"/>
                          </a:solidFill>
                          <a:latin typeface="Traditional Arabic"/>
                          <a:ea typeface="Times New Roman"/>
                          <a:cs typeface="Traditional Arabic"/>
                          <a:sym typeface="Wingdings"/>
                        </a:rPr>
                        <a:t></a:t>
                      </a:r>
                      <a:r>
                        <a:rPr lang="ar-SA" sz="800" b="1">
                          <a:solidFill>
                            <a:srgbClr val="BF8F00"/>
                          </a:solidFill>
                          <a:latin typeface="Calibri"/>
                          <a:ea typeface="Calibri"/>
                          <a:cs typeface="Traditional Arabic"/>
                        </a:rPr>
                        <a:t>البيداغوجيا وعلم النفس التربوي في التكوين-التعليم عند الطالب</a:t>
                      </a:r>
                      <a:r>
                        <a:rPr lang="fr-FR" sz="800" b="1">
                          <a:solidFill>
                            <a:srgbClr val="BF8F00"/>
                          </a:solidFill>
                          <a:latin typeface="Traditional Arabic"/>
                          <a:ea typeface="Calibri"/>
                          <a:cs typeface="Arial"/>
                        </a:rPr>
                        <a:t>.</a:t>
                      </a:r>
                      <a:endParaRPr lang="fr-FR" sz="60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solidFill>
                            <a:srgbClr val="BF8F00"/>
                          </a:solidFill>
                          <a:latin typeface="Traditional Arabic"/>
                          <a:ea typeface="Calibri"/>
                          <a:cs typeface="Arial"/>
                        </a:rPr>
                        <a:t></a:t>
                      </a:r>
                      <a:r>
                        <a:rPr lang="fr-FR" sz="800" b="1">
                          <a:solidFill>
                            <a:srgbClr val="BF8F00"/>
                          </a:solidFill>
                          <a:latin typeface="Traditional Arabic"/>
                          <a:ea typeface="Times New Roman"/>
                          <a:cs typeface="Traditional Arabic"/>
                          <a:sym typeface="Wingdings"/>
                        </a:rPr>
                        <a:t></a:t>
                      </a:r>
                      <a:r>
                        <a:rPr lang="ar-SA" sz="800" b="1">
                          <a:solidFill>
                            <a:srgbClr val="BF8F00"/>
                          </a:solidFill>
                          <a:latin typeface="Calibri"/>
                          <a:ea typeface="Calibri"/>
                          <a:cs typeface="Traditional Arabic"/>
                        </a:rPr>
                        <a:t>تقييم و إنشاء شبكات خاصة بالمهارات</a:t>
                      </a:r>
                      <a:r>
                        <a:rPr lang="fr-FR" sz="800" b="1">
                          <a:solidFill>
                            <a:srgbClr val="BF8F00"/>
                          </a:solidFill>
                          <a:latin typeface="Traditional Arabic"/>
                          <a:ea typeface="Calibri"/>
                          <a:cs typeface="Arial"/>
                        </a:rPr>
                        <a:t>.</a:t>
                      </a:r>
                      <a:endParaRPr lang="fr-FR" sz="60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solidFill>
                            <a:srgbClr val="BF8F00"/>
                          </a:solidFill>
                          <a:latin typeface="Traditional Arabic"/>
                          <a:ea typeface="Calibri"/>
                          <a:cs typeface="Arial"/>
                        </a:rPr>
                        <a:t></a:t>
                      </a:r>
                      <a:r>
                        <a:rPr lang="fr-FR" sz="800" b="1">
                          <a:solidFill>
                            <a:srgbClr val="BF8F00"/>
                          </a:solidFill>
                          <a:latin typeface="Traditional Arabic"/>
                          <a:ea typeface="Times New Roman"/>
                          <a:cs typeface="Traditional Arabic"/>
                          <a:sym typeface="Wingdings"/>
                        </a:rPr>
                        <a:t></a:t>
                      </a:r>
                      <a:r>
                        <a:rPr lang="ar-SA" sz="800" b="1">
                          <a:solidFill>
                            <a:srgbClr val="BF8F00"/>
                          </a:solidFill>
                          <a:latin typeface="Calibri"/>
                          <a:ea typeface="Calibri"/>
                          <a:cs typeface="Traditional Arabic"/>
                        </a:rPr>
                        <a:t> أساليب و طرق إعداد البرامج الخاصة بالتكوين.</a:t>
                      </a:r>
                      <a:r>
                        <a:rPr lang="fr-FR" sz="800" b="1">
                          <a:solidFill>
                            <a:srgbClr val="BF8F00"/>
                          </a:solidFill>
                          <a:latin typeface="Traditional Arabic"/>
                          <a:ea typeface="Calibri"/>
                          <a:cs typeface="Arial"/>
                        </a:rPr>
                        <a:t></a:t>
                      </a:r>
                      <a:endParaRPr lang="fr-FR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433" marR="374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 marL="37433" marR="374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851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 b="1">
                          <a:solidFill>
                            <a:srgbClr val="C00000"/>
                          </a:solidFill>
                          <a:latin typeface="Calibri"/>
                          <a:ea typeface="Times New Roman"/>
                          <a:cs typeface="Traditional Arabic"/>
                        </a:rPr>
                        <a:t>المحاور المحددة في القرار</a:t>
                      </a:r>
                      <a:endParaRPr lang="fr-FR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433" marR="3743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 marL="49910" marR="49910" marT="24955" marB="24955">
                    <a:lnL>
                      <a:noFill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785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 b="1">
                          <a:solidFill>
                            <a:srgbClr val="BF8F00"/>
                          </a:solidFill>
                          <a:latin typeface="Calibri"/>
                          <a:ea typeface="Calibri"/>
                          <a:cs typeface="Traditional Arabic"/>
                        </a:rPr>
                        <a:t>الوحدة التعليمية الأساسية</a:t>
                      </a:r>
                      <a:endParaRPr lang="fr-FR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433" marR="374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 marL="37433" marR="374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9641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 b="1">
                          <a:solidFill>
                            <a:srgbClr val="C00000"/>
                          </a:solidFill>
                          <a:latin typeface="Calibri"/>
                          <a:ea typeface="Times New Roman"/>
                          <a:cs typeface="Traditional Arabic"/>
                        </a:rPr>
                        <a:t>الوحدة</a:t>
                      </a:r>
                      <a:endParaRPr lang="fr-FR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433" marR="3743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 marL="49910" marR="49910" marT="24955" marB="24955">
                    <a:lnL>
                      <a:noFill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0533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 b="1">
                          <a:solidFill>
                            <a:srgbClr val="BF8F00"/>
                          </a:solidFill>
                          <a:latin typeface="Calibri"/>
                          <a:ea typeface="Calibri"/>
                          <a:cs typeface="Traditional Arabic"/>
                        </a:rPr>
                        <a:t>تصميم الدرس وفقا لهيكل بيداغوجي مناسب وتطبيق مبدأ المواءمة.</a:t>
                      </a:r>
                      <a:endParaRPr lang="fr-FR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433" marR="374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 b="1" dirty="0">
                          <a:solidFill>
                            <a:srgbClr val="C00000"/>
                          </a:solidFill>
                          <a:latin typeface="Calibri"/>
                          <a:ea typeface="Times New Roman"/>
                          <a:cs typeface="Traditional Arabic"/>
                        </a:rPr>
                        <a:t>المهارات المستهدفة</a:t>
                      </a:r>
                      <a:endParaRPr lang="fr-FR" sz="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433" marR="374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4" name="Picture 2" descr="خلفيات و صور بوربوينت لتصميم و الكتابة عليها Wallpaper PowerPoint 2020 |  Wallpaper powerpoint, Powerpoint, Wallpaper">
            <a:extLst>
              <a:ext uri="{FF2B5EF4-FFF2-40B4-BE49-F238E27FC236}">
                <a16:creationId xmlns:a16="http://schemas.microsoft.com/office/drawing/2014/main" id="{D0B55B64-5F5A-CA92-32C6-A9A730F6D1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40186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7BAE5DD-664E-4F63-BF77-36BA463539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154367">
            <a:off x="2679976" y="1019917"/>
            <a:ext cx="7611537" cy="291505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4202349" y="1656811"/>
          <a:ext cx="2607013" cy="4354006"/>
        </p:xfrm>
        <a:graphic>
          <a:graphicData uri="http://schemas.openxmlformats.org/drawingml/2006/table">
            <a:tbl>
              <a:tblPr/>
              <a:tblGrid>
                <a:gridCol w="20481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88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3748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 b="1">
                          <a:solidFill>
                            <a:srgbClr val="BF8F00"/>
                          </a:solidFill>
                          <a:latin typeface="Calibri"/>
                          <a:ea typeface="Calibri"/>
                          <a:cs typeface="Traditional Arabic"/>
                        </a:rPr>
                        <a:t>تصميم الدرس من أجل تعليم هجين</a:t>
                      </a:r>
                      <a:endParaRPr lang="fr-FR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433" marR="374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 b="1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raditional Arabic"/>
                        </a:rPr>
                        <a:t>عنوان الورشة:</a:t>
                      </a:r>
                      <a:endParaRPr lang="fr-FR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433" marR="374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73183"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solidFill>
                            <a:srgbClr val="BF8F00"/>
                          </a:solidFill>
                          <a:latin typeface="Traditional Arabic"/>
                          <a:ea typeface="Calibri"/>
                          <a:cs typeface="Arial"/>
                        </a:rPr>
                        <a:t></a:t>
                      </a:r>
                      <a:r>
                        <a:rPr lang="fr-FR" sz="800" b="1">
                          <a:solidFill>
                            <a:srgbClr val="BF8F00"/>
                          </a:solidFill>
                          <a:latin typeface="Traditional Arabic"/>
                          <a:ea typeface="Times New Roman"/>
                          <a:cs typeface="Traditional Arabic"/>
                          <a:sym typeface="Wingdings"/>
                        </a:rPr>
                        <a:t></a:t>
                      </a:r>
                      <a:r>
                        <a:rPr lang="ar-SA" sz="800" b="1">
                          <a:solidFill>
                            <a:srgbClr val="BF8F00"/>
                          </a:solidFill>
                          <a:latin typeface="Calibri"/>
                          <a:ea typeface="Calibri"/>
                          <a:cs typeface="Traditional Arabic"/>
                        </a:rPr>
                        <a:t>البيداغوجيا وعلم النفس التربوي في التكوين-التعليم عند الطالب</a:t>
                      </a:r>
                      <a:r>
                        <a:rPr lang="fr-FR" sz="800" b="1">
                          <a:solidFill>
                            <a:srgbClr val="BF8F00"/>
                          </a:solidFill>
                          <a:latin typeface="Traditional Arabic"/>
                          <a:ea typeface="Calibri"/>
                          <a:cs typeface="Arial"/>
                        </a:rPr>
                        <a:t>.</a:t>
                      </a:r>
                      <a:endParaRPr lang="fr-FR" sz="60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solidFill>
                            <a:srgbClr val="BF8F00"/>
                          </a:solidFill>
                          <a:latin typeface="Traditional Arabic"/>
                          <a:ea typeface="Calibri"/>
                          <a:cs typeface="Arial"/>
                        </a:rPr>
                        <a:t></a:t>
                      </a:r>
                      <a:r>
                        <a:rPr lang="fr-FR" sz="800" b="1">
                          <a:solidFill>
                            <a:srgbClr val="BF8F00"/>
                          </a:solidFill>
                          <a:latin typeface="Traditional Arabic"/>
                          <a:ea typeface="Times New Roman"/>
                          <a:cs typeface="Traditional Arabic"/>
                          <a:sym typeface="Wingdings"/>
                        </a:rPr>
                        <a:t></a:t>
                      </a:r>
                      <a:r>
                        <a:rPr lang="ar-SA" sz="800" b="1">
                          <a:solidFill>
                            <a:srgbClr val="BF8F00"/>
                          </a:solidFill>
                          <a:latin typeface="Calibri"/>
                          <a:ea typeface="Calibri"/>
                          <a:cs typeface="Traditional Arabic"/>
                        </a:rPr>
                        <a:t>تقييم و إنشاء شبكات خاصة بالمهارات</a:t>
                      </a:r>
                      <a:r>
                        <a:rPr lang="fr-FR" sz="800" b="1">
                          <a:solidFill>
                            <a:srgbClr val="BF8F00"/>
                          </a:solidFill>
                          <a:latin typeface="Traditional Arabic"/>
                          <a:ea typeface="Calibri"/>
                          <a:cs typeface="Arial"/>
                        </a:rPr>
                        <a:t>.</a:t>
                      </a:r>
                      <a:endParaRPr lang="fr-FR" sz="60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solidFill>
                            <a:srgbClr val="BF8F00"/>
                          </a:solidFill>
                          <a:latin typeface="Traditional Arabic"/>
                          <a:ea typeface="Calibri"/>
                          <a:cs typeface="Arial"/>
                        </a:rPr>
                        <a:t></a:t>
                      </a:r>
                      <a:r>
                        <a:rPr lang="fr-FR" sz="800" b="1">
                          <a:solidFill>
                            <a:srgbClr val="BF8F00"/>
                          </a:solidFill>
                          <a:latin typeface="Traditional Arabic"/>
                          <a:ea typeface="Times New Roman"/>
                          <a:cs typeface="Traditional Arabic"/>
                          <a:sym typeface="Wingdings"/>
                        </a:rPr>
                        <a:t></a:t>
                      </a:r>
                      <a:r>
                        <a:rPr lang="ar-SA" sz="800" b="1">
                          <a:solidFill>
                            <a:srgbClr val="BF8F00"/>
                          </a:solidFill>
                          <a:latin typeface="Calibri"/>
                          <a:ea typeface="Calibri"/>
                          <a:cs typeface="Traditional Arabic"/>
                        </a:rPr>
                        <a:t> أساليب و طرق إعداد البرامج الخاصة بالتكوين.</a:t>
                      </a:r>
                      <a:r>
                        <a:rPr lang="fr-FR" sz="800" b="1">
                          <a:solidFill>
                            <a:srgbClr val="BF8F00"/>
                          </a:solidFill>
                          <a:latin typeface="Traditional Arabic"/>
                          <a:ea typeface="Calibri"/>
                          <a:cs typeface="Arial"/>
                        </a:rPr>
                        <a:t></a:t>
                      </a:r>
                      <a:endParaRPr lang="fr-FR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433" marR="374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 marL="37433" marR="374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851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 b="1">
                          <a:solidFill>
                            <a:srgbClr val="C00000"/>
                          </a:solidFill>
                          <a:latin typeface="Calibri"/>
                          <a:ea typeface="Times New Roman"/>
                          <a:cs typeface="Traditional Arabic"/>
                        </a:rPr>
                        <a:t>المحاور المحددة في القرار</a:t>
                      </a:r>
                      <a:endParaRPr lang="fr-FR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433" marR="3743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 marL="49910" marR="49910" marT="24955" marB="24955">
                    <a:lnL>
                      <a:noFill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785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 b="1">
                          <a:solidFill>
                            <a:srgbClr val="BF8F00"/>
                          </a:solidFill>
                          <a:latin typeface="Calibri"/>
                          <a:ea typeface="Calibri"/>
                          <a:cs typeface="Traditional Arabic"/>
                        </a:rPr>
                        <a:t>الوحدة التعليمية الأساسية</a:t>
                      </a:r>
                      <a:endParaRPr lang="fr-FR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433" marR="374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 marL="37433" marR="374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9641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 b="1">
                          <a:solidFill>
                            <a:srgbClr val="C00000"/>
                          </a:solidFill>
                          <a:latin typeface="Calibri"/>
                          <a:ea typeface="Times New Roman"/>
                          <a:cs typeface="Traditional Arabic"/>
                        </a:rPr>
                        <a:t>الوحدة</a:t>
                      </a:r>
                      <a:endParaRPr lang="fr-FR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433" marR="3743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 marL="49910" marR="49910" marT="24955" marB="24955">
                    <a:lnL>
                      <a:noFill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0533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 b="1">
                          <a:solidFill>
                            <a:srgbClr val="BF8F00"/>
                          </a:solidFill>
                          <a:latin typeface="Calibri"/>
                          <a:ea typeface="Calibri"/>
                          <a:cs typeface="Traditional Arabic"/>
                        </a:rPr>
                        <a:t>تصميم الدرس وفقا لهيكل بيداغوجي مناسب وتطبيق مبدأ المواءمة.</a:t>
                      </a:r>
                      <a:endParaRPr lang="fr-FR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433" marR="374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 b="1" dirty="0">
                          <a:solidFill>
                            <a:srgbClr val="C00000"/>
                          </a:solidFill>
                          <a:latin typeface="Calibri"/>
                          <a:ea typeface="Times New Roman"/>
                          <a:cs typeface="Traditional Arabic"/>
                        </a:rPr>
                        <a:t>المهارات المستهدفة</a:t>
                      </a:r>
                      <a:endParaRPr lang="fr-FR" sz="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433" marR="374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4" name="Picture 2" descr="خلفيات و صور بوربوينت لتصميم و الكتابة عليها Wallpaper PowerPoint 2020 |  Wallpaper powerpoint, Powerpoint, Wallpaper">
            <a:extLst>
              <a:ext uri="{FF2B5EF4-FFF2-40B4-BE49-F238E27FC236}">
                <a16:creationId xmlns:a16="http://schemas.microsoft.com/office/drawing/2014/main" id="{D0B55B64-5F5A-CA92-32C6-A9A730F6D1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40186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D3E2D23F-0EEE-4327-8748-FAB467618C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984171">
            <a:off x="3452458" y="304769"/>
            <a:ext cx="7325747" cy="3820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26272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4202349" y="1656811"/>
          <a:ext cx="2607013" cy="4354006"/>
        </p:xfrm>
        <a:graphic>
          <a:graphicData uri="http://schemas.openxmlformats.org/drawingml/2006/table">
            <a:tbl>
              <a:tblPr/>
              <a:tblGrid>
                <a:gridCol w="20481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88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3748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 b="1">
                          <a:solidFill>
                            <a:srgbClr val="BF8F00"/>
                          </a:solidFill>
                          <a:latin typeface="Calibri"/>
                          <a:ea typeface="Calibri"/>
                          <a:cs typeface="Traditional Arabic"/>
                        </a:rPr>
                        <a:t>تصميم الدرس من أجل تعليم هجين</a:t>
                      </a:r>
                      <a:endParaRPr lang="fr-FR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433" marR="374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 b="1">
                          <a:solidFill>
                            <a:srgbClr val="C00000"/>
                          </a:solidFill>
                          <a:latin typeface="Calibri"/>
                          <a:ea typeface="Calibri"/>
                          <a:cs typeface="Traditional Arabic"/>
                        </a:rPr>
                        <a:t>عنوان الورشة:</a:t>
                      </a:r>
                      <a:endParaRPr lang="fr-FR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433" marR="374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73183">
                <a:tc>
                  <a:txBody>
                    <a:bodyPr/>
                    <a:lstStyle/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solidFill>
                            <a:srgbClr val="BF8F00"/>
                          </a:solidFill>
                          <a:latin typeface="Traditional Arabic"/>
                          <a:ea typeface="Calibri"/>
                          <a:cs typeface="Arial"/>
                        </a:rPr>
                        <a:t></a:t>
                      </a:r>
                      <a:r>
                        <a:rPr lang="fr-FR" sz="800" b="1">
                          <a:solidFill>
                            <a:srgbClr val="BF8F00"/>
                          </a:solidFill>
                          <a:latin typeface="Traditional Arabic"/>
                          <a:ea typeface="Times New Roman"/>
                          <a:cs typeface="Traditional Arabic"/>
                          <a:sym typeface="Wingdings"/>
                        </a:rPr>
                        <a:t></a:t>
                      </a:r>
                      <a:r>
                        <a:rPr lang="ar-SA" sz="800" b="1">
                          <a:solidFill>
                            <a:srgbClr val="BF8F00"/>
                          </a:solidFill>
                          <a:latin typeface="Calibri"/>
                          <a:ea typeface="Calibri"/>
                          <a:cs typeface="Traditional Arabic"/>
                        </a:rPr>
                        <a:t>البيداغوجيا وعلم النفس التربوي في التكوين-التعليم عند الطالب</a:t>
                      </a:r>
                      <a:r>
                        <a:rPr lang="fr-FR" sz="800" b="1">
                          <a:solidFill>
                            <a:srgbClr val="BF8F00"/>
                          </a:solidFill>
                          <a:latin typeface="Traditional Arabic"/>
                          <a:ea typeface="Calibri"/>
                          <a:cs typeface="Arial"/>
                        </a:rPr>
                        <a:t>.</a:t>
                      </a:r>
                      <a:endParaRPr lang="fr-FR" sz="60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solidFill>
                            <a:srgbClr val="BF8F00"/>
                          </a:solidFill>
                          <a:latin typeface="Traditional Arabic"/>
                          <a:ea typeface="Calibri"/>
                          <a:cs typeface="Arial"/>
                        </a:rPr>
                        <a:t></a:t>
                      </a:r>
                      <a:r>
                        <a:rPr lang="fr-FR" sz="800" b="1">
                          <a:solidFill>
                            <a:srgbClr val="BF8F00"/>
                          </a:solidFill>
                          <a:latin typeface="Traditional Arabic"/>
                          <a:ea typeface="Times New Roman"/>
                          <a:cs typeface="Traditional Arabic"/>
                          <a:sym typeface="Wingdings"/>
                        </a:rPr>
                        <a:t></a:t>
                      </a:r>
                      <a:r>
                        <a:rPr lang="ar-SA" sz="800" b="1">
                          <a:solidFill>
                            <a:srgbClr val="BF8F00"/>
                          </a:solidFill>
                          <a:latin typeface="Calibri"/>
                          <a:ea typeface="Calibri"/>
                          <a:cs typeface="Traditional Arabic"/>
                        </a:rPr>
                        <a:t>تقييم و إنشاء شبكات خاصة بالمهارات</a:t>
                      </a:r>
                      <a:r>
                        <a:rPr lang="fr-FR" sz="800" b="1">
                          <a:solidFill>
                            <a:srgbClr val="BF8F00"/>
                          </a:solidFill>
                          <a:latin typeface="Traditional Arabic"/>
                          <a:ea typeface="Calibri"/>
                          <a:cs typeface="Arial"/>
                        </a:rPr>
                        <a:t>.</a:t>
                      </a:r>
                      <a:endParaRPr lang="fr-FR" sz="600">
                        <a:latin typeface="Calibri"/>
                        <a:ea typeface="Calibri"/>
                        <a:cs typeface="Arial"/>
                      </a:endParaRPr>
                    </a:p>
                    <a:p>
                      <a:pPr algn="justLow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800" b="1">
                          <a:solidFill>
                            <a:srgbClr val="BF8F00"/>
                          </a:solidFill>
                          <a:latin typeface="Traditional Arabic"/>
                          <a:ea typeface="Calibri"/>
                          <a:cs typeface="Arial"/>
                        </a:rPr>
                        <a:t></a:t>
                      </a:r>
                      <a:r>
                        <a:rPr lang="fr-FR" sz="800" b="1">
                          <a:solidFill>
                            <a:srgbClr val="BF8F00"/>
                          </a:solidFill>
                          <a:latin typeface="Traditional Arabic"/>
                          <a:ea typeface="Times New Roman"/>
                          <a:cs typeface="Traditional Arabic"/>
                          <a:sym typeface="Wingdings"/>
                        </a:rPr>
                        <a:t></a:t>
                      </a:r>
                      <a:r>
                        <a:rPr lang="ar-SA" sz="800" b="1">
                          <a:solidFill>
                            <a:srgbClr val="BF8F00"/>
                          </a:solidFill>
                          <a:latin typeface="Calibri"/>
                          <a:ea typeface="Calibri"/>
                          <a:cs typeface="Traditional Arabic"/>
                        </a:rPr>
                        <a:t> أساليب و طرق إعداد البرامج الخاصة بالتكوين.</a:t>
                      </a:r>
                      <a:r>
                        <a:rPr lang="fr-FR" sz="800" b="1">
                          <a:solidFill>
                            <a:srgbClr val="BF8F00"/>
                          </a:solidFill>
                          <a:latin typeface="Traditional Arabic"/>
                          <a:ea typeface="Calibri"/>
                          <a:cs typeface="Arial"/>
                        </a:rPr>
                        <a:t></a:t>
                      </a:r>
                      <a:endParaRPr lang="fr-FR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433" marR="374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 marL="37433" marR="374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851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 b="1">
                          <a:solidFill>
                            <a:srgbClr val="C00000"/>
                          </a:solidFill>
                          <a:latin typeface="Calibri"/>
                          <a:ea typeface="Times New Roman"/>
                          <a:cs typeface="Traditional Arabic"/>
                        </a:rPr>
                        <a:t>المحاور المحددة في القرار</a:t>
                      </a:r>
                      <a:endParaRPr lang="fr-FR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433" marR="3743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 marL="49910" marR="49910" marT="24955" marB="24955">
                    <a:lnL>
                      <a:noFill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785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 b="1">
                          <a:solidFill>
                            <a:srgbClr val="BF8F00"/>
                          </a:solidFill>
                          <a:latin typeface="Calibri"/>
                          <a:ea typeface="Calibri"/>
                          <a:cs typeface="Traditional Arabic"/>
                        </a:rPr>
                        <a:t>الوحدة التعليمية الأساسية</a:t>
                      </a:r>
                      <a:endParaRPr lang="fr-FR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433" marR="374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 marL="37433" marR="374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9641"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 b="1">
                          <a:solidFill>
                            <a:srgbClr val="C00000"/>
                          </a:solidFill>
                          <a:latin typeface="Calibri"/>
                          <a:ea typeface="Times New Roman"/>
                          <a:cs typeface="Traditional Arabic"/>
                        </a:rPr>
                        <a:t>الوحدة</a:t>
                      </a:r>
                      <a:endParaRPr lang="fr-FR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433" marR="37433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fr-FR" sz="1000"/>
                    </a:p>
                  </a:txBody>
                  <a:tcPr marL="49910" marR="49910" marT="24955" marB="24955">
                    <a:lnL>
                      <a:noFill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205331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 b="1">
                          <a:solidFill>
                            <a:srgbClr val="BF8F00"/>
                          </a:solidFill>
                          <a:latin typeface="Calibri"/>
                          <a:ea typeface="Calibri"/>
                          <a:cs typeface="Traditional Arabic"/>
                        </a:rPr>
                        <a:t>تصميم الدرس وفقا لهيكل بيداغوجي مناسب وتطبيق مبدأ المواءمة.</a:t>
                      </a:r>
                      <a:endParaRPr lang="fr-FR" sz="60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433" marR="374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800" b="1" dirty="0">
                          <a:solidFill>
                            <a:srgbClr val="C00000"/>
                          </a:solidFill>
                          <a:latin typeface="Calibri"/>
                          <a:ea typeface="Times New Roman"/>
                          <a:cs typeface="Traditional Arabic"/>
                        </a:rPr>
                        <a:t>المهارات المستهدفة</a:t>
                      </a:r>
                      <a:endParaRPr lang="fr-FR" sz="600" dirty="0"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37433" marR="3743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4" name="Picture 2" descr="خلفيات و صور بوربوينت لتصميم و الكتابة عليها Wallpaper PowerPoint 2020 |  Wallpaper powerpoint, Powerpoint, Wallpaper">
            <a:extLst>
              <a:ext uri="{FF2B5EF4-FFF2-40B4-BE49-F238E27FC236}">
                <a16:creationId xmlns:a16="http://schemas.microsoft.com/office/drawing/2014/main" id="{D0B55B64-5F5A-CA92-32C6-A9A730F6D1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40186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E44C603-C13A-496F-A79F-70634699EE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1064142">
            <a:off x="3786006" y="365125"/>
            <a:ext cx="4829849" cy="4963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7480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>
            <a:extLst>
              <a:ext uri="{FF2B5EF4-FFF2-40B4-BE49-F238E27FC236}">
                <a16:creationId xmlns:a16="http://schemas.microsoft.com/office/drawing/2014/main" id="{00EB2F3B-ABB4-4382-6F71-F242C5F886A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58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</TotalTime>
  <Words>225</Words>
  <Application>Microsoft Office PowerPoint</Application>
  <PresentationFormat>Widescreen</PresentationFormat>
  <Paragraphs>39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Aldhabi</vt:lpstr>
      <vt:lpstr>Arial</vt:lpstr>
      <vt:lpstr>Calibri</vt:lpstr>
      <vt:lpstr>Calibri Light</vt:lpstr>
      <vt:lpstr>Traditional Arabic</vt:lpstr>
      <vt:lpstr>Thème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BELAOURA</dc:creator>
  <cp:lastModifiedBy>bmsoft</cp:lastModifiedBy>
  <cp:revision>37</cp:revision>
  <dcterms:created xsi:type="dcterms:W3CDTF">2022-09-23T17:30:15Z</dcterms:created>
  <dcterms:modified xsi:type="dcterms:W3CDTF">2024-01-16T19:20:46Z</dcterms:modified>
</cp:coreProperties>
</file>