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6" r:id="rId4"/>
    <p:sldId id="275" r:id="rId5"/>
    <p:sldId id="258" r:id="rId6"/>
    <p:sldId id="259" r:id="rId7"/>
    <p:sldId id="278" r:id="rId8"/>
    <p:sldId id="277"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8/24/2020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8/24/2020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8/24/2020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8/24/2020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8/24/2020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8/24/2020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8/24/2020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8/24/2020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8/24/2020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47699" y="674016"/>
            <a:ext cx="11265461" cy="4664839"/>
          </a:xfrm>
        </p:spPr>
        <p:txBody>
          <a:bodyPr>
            <a:normAutofit/>
          </a:bodyPr>
          <a:lstStyle/>
          <a:p>
            <a:pPr marR="635" algn="ctr">
              <a:lnSpc>
                <a:spcPct val="150000"/>
              </a:lnSpc>
              <a:spcAft>
                <a:spcPts val="800"/>
              </a:spcAft>
              <a:tabLst>
                <a:tab pos="4140835" algn="l"/>
                <a:tab pos="5490845" algn="l"/>
              </a:tabLst>
            </a:pPr>
            <a:r>
              <a:rPr lang="ar-DZ" sz="18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fr-FR" sz="2200" dirty="0">
                <a:latin typeface="Calibri" panose="020F0502020204030204" pitchFamily="34" charset="0"/>
                <a:ea typeface="Calibri" panose="020F0502020204030204" pitchFamily="34" charset="0"/>
                <a:cs typeface="Arial" panose="020B0604020202020204" pitchFamily="34" charset="0"/>
              </a:rPr>
              <a:t/>
            </a:r>
            <a:br>
              <a:rPr lang="fr-FR" sz="2200" dirty="0">
                <a:latin typeface="Calibri" panose="020F0502020204030204" pitchFamily="34" charset="0"/>
                <a:ea typeface="Calibri" panose="020F0502020204030204" pitchFamily="34" charset="0"/>
                <a:cs typeface="Arial" panose="020B0604020202020204" pitchFamily="34" charset="0"/>
              </a:rPr>
            </a:br>
            <a:r>
              <a:rPr lang="fr-FR" sz="2200" dirty="0">
                <a:latin typeface="Calibri" panose="020F0502020204030204" pitchFamily="34" charset="0"/>
                <a:ea typeface="Calibri" panose="020F0502020204030204" pitchFamily="34" charset="0"/>
                <a:cs typeface="Arial" panose="020B0604020202020204" pitchFamily="34" charset="0"/>
              </a:rPr>
              <a:t/>
            </a:r>
            <a:br>
              <a:rPr lang="fr-FR" sz="2200" dirty="0">
                <a:latin typeface="Calibri" panose="020F0502020204030204" pitchFamily="34" charset="0"/>
                <a:ea typeface="Calibri" panose="020F0502020204030204" pitchFamily="34" charset="0"/>
                <a:cs typeface="Arial" panose="020B0604020202020204" pitchFamily="34" charset="0"/>
              </a:rPr>
            </a:br>
            <a:r>
              <a:rPr lang="fr-FR" sz="2200" b="1" dirty="0">
                <a:solidFill>
                  <a:srgbClr val="000000"/>
                </a:solidFill>
                <a:latin typeface="Times New Roman" panose="02020603050405020304" pitchFamily="18" charset="0"/>
                <a:ea typeface="Calibri" panose="020F0502020204030204" pitchFamily="34" charset="0"/>
                <a:cs typeface="Arial" panose="020B0604020202020204" pitchFamily="34" charset="0"/>
              </a:rPr>
              <a:t> </a:t>
            </a:r>
            <a:r>
              <a:rPr lang="fr-FR" sz="2200" dirty="0">
                <a:latin typeface="Calibri" panose="020F0502020204030204" pitchFamily="34" charset="0"/>
                <a:ea typeface="Calibri" panose="020F0502020204030204" pitchFamily="34" charset="0"/>
                <a:cs typeface="Arial" panose="020B0604020202020204" pitchFamily="34" charset="0"/>
              </a:rPr>
              <a:t/>
            </a:r>
            <a:br>
              <a:rPr lang="fr-FR" sz="2200" dirty="0">
                <a:latin typeface="Calibri" panose="020F0502020204030204" pitchFamily="34" charset="0"/>
                <a:ea typeface="Calibri" panose="020F0502020204030204" pitchFamily="34" charset="0"/>
                <a:cs typeface="Arial" panose="020B0604020202020204" pitchFamily="34" charset="0"/>
              </a:rPr>
            </a:br>
            <a:r>
              <a:rPr lang="ar-DZ" sz="22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fr-FR" sz="2200" dirty="0">
                <a:latin typeface="Calibri" panose="020F0502020204030204" pitchFamily="34" charset="0"/>
                <a:ea typeface="Calibri" panose="020F0502020204030204" pitchFamily="34" charset="0"/>
                <a:cs typeface="Arial" panose="020B0604020202020204" pitchFamily="34" charset="0"/>
              </a:rPr>
              <a:t/>
            </a:r>
            <a:br>
              <a:rPr lang="fr-FR" sz="2200" dirty="0">
                <a:latin typeface="Calibri" panose="020F0502020204030204" pitchFamily="34" charset="0"/>
                <a:ea typeface="Calibri" panose="020F0502020204030204" pitchFamily="34" charset="0"/>
                <a:cs typeface="Arial" panose="020B0604020202020204" pitchFamily="34" charset="0"/>
              </a:rPr>
            </a:br>
            <a:r>
              <a:rPr lang="ar-DZ" sz="22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fr-FR" sz="2200" dirty="0">
                <a:latin typeface="Calibri" panose="020F0502020204030204" pitchFamily="34" charset="0"/>
                <a:ea typeface="Calibri" panose="020F0502020204030204" pitchFamily="34" charset="0"/>
                <a:cs typeface="Arial" panose="020B0604020202020204" pitchFamily="34" charset="0"/>
              </a:rPr>
              <a:t/>
            </a:r>
            <a:br>
              <a:rPr lang="fr-FR" sz="2200" dirty="0">
                <a:latin typeface="Calibri" panose="020F0502020204030204" pitchFamily="34" charset="0"/>
                <a:ea typeface="Calibri" panose="020F0502020204030204" pitchFamily="34" charset="0"/>
                <a:cs typeface="Arial" panose="020B0604020202020204" pitchFamily="34" charset="0"/>
              </a:rPr>
            </a:br>
            <a:r>
              <a:rPr lang="ar-DZ" sz="22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fr-FR" sz="2200" dirty="0">
                <a:latin typeface="Calibri" panose="020F0502020204030204" pitchFamily="34" charset="0"/>
                <a:ea typeface="Calibri" panose="020F0502020204030204" pitchFamily="34" charset="0"/>
                <a:cs typeface="Arial" panose="020B0604020202020204" pitchFamily="34" charset="0"/>
              </a:rPr>
              <a:t/>
            </a:r>
            <a:br>
              <a:rPr lang="fr-FR" sz="2200" dirty="0">
                <a:latin typeface="Calibri" panose="020F0502020204030204" pitchFamily="34" charset="0"/>
                <a:ea typeface="Calibri" panose="020F0502020204030204" pitchFamily="34" charset="0"/>
                <a:cs typeface="Arial" panose="020B0604020202020204" pitchFamily="34" charset="0"/>
              </a:rPr>
            </a:br>
            <a:r>
              <a:rPr lang="ar-DZ" sz="18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fr-FR" sz="1400" dirty="0">
                <a:latin typeface="Calibri" panose="020F0502020204030204" pitchFamily="34" charset="0"/>
                <a:ea typeface="Calibri" panose="020F0502020204030204" pitchFamily="34" charset="0"/>
                <a:cs typeface="Arial" panose="020B0604020202020204" pitchFamily="34" charset="0"/>
              </a:rPr>
              <a:t/>
            </a:r>
            <a:br>
              <a:rPr lang="fr-FR" sz="1400" dirty="0">
                <a:latin typeface="Calibri" panose="020F0502020204030204" pitchFamily="34" charset="0"/>
                <a:ea typeface="Calibri" panose="020F0502020204030204" pitchFamily="34" charset="0"/>
                <a:cs typeface="Arial" panose="020B0604020202020204" pitchFamily="34" charset="0"/>
              </a:rPr>
            </a:br>
            <a:r>
              <a:rPr lang="ar-DZ" sz="18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fr-FR" sz="1300" dirty="0"/>
          </a:p>
        </p:txBody>
      </p:sp>
      <p:sp>
        <p:nvSpPr>
          <p:cNvPr id="5" name="Rectangle 4"/>
          <p:cNvSpPr/>
          <p:nvPr/>
        </p:nvSpPr>
        <p:spPr>
          <a:xfrm>
            <a:off x="303320" y="75876"/>
            <a:ext cx="11728259" cy="6555641"/>
          </a:xfrm>
          <a:prstGeom prst="rect">
            <a:avLst/>
          </a:prstGeom>
        </p:spPr>
        <p:txBody>
          <a:bodyPr wrap="square">
            <a:spAutoFit/>
          </a:bodyPr>
          <a:lstStyle/>
          <a:p>
            <a:pPr algn="ctr" rtl="1"/>
            <a:r>
              <a:rPr lang="ar-DZ" sz="28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وزارة التعليم العالي والبحث العلمي</a:t>
            </a:r>
            <a: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
            </a:r>
            <a:b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br>
            <a:r>
              <a:rPr lang="ar-DZ" sz="28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جامعة محمد الشريف مساعديه سوق أهراس</a:t>
            </a:r>
            <a: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
            </a:r>
            <a:b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br>
            <a:r>
              <a:rPr lang="ar-DZ" sz="28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معهد علوم و تقنيات النشاطات البدنية و </a:t>
            </a:r>
            <a:r>
              <a:rPr lang="ar-DZ" sz="28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الرياضية</a:t>
            </a:r>
          </a:p>
          <a:p>
            <a:pPr algn="ctr" rtl="1"/>
            <a:endParaRPr lang="ar-DZ" sz="28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gn="ctr" rtl="1"/>
            <a: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
            </a:r>
            <a:b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br>
            <a:r>
              <a:rPr lang="ar-DZ" sz="28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
            </a:r>
            <a:b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br>
            <a:r>
              <a:rPr lang="ar-DZ" sz="28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شعبة : نشاط بدني رياضي تربوي                                              تخصص : التربية وعلم الحركة  </a:t>
            </a:r>
            <a: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
            </a:r>
            <a:b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br>
            <a:r>
              <a:rPr lang="ar-DZ" sz="28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ar-DZ" sz="2800" dirty="0" smtClean="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endParaRPr>
          </a:p>
          <a:p>
            <a:pPr algn="ctr" rtl="1"/>
            <a: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
            </a:r>
            <a:b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br>
            <a:r>
              <a:rPr lang="ar-DZ" sz="28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محاضرات في  نظرية ومنهجية النشاط البدني </a:t>
            </a:r>
            <a:r>
              <a:rPr lang="ar-DZ" sz="28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الرياضي</a:t>
            </a:r>
          </a:p>
          <a:p>
            <a:pPr algn="r" rtl="1"/>
            <a: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
            </a:r>
            <a:b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br>
            <a:r>
              <a:rPr lang="ar-DZ" sz="28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السنة </a:t>
            </a:r>
            <a:r>
              <a:rPr lang="fr-FR" sz="2800" b="1" dirty="0">
                <a:solidFill>
                  <a:srgbClr val="000000"/>
                </a:solidFill>
                <a:latin typeface="Times New Roman" panose="02020603050405020304" pitchFamily="18" charset="0"/>
                <a:ea typeface="Calibri" panose="020F0502020204030204" pitchFamily="34" charset="0"/>
                <a:cs typeface="Arial" panose="020B0604020202020204" pitchFamily="34" charset="0"/>
              </a:rPr>
              <a:t>:</a:t>
            </a:r>
            <a:r>
              <a:rPr lang="ar-DZ" sz="28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ثانية .</a:t>
            </a:r>
            <a:r>
              <a:rPr lang="ar-DZ" sz="2800" b="1" dirty="0" err="1"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ل.م.د</a:t>
            </a:r>
            <a:endParaRPr lang="ar-DZ" sz="28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rtl="1"/>
            <a: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
            </a:r>
            <a:b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br>
            <a:r>
              <a:rPr lang="ar-DZ" sz="28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إعداد الدكتورة:</a:t>
            </a:r>
            <a: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
            </a:r>
            <a:br>
              <a:rPr lang="fr-FR" sz="28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br>
            <a:r>
              <a:rPr lang="ar-DZ" sz="2800" b="1" dirty="0" err="1">
                <a:solidFill>
                  <a:srgbClr val="000000"/>
                </a:solidFill>
                <a:latin typeface="Calibri" panose="020F0502020204030204" pitchFamily="34" charset="0"/>
                <a:ea typeface="Calibri" panose="020F0502020204030204" pitchFamily="34" charset="0"/>
                <a:cs typeface="Times New Roman" panose="02020603050405020304" pitchFamily="18" charset="0"/>
              </a:rPr>
              <a:t>غالــمــــي</a:t>
            </a:r>
            <a:r>
              <a:rPr lang="ar-DZ" sz="28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 أيـــــمان</a:t>
            </a:r>
            <a:endParaRPr lang="fr-FR" sz="2800" dirty="0"/>
          </a:p>
        </p:txBody>
      </p:sp>
    </p:spTree>
    <p:extLst>
      <p:ext uri="{BB962C8B-B14F-4D97-AF65-F5344CB8AC3E}">
        <p14:creationId xmlns:p14="http://schemas.microsoft.com/office/powerpoint/2010/main" val="24540644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624109"/>
            <a:ext cx="11213432" cy="5937111"/>
          </a:xfrm>
        </p:spPr>
        <p:txBody>
          <a:bodyPr>
            <a:normAutofit/>
          </a:bodyPr>
          <a:lstStyle/>
          <a:p>
            <a:pPr lvl="0" algn="r" rtl="1"/>
            <a:r>
              <a:rPr lang="ar-DZ" sz="3200" b="1" dirty="0" smtClean="0">
                <a:latin typeface="Calibri" panose="020F0502020204030204" pitchFamily="34" charset="0"/>
                <a:ea typeface="Calibri" panose="020F0502020204030204" pitchFamily="34" charset="0"/>
                <a:cs typeface="Times New Roman" panose="02020603050405020304" pitchFamily="18" charset="0"/>
              </a:rPr>
              <a:t>5-</a:t>
            </a:r>
            <a:r>
              <a:rPr lang="ar-DZ" sz="3200" b="1" u="sng" dirty="0" smtClean="0">
                <a:latin typeface="Calibri" panose="020F0502020204030204" pitchFamily="34" charset="0"/>
                <a:ea typeface="Calibri" panose="020F0502020204030204" pitchFamily="34" charset="0"/>
                <a:cs typeface="Times New Roman" panose="02020603050405020304" pitchFamily="18" charset="0"/>
              </a:rPr>
              <a:t> </a:t>
            </a:r>
            <a:r>
              <a:rPr lang="ar-SA" sz="3200" b="1" u="sng" dirty="0" smtClean="0">
                <a:latin typeface="Calibri" panose="020F0502020204030204" pitchFamily="34" charset="0"/>
                <a:ea typeface="Calibri" panose="020F0502020204030204" pitchFamily="34" charset="0"/>
                <a:cs typeface="Times New Roman" panose="02020603050405020304" pitchFamily="18" charset="0"/>
              </a:rPr>
              <a:t>مجالات الثقافة البدنية:</a:t>
            </a:r>
            <a:r>
              <a:rPr lang="ar-DZ" b="1" u="sng" dirty="0" smtClean="0">
                <a:latin typeface="Calibri" panose="020F0502020204030204" pitchFamily="34" charset="0"/>
                <a:ea typeface="Calibri" panose="020F0502020204030204" pitchFamily="34" charset="0"/>
                <a:cs typeface="Times New Roman" panose="02020603050405020304" pitchFamily="18" charset="0"/>
              </a:rPr>
              <a:t/>
            </a:r>
            <a:br>
              <a:rPr lang="ar-DZ" b="1" u="sng" dirty="0" smtClean="0">
                <a:latin typeface="Calibri" panose="020F0502020204030204" pitchFamily="34" charset="0"/>
                <a:ea typeface="Calibri" panose="020F0502020204030204" pitchFamily="34" charset="0"/>
                <a:cs typeface="Times New Roman" panose="02020603050405020304" pitchFamily="18" charset="0"/>
              </a:rPr>
            </a:br>
            <a:r>
              <a:rPr lang="fr-FR" sz="2800" dirty="0" smtClean="0">
                <a:latin typeface="Calibri" panose="020F0502020204030204" pitchFamily="34" charset="0"/>
                <a:ea typeface="Calibri" panose="020F0502020204030204" pitchFamily="34" charset="0"/>
                <a:cs typeface="Arial" panose="020B0604020202020204" pitchFamily="34" charset="0"/>
              </a:rPr>
              <a:t/>
            </a:r>
            <a:br>
              <a:rPr lang="fr-FR" sz="2800" dirty="0" smtClean="0">
                <a:latin typeface="Calibri" panose="020F0502020204030204" pitchFamily="34" charset="0"/>
                <a:ea typeface="Calibri" panose="020F0502020204030204" pitchFamily="34" charset="0"/>
                <a:cs typeface="Arial" panose="020B0604020202020204" pitchFamily="34" charset="0"/>
              </a:rPr>
            </a:br>
            <a:r>
              <a:rPr lang="ar-DZ" sz="2800" dirty="0" smtClean="0">
                <a:latin typeface="Calibri" panose="020F0502020204030204" pitchFamily="34" charset="0"/>
                <a:ea typeface="Calibri" panose="020F0502020204030204" pitchFamily="34" charset="0"/>
                <a:cs typeface="Arial" panose="020B0604020202020204" pitchFamily="34" charset="0"/>
              </a:rPr>
              <a:t>1- </a:t>
            </a:r>
            <a:r>
              <a:rPr lang="ar-SA" dirty="0" smtClean="0">
                <a:latin typeface="Arial" panose="020B0604020202020204" pitchFamily="34" charset="0"/>
                <a:ea typeface="Calibri" panose="020F0502020204030204" pitchFamily="34" charset="0"/>
                <a:cs typeface="Arial" panose="020B0604020202020204" pitchFamily="34" charset="0"/>
              </a:rPr>
              <a:t>الرياضة كنظام تكويني  </a:t>
            </a:r>
            <a:r>
              <a:rPr lang="ar-DZ" dirty="0" smtClean="0">
                <a:latin typeface="Arial" panose="020B0604020202020204" pitchFamily="34" charset="0"/>
                <a:ea typeface="Calibri" panose="020F0502020204030204" pitchFamily="34" charset="0"/>
                <a:cs typeface="Arial" panose="020B0604020202020204" pitchFamily="34" charset="0"/>
              </a:rPr>
              <a:t>(ت ب ر ).</a:t>
            </a:r>
            <a:r>
              <a:rPr lang="fr-FR" sz="2800" dirty="0" smtClean="0">
                <a:latin typeface="Arial" panose="020B0604020202020204" pitchFamily="34" charset="0"/>
                <a:ea typeface="Calibri" panose="020F0502020204030204" pitchFamily="34" charset="0"/>
                <a:cs typeface="Arial" panose="020B0604020202020204" pitchFamily="34" charset="0"/>
              </a:rPr>
              <a:t/>
            </a:r>
            <a:br>
              <a:rPr lang="fr-FR" sz="2800" dirty="0" smtClean="0">
                <a:latin typeface="Arial" panose="020B0604020202020204" pitchFamily="34" charset="0"/>
                <a:ea typeface="Calibri" panose="020F0502020204030204" pitchFamily="34" charset="0"/>
                <a:cs typeface="Arial" panose="020B0604020202020204" pitchFamily="34" charset="0"/>
              </a:rPr>
            </a:br>
            <a:r>
              <a:rPr lang="ar-DZ" sz="2800" dirty="0" smtClean="0">
                <a:latin typeface="Arial" panose="020B0604020202020204" pitchFamily="34" charset="0"/>
                <a:ea typeface="Calibri" panose="020F0502020204030204" pitchFamily="34" charset="0"/>
                <a:cs typeface="Arial" panose="020B0604020202020204" pitchFamily="34" charset="0"/>
              </a:rPr>
              <a:t>2-  </a:t>
            </a:r>
            <a:r>
              <a:rPr lang="ar-DZ" dirty="0" smtClean="0">
                <a:latin typeface="Arial" panose="020B0604020202020204" pitchFamily="34" charset="0"/>
                <a:ea typeface="Calibri" panose="020F0502020204030204" pitchFamily="34" charset="0"/>
                <a:cs typeface="Arial" panose="020B0604020202020204" pitchFamily="34" charset="0"/>
              </a:rPr>
              <a:t>رياضة المنافسة.</a:t>
            </a:r>
            <a:r>
              <a:rPr lang="fr-FR" sz="2800" dirty="0" smtClean="0">
                <a:latin typeface="Arial" panose="020B0604020202020204" pitchFamily="34" charset="0"/>
                <a:ea typeface="Calibri" panose="020F0502020204030204" pitchFamily="34" charset="0"/>
                <a:cs typeface="Arial" panose="020B0604020202020204" pitchFamily="34" charset="0"/>
              </a:rPr>
              <a:t/>
            </a:r>
            <a:br>
              <a:rPr lang="fr-FR" sz="2800" dirty="0" smtClean="0">
                <a:latin typeface="Arial" panose="020B0604020202020204" pitchFamily="34" charset="0"/>
                <a:ea typeface="Calibri" panose="020F0502020204030204" pitchFamily="34" charset="0"/>
                <a:cs typeface="Arial" panose="020B0604020202020204" pitchFamily="34" charset="0"/>
              </a:rPr>
            </a:br>
            <a:r>
              <a:rPr lang="ar-DZ" sz="2800" dirty="0" smtClean="0">
                <a:latin typeface="Arial" panose="020B0604020202020204" pitchFamily="34" charset="0"/>
                <a:ea typeface="Calibri" panose="020F0502020204030204" pitchFamily="34" charset="0"/>
                <a:cs typeface="Arial" panose="020B0604020202020204" pitchFamily="34" charset="0"/>
              </a:rPr>
              <a:t>3- </a:t>
            </a:r>
            <a:r>
              <a:rPr lang="ar-DZ" dirty="0" smtClean="0">
                <a:latin typeface="Arial" panose="020B0604020202020204" pitchFamily="34" charset="0"/>
                <a:ea typeface="Calibri" panose="020F0502020204030204" pitchFamily="34" charset="0"/>
                <a:cs typeface="Arial" panose="020B0604020202020204" pitchFamily="34" charset="0"/>
              </a:rPr>
              <a:t>رياضة المستوى العالي  </a:t>
            </a:r>
            <a:r>
              <a:rPr lang="fr-FR" dirty="0" smtClean="0">
                <a:latin typeface="Arial" panose="020B0604020202020204" pitchFamily="34" charset="0"/>
                <a:ea typeface="Calibri" panose="020F0502020204030204" pitchFamily="34" charset="0"/>
                <a:cs typeface="Arial" panose="020B0604020202020204" pitchFamily="34" charset="0"/>
              </a:rPr>
              <a:t>.</a:t>
            </a:r>
            <a:r>
              <a:rPr lang="fr-FR" sz="2800" dirty="0" smtClean="0">
                <a:latin typeface="Arial" panose="020B0604020202020204" pitchFamily="34" charset="0"/>
                <a:ea typeface="Calibri" panose="020F0502020204030204" pitchFamily="34" charset="0"/>
                <a:cs typeface="Arial" panose="020B0604020202020204" pitchFamily="34" charset="0"/>
              </a:rPr>
              <a:t/>
            </a:r>
            <a:br>
              <a:rPr lang="fr-FR" sz="2800" dirty="0" smtClean="0">
                <a:latin typeface="Arial" panose="020B0604020202020204" pitchFamily="34" charset="0"/>
                <a:ea typeface="Calibri" panose="020F0502020204030204" pitchFamily="34" charset="0"/>
                <a:cs typeface="Arial" panose="020B0604020202020204" pitchFamily="34" charset="0"/>
              </a:rPr>
            </a:br>
            <a:r>
              <a:rPr lang="ar-DZ" sz="2800" dirty="0" smtClean="0">
                <a:latin typeface="Arial" panose="020B0604020202020204" pitchFamily="34" charset="0"/>
                <a:ea typeface="Calibri" panose="020F0502020204030204" pitchFamily="34" charset="0"/>
                <a:cs typeface="Arial" panose="020B0604020202020204" pitchFamily="34" charset="0"/>
              </a:rPr>
              <a:t>4- </a:t>
            </a:r>
            <a:r>
              <a:rPr lang="ar-DZ" dirty="0" smtClean="0">
                <a:latin typeface="Arial" panose="020B0604020202020204" pitchFamily="34" charset="0"/>
                <a:ea typeface="Calibri" panose="020F0502020204030204" pitchFamily="34" charset="0"/>
                <a:cs typeface="Arial" panose="020B0604020202020204" pitchFamily="34" charset="0"/>
              </a:rPr>
              <a:t>رياضة المعاقين .</a:t>
            </a:r>
            <a:r>
              <a:rPr lang="fr-FR" sz="2800" dirty="0" smtClean="0">
                <a:latin typeface="Arial" panose="020B0604020202020204" pitchFamily="34" charset="0"/>
                <a:ea typeface="Calibri" panose="020F0502020204030204" pitchFamily="34" charset="0"/>
                <a:cs typeface="Arial" panose="020B0604020202020204" pitchFamily="34" charset="0"/>
              </a:rPr>
              <a:t/>
            </a:r>
            <a:br>
              <a:rPr lang="fr-FR" sz="2800" dirty="0" smtClean="0">
                <a:latin typeface="Arial" panose="020B0604020202020204" pitchFamily="34" charset="0"/>
                <a:ea typeface="Calibri" panose="020F0502020204030204" pitchFamily="34" charset="0"/>
                <a:cs typeface="Arial" panose="020B0604020202020204" pitchFamily="34" charset="0"/>
              </a:rPr>
            </a:br>
            <a:r>
              <a:rPr lang="ar-DZ" sz="2800" dirty="0" smtClean="0">
                <a:latin typeface="Arial" panose="020B0604020202020204" pitchFamily="34" charset="0"/>
                <a:ea typeface="Calibri" panose="020F0502020204030204" pitchFamily="34" charset="0"/>
                <a:cs typeface="Arial" panose="020B0604020202020204" pitchFamily="34" charset="0"/>
              </a:rPr>
              <a:t>5- </a:t>
            </a:r>
            <a:r>
              <a:rPr lang="ar-DZ" dirty="0" smtClean="0">
                <a:latin typeface="Arial" panose="020B0604020202020204" pitchFamily="34" charset="0"/>
                <a:cs typeface="Arial" panose="020B0604020202020204" pitchFamily="34" charset="0"/>
              </a:rPr>
              <a:t>الرياضة </a:t>
            </a:r>
            <a:r>
              <a:rPr lang="ar-DZ" dirty="0">
                <a:latin typeface="Arial" panose="020B0604020202020204" pitchFamily="34" charset="0"/>
                <a:cs typeface="Arial" panose="020B0604020202020204" pitchFamily="34" charset="0"/>
              </a:rPr>
              <a:t>الترويحية ( في وقت الفراغ).</a:t>
            </a:r>
            <a:r>
              <a:rPr lang="fr-FR" dirty="0">
                <a:latin typeface="Arial" panose="020B0604020202020204" pitchFamily="34" charset="0"/>
                <a:cs typeface="Arial" panose="020B0604020202020204" pitchFamily="34" charset="0"/>
              </a:rPr>
              <a:t/>
            </a:r>
            <a:br>
              <a:rPr lang="fr-FR" dirty="0">
                <a:latin typeface="Arial" panose="020B0604020202020204" pitchFamily="34" charset="0"/>
                <a:cs typeface="Arial" panose="020B0604020202020204" pitchFamily="34" charset="0"/>
              </a:rPr>
            </a:br>
            <a:r>
              <a:rPr lang="ar-DZ" dirty="0" smtClean="0">
                <a:latin typeface="Arial" panose="020B0604020202020204" pitchFamily="34" charset="0"/>
                <a:cs typeface="Arial" panose="020B0604020202020204" pitchFamily="34" charset="0"/>
              </a:rPr>
              <a:t>6- الرياضة </a:t>
            </a:r>
            <a:r>
              <a:rPr lang="ar-DZ" dirty="0">
                <a:latin typeface="Arial" panose="020B0604020202020204" pitchFamily="34" charset="0"/>
                <a:cs typeface="Arial" panose="020B0604020202020204" pitchFamily="34" charset="0"/>
              </a:rPr>
              <a:t>في خدمة الصحة وإعادة التأهيل العلاجية.</a:t>
            </a:r>
            <a:r>
              <a:rPr lang="fr-FR" dirty="0">
                <a:latin typeface="Arial" panose="020B0604020202020204" pitchFamily="34" charset="0"/>
                <a:cs typeface="Arial" panose="020B0604020202020204" pitchFamily="34" charset="0"/>
              </a:rPr>
              <a:t/>
            </a:r>
            <a:br>
              <a:rPr lang="fr-FR" dirty="0">
                <a:latin typeface="Arial" panose="020B0604020202020204" pitchFamily="34" charset="0"/>
                <a:cs typeface="Arial" panose="020B0604020202020204" pitchFamily="34" charset="0"/>
              </a:rPr>
            </a:br>
            <a:r>
              <a:rPr lang="ar-DZ" dirty="0" smtClean="0">
                <a:latin typeface="Arial" panose="020B0604020202020204" pitchFamily="34" charset="0"/>
                <a:cs typeface="Arial" panose="020B0604020202020204" pitchFamily="34" charset="0"/>
              </a:rPr>
              <a:t>7- الرياضة </a:t>
            </a:r>
            <a:r>
              <a:rPr lang="ar-DZ" dirty="0">
                <a:latin typeface="Arial" panose="020B0604020202020204" pitchFamily="34" charset="0"/>
                <a:cs typeface="Arial" panose="020B0604020202020204" pitchFamily="34" charset="0"/>
              </a:rPr>
              <a:t>العسكرية .</a:t>
            </a:r>
            <a:r>
              <a:rPr lang="fr-FR" dirty="0">
                <a:latin typeface="Arial" panose="020B0604020202020204" pitchFamily="34" charset="0"/>
                <a:cs typeface="Arial" panose="020B0604020202020204" pitchFamily="34" charset="0"/>
              </a:rPr>
              <a:t/>
            </a:r>
            <a:br>
              <a:rPr lang="fr-FR" dirty="0">
                <a:latin typeface="Arial" panose="020B0604020202020204" pitchFamily="34" charset="0"/>
                <a:cs typeface="Arial" panose="020B0604020202020204" pitchFamily="34" charset="0"/>
              </a:rPr>
            </a:br>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7170752"/>
      </p:ext>
    </p:extLst>
  </p:cSld>
  <p:clrMapOvr>
    <a:masterClrMapping/>
  </p:clrMapOvr>
  <p:transition spd="med">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stretch>
            <a:fillRect/>
          </a:stretch>
        </p:blipFill>
        <p:spPr>
          <a:xfrm>
            <a:off x="2310063" y="753979"/>
            <a:ext cx="8903368" cy="5165559"/>
          </a:xfrm>
          <a:prstGeom prst="rect">
            <a:avLst/>
          </a:prstGeom>
        </p:spPr>
      </p:pic>
    </p:spTree>
    <p:extLst>
      <p:ext uri="{BB962C8B-B14F-4D97-AF65-F5344CB8AC3E}">
        <p14:creationId xmlns:p14="http://schemas.microsoft.com/office/powerpoint/2010/main" val="40217325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1684" y="624110"/>
            <a:ext cx="10862928" cy="5824816"/>
          </a:xfrm>
        </p:spPr>
        <p:txBody>
          <a:bodyPr>
            <a:normAutofit/>
          </a:bodyPr>
          <a:lstStyle/>
          <a:p>
            <a:pPr algn="r" rtl="1"/>
            <a:r>
              <a:rPr lang="ar-SA" sz="5400" b="1" u="sng" dirty="0" smtClean="0">
                <a:solidFill>
                  <a:prstClr val="black">
                    <a:lumMod val="85000"/>
                    <a:lumOff val="15000"/>
                  </a:prstClr>
                </a:solidFill>
                <a:latin typeface="Calibri" panose="020F0502020204030204" pitchFamily="34" charset="0"/>
                <a:ea typeface="Calibri" panose="020F0502020204030204" pitchFamily="34" charset="0"/>
                <a:cs typeface="Times New Roman" panose="02020603050405020304" pitchFamily="18" charset="0"/>
              </a:rPr>
              <a:t>المحاضرة </a:t>
            </a:r>
            <a:r>
              <a:rPr lang="ar-SA" sz="5400" b="1" u="sng" dirty="0">
                <a:solidFill>
                  <a:prstClr val="black">
                    <a:lumMod val="85000"/>
                    <a:lumOff val="15000"/>
                  </a:prstClr>
                </a:solidFill>
                <a:latin typeface="Calibri" panose="020F0502020204030204" pitchFamily="34" charset="0"/>
                <a:ea typeface="Calibri" panose="020F0502020204030204" pitchFamily="34" charset="0"/>
                <a:cs typeface="Times New Roman" panose="02020603050405020304" pitchFamily="18" charset="0"/>
              </a:rPr>
              <a:t>رقم </a:t>
            </a:r>
            <a:r>
              <a:rPr lang="ar-DZ" sz="5400" b="1" u="sng" dirty="0" smtClean="0">
                <a:solidFill>
                  <a:prstClr val="black">
                    <a:lumMod val="85000"/>
                    <a:lumOff val="15000"/>
                  </a:prstClr>
                </a:solidFill>
                <a:latin typeface="Calibri" panose="020F0502020204030204" pitchFamily="34" charset="0"/>
                <a:ea typeface="Calibri" panose="020F0502020204030204" pitchFamily="34" charset="0"/>
                <a:cs typeface="Times New Roman" panose="02020603050405020304" pitchFamily="18" charset="0"/>
              </a:rPr>
              <a:t>02</a:t>
            </a:r>
            <a:r>
              <a:rPr lang="ar-SA" sz="5400" b="1" u="sng" dirty="0" smtClean="0">
                <a:solidFill>
                  <a:prstClr val="black">
                    <a:lumMod val="85000"/>
                    <a:lumOff val="15000"/>
                  </a:prstClr>
                </a:solidFill>
                <a:latin typeface="Calibri" panose="020F0502020204030204" pitchFamily="34" charset="0"/>
                <a:ea typeface="Calibri" panose="020F0502020204030204" pitchFamily="34" charset="0"/>
                <a:cs typeface="Times New Roman" panose="02020603050405020304" pitchFamily="18" charset="0"/>
              </a:rPr>
              <a:t>:</a:t>
            </a:r>
            <a:r>
              <a:rPr lang="fr-FR" sz="54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
            </a:r>
            <a:br>
              <a:rPr lang="fr-FR" sz="5400"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br>
            <a:r>
              <a:rPr lang="ar-SA" sz="5400" b="1" dirty="0">
                <a:solidFill>
                  <a:prstClr val="black">
                    <a:lumMod val="85000"/>
                    <a:lumOff val="15000"/>
                  </a:prstClr>
                </a:solidFill>
                <a:latin typeface="Calibri" panose="020F0502020204030204" pitchFamily="34" charset="0"/>
                <a:ea typeface="Calibri" panose="020F0502020204030204" pitchFamily="34" charset="0"/>
                <a:cs typeface="Times New Roman" panose="02020603050405020304" pitchFamily="18" charset="0"/>
              </a:rPr>
              <a:t>  </a:t>
            </a:r>
            <a:r>
              <a:rPr lang="ar-DZ" sz="5400" b="1" dirty="0" err="1" smtClean="0">
                <a:solidFill>
                  <a:prstClr val="black">
                    <a:lumMod val="85000"/>
                    <a:lumOff val="15000"/>
                  </a:prstClr>
                </a:solidFill>
                <a:latin typeface="Calibri" panose="020F0502020204030204" pitchFamily="34" charset="0"/>
                <a:ea typeface="Calibri" panose="020F0502020204030204" pitchFamily="34" charset="0"/>
                <a:cs typeface="Times New Roman" panose="02020603050405020304" pitchFamily="18" charset="0"/>
              </a:rPr>
              <a:t>التربيةالبدنية</a:t>
            </a:r>
            <a:r>
              <a:rPr lang="ar-DZ" sz="5400" b="1" dirty="0" smtClean="0">
                <a:solidFill>
                  <a:prstClr val="black">
                    <a:lumMod val="85000"/>
                    <a:lumOff val="15000"/>
                  </a:prstClr>
                </a:solidFill>
                <a:latin typeface="Calibri" panose="020F0502020204030204" pitchFamily="34" charset="0"/>
                <a:ea typeface="Calibri" panose="020F0502020204030204" pitchFamily="34" charset="0"/>
                <a:cs typeface="Times New Roman" panose="02020603050405020304" pitchFamily="18" charset="0"/>
              </a:rPr>
              <a:t> والرياضية </a:t>
            </a:r>
            <a:r>
              <a:rPr lang="ar-DZ" sz="5400" b="1" dirty="0">
                <a:solidFill>
                  <a:prstClr val="black">
                    <a:lumMod val="85000"/>
                    <a:lumOff val="15000"/>
                  </a:prstClr>
                </a:solidFill>
                <a:latin typeface="Calibri" panose="020F0502020204030204" pitchFamily="34" charset="0"/>
                <a:ea typeface="Calibri" panose="020F0502020204030204" pitchFamily="34" charset="0"/>
                <a:cs typeface="Times New Roman" panose="02020603050405020304" pitchFamily="18" charset="0"/>
              </a:rPr>
              <a:t/>
            </a:r>
            <a:br>
              <a:rPr lang="ar-DZ" sz="5400" b="1" dirty="0">
                <a:solidFill>
                  <a:prstClr val="black">
                    <a:lumMod val="85000"/>
                    <a:lumOff val="15000"/>
                  </a:prstClr>
                </a:solidFill>
                <a:latin typeface="Calibri" panose="020F0502020204030204" pitchFamily="34" charset="0"/>
                <a:ea typeface="Calibri" panose="020F0502020204030204" pitchFamily="34" charset="0"/>
                <a:cs typeface="Times New Roman" panose="02020603050405020304" pitchFamily="18" charset="0"/>
              </a:rPr>
            </a:br>
            <a:r>
              <a:rPr lang="ar-DZ" b="1" u="sng"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عناصر المحاضرة :</a:t>
            </a:r>
            <a:r>
              <a:rPr lang="ar-DZ"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
            </a:r>
            <a:br>
              <a:rPr lang="ar-DZ"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br>
            <a:r>
              <a:rPr lang="ar-DZ"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1- مفهوم </a:t>
            </a:r>
            <a:r>
              <a:rPr lang="ar-DZ" dirty="0" smtClean="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درس ت ب ر</a:t>
            </a:r>
            <a:r>
              <a:rPr lang="ar-DZ"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
            </a:r>
            <a:br>
              <a:rPr lang="ar-DZ"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br>
            <a:r>
              <a:rPr lang="ar-DZ"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2- </a:t>
            </a:r>
            <a:r>
              <a:rPr lang="ar-DZ" dirty="0" smtClean="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طبيعة درس ت ب ر</a:t>
            </a:r>
            <a:r>
              <a:rPr lang="ar-DZ"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
            </a:r>
            <a:br>
              <a:rPr lang="ar-DZ"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br>
            <a:r>
              <a:rPr lang="ar-DZ" dirty="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3- </a:t>
            </a:r>
            <a:r>
              <a:rPr lang="ar-DZ" dirty="0" smtClean="0">
                <a:solidFill>
                  <a:prstClr val="black">
                    <a:lumMod val="85000"/>
                    <a:lumOff val="15000"/>
                  </a:prstClr>
                </a:solidFill>
                <a:latin typeface="Calibri" panose="020F0502020204030204" pitchFamily="34" charset="0"/>
                <a:ea typeface="Calibri" panose="020F0502020204030204" pitchFamily="34" charset="0"/>
                <a:cs typeface="Arial" panose="020B0604020202020204" pitchFamily="34" charset="0"/>
              </a:rPr>
              <a:t>محتويات درس ت ب ر</a:t>
            </a:r>
            <a:endParaRPr lang="fr-FR" dirty="0"/>
          </a:p>
        </p:txBody>
      </p:sp>
    </p:spTree>
    <p:extLst>
      <p:ext uri="{BB962C8B-B14F-4D97-AF65-F5344CB8AC3E}">
        <p14:creationId xmlns:p14="http://schemas.microsoft.com/office/powerpoint/2010/main" val="21048128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5787" y="753979"/>
            <a:ext cx="11219329" cy="5839326"/>
          </a:xfrm>
        </p:spPr>
        <p:txBody>
          <a:bodyPr>
            <a:normAutofit fontScale="90000"/>
          </a:bodyPr>
          <a:lstStyle/>
          <a:p>
            <a:pPr marL="342900" lvl="0" indent="-342900" algn="r" rtl="1">
              <a:lnSpc>
                <a:spcPct val="150000"/>
              </a:lnSpc>
              <a:spcAft>
                <a:spcPts val="800"/>
              </a:spcAft>
              <a:tabLst>
                <a:tab pos="270510" algn="l"/>
                <a:tab pos="5607050" algn="r"/>
                <a:tab pos="5697220" algn="l"/>
              </a:tabLst>
            </a:pPr>
            <a:r>
              <a:rPr lang="ar-DZ" b="1" dirty="0" smtClean="0">
                <a:latin typeface="Calibri" panose="020F0502020204030204" pitchFamily="34" charset="0"/>
                <a:ea typeface="Calibri" panose="020F0502020204030204" pitchFamily="34" charset="0"/>
                <a:cs typeface="Times New Roman" panose="02020603050405020304" pitchFamily="18" charset="0"/>
              </a:rPr>
              <a:t>1-</a:t>
            </a:r>
            <a:r>
              <a:rPr lang="ar-DZ" b="1" u="sng" dirty="0" smtClean="0">
                <a:latin typeface="Calibri" panose="020F0502020204030204" pitchFamily="34" charset="0"/>
                <a:ea typeface="Calibri" panose="020F0502020204030204" pitchFamily="34" charset="0"/>
                <a:cs typeface="Times New Roman" panose="02020603050405020304" pitchFamily="18" charset="0"/>
              </a:rPr>
              <a:t> </a:t>
            </a:r>
            <a:r>
              <a:rPr lang="ar-SA" b="1" u="sng" dirty="0" smtClean="0">
                <a:latin typeface="Calibri" panose="020F0502020204030204" pitchFamily="34" charset="0"/>
                <a:ea typeface="Calibri" panose="020F0502020204030204" pitchFamily="34" charset="0"/>
                <a:cs typeface="Times New Roman" panose="02020603050405020304" pitchFamily="18" charset="0"/>
              </a:rPr>
              <a:t>مفهوم</a:t>
            </a:r>
            <a:r>
              <a:rPr lang="ar-DZ" b="1" u="sng" dirty="0" smtClean="0">
                <a:latin typeface="Calibri" panose="020F0502020204030204" pitchFamily="34" charset="0"/>
                <a:ea typeface="Calibri" panose="020F0502020204030204" pitchFamily="34" charset="0"/>
                <a:cs typeface="Times New Roman" panose="02020603050405020304" pitchFamily="18" charset="0"/>
              </a:rPr>
              <a:t> درس التربية البدنية والرياضية :</a:t>
            </a:r>
            <a:br>
              <a:rPr lang="ar-DZ" b="1" u="sng" dirty="0" smtClean="0">
                <a:latin typeface="Calibri" panose="020F0502020204030204" pitchFamily="34" charset="0"/>
                <a:ea typeface="Calibri" panose="020F0502020204030204" pitchFamily="34" charset="0"/>
                <a:cs typeface="Times New Roman" panose="02020603050405020304" pitchFamily="18" charset="0"/>
              </a:rPr>
            </a:br>
            <a:r>
              <a:rPr lang="ar-SA" b="1" dirty="0" smtClean="0">
                <a:latin typeface="Calibri" panose="020F0502020204030204" pitchFamily="34" charset="0"/>
                <a:ea typeface="Calibri" panose="020F0502020204030204" pitchFamily="34" charset="0"/>
                <a:cs typeface="Times New Roman" panose="02020603050405020304" pitchFamily="18" charset="0"/>
              </a:rPr>
              <a:t> </a:t>
            </a:r>
            <a:r>
              <a:rPr lang="ar-DZ" b="1" dirty="0" smtClean="0">
                <a:latin typeface="Calibri" panose="020F0502020204030204" pitchFamily="34" charset="0"/>
                <a:ea typeface="Calibri" panose="020F0502020204030204" pitchFamily="34" charset="0"/>
                <a:cs typeface="Times New Roman" panose="02020603050405020304" pitchFamily="18" charset="0"/>
              </a:rPr>
              <a:t>- </a:t>
            </a:r>
            <a:r>
              <a:rPr lang="ar-SA" u="sng" dirty="0" smtClean="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rPr>
              <a:t>هو </a:t>
            </a:r>
            <a:r>
              <a:rPr lang="ar-SA" u="sng" dirty="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rPr>
              <a:t>الوحدة الأساسية للمنهج </a:t>
            </a:r>
            <a:r>
              <a:rPr lang="ar-DZ" dirty="0">
                <a:latin typeface="Calibri" panose="020F0502020204030204" pitchFamily="34" charset="0"/>
                <a:ea typeface="Calibri" panose="020F0502020204030204" pitchFamily="34" charset="0"/>
                <a:cs typeface="Times New Roman" panose="02020603050405020304" pitchFamily="18" charset="0"/>
              </a:rPr>
              <a:t/>
            </a:r>
            <a:br>
              <a:rPr lang="ar-DZ" dirty="0">
                <a:latin typeface="Calibri" panose="020F0502020204030204" pitchFamily="34" charset="0"/>
                <a:ea typeface="Calibri" panose="020F0502020204030204" pitchFamily="34" charset="0"/>
                <a:cs typeface="Times New Roman" panose="02020603050405020304" pitchFamily="18" charset="0"/>
              </a:rPr>
            </a:br>
            <a:r>
              <a:rPr lang="ar-DZ" dirty="0" smtClean="0">
                <a:latin typeface="Calibri" panose="020F0502020204030204" pitchFamily="34" charset="0"/>
                <a:ea typeface="Calibri" panose="020F0502020204030204" pitchFamily="34" charset="0"/>
                <a:cs typeface="Times New Roman" panose="02020603050405020304" pitchFamily="18" charset="0"/>
              </a:rPr>
              <a:t>- </a:t>
            </a:r>
            <a:r>
              <a:rPr lang="ar-SA" u="sng" dirty="0" smtClean="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rPr>
              <a:t>يمثل </a:t>
            </a:r>
            <a:r>
              <a:rPr lang="ar-SA" u="sng" dirty="0">
                <a:solidFill>
                  <a:schemeClr val="accent2">
                    <a:lumMod val="75000"/>
                  </a:schemeClr>
                </a:solidFill>
                <a:latin typeface="Calibri" panose="020F0502020204030204" pitchFamily="34" charset="0"/>
                <a:ea typeface="Calibri" panose="020F0502020204030204" pitchFamily="34" charset="0"/>
                <a:cs typeface="Times New Roman" panose="02020603050405020304" pitchFamily="18" charset="0"/>
              </a:rPr>
              <a:t>أصغر جزء من المادة الدراسية </a:t>
            </a:r>
            <a:r>
              <a:rPr lang="ar-SA" dirty="0">
                <a:latin typeface="Calibri" panose="020F0502020204030204" pitchFamily="34" charset="0"/>
                <a:ea typeface="Calibri" panose="020F0502020204030204" pitchFamily="34" charset="0"/>
                <a:cs typeface="Times New Roman" panose="02020603050405020304" pitchFamily="18" charset="0"/>
              </a:rPr>
              <a:t>بل ويجمع كل خواصها ، إذ تمثل الأنشطة الحركية التي تقدم للمتعلمين في وقت يتم تحديده لهم مسبقاً في الجدول المدرسي أثناء اليوم </a:t>
            </a:r>
            <a:r>
              <a:rPr lang="ar-SA" dirty="0" smtClean="0">
                <a:latin typeface="Calibri" panose="020F0502020204030204" pitchFamily="34" charset="0"/>
                <a:ea typeface="Calibri" panose="020F0502020204030204" pitchFamily="34" charset="0"/>
                <a:cs typeface="Times New Roman" panose="02020603050405020304" pitchFamily="18" charset="0"/>
              </a:rPr>
              <a:t>الدراسي</a:t>
            </a:r>
            <a:r>
              <a:rPr lang="ar-DZ" dirty="0" smtClean="0">
                <a:latin typeface="Calibri" panose="020F0502020204030204" pitchFamily="34" charset="0"/>
                <a:ea typeface="Calibri" panose="020F0502020204030204" pitchFamily="34" charset="0"/>
                <a:cs typeface="Times New Roman" panose="02020603050405020304" pitchFamily="18" charset="0"/>
              </a:rPr>
              <a:t> </a:t>
            </a:r>
            <a:r>
              <a:rPr lang="ar-SA" dirty="0" smtClean="0">
                <a:latin typeface="Calibri" panose="020F0502020204030204" pitchFamily="34" charset="0"/>
                <a:ea typeface="Calibri" panose="020F0502020204030204" pitchFamily="34" charset="0"/>
                <a:cs typeface="Times New Roman" panose="02020603050405020304" pitchFamily="18" charset="0"/>
              </a:rPr>
              <a:t>ويجبرون </a:t>
            </a:r>
            <a:r>
              <a:rPr lang="ar-SA" dirty="0">
                <a:latin typeface="Calibri" panose="020F0502020204030204" pitchFamily="34" charset="0"/>
                <a:ea typeface="Calibri" panose="020F0502020204030204" pitchFamily="34" charset="0"/>
                <a:cs typeface="Times New Roman" panose="02020603050405020304" pitchFamily="18" charset="0"/>
              </a:rPr>
              <a:t>على حضوره إلا من أعفي بسبب </a:t>
            </a:r>
            <a:r>
              <a:rPr lang="ar-SA" dirty="0" smtClean="0">
                <a:latin typeface="Calibri" panose="020F0502020204030204" pitchFamily="34" charset="0"/>
                <a:ea typeface="Calibri" panose="020F0502020204030204" pitchFamily="34" charset="0"/>
                <a:cs typeface="Times New Roman" panose="02020603050405020304" pitchFamily="18" charset="0"/>
              </a:rPr>
              <a:t>يستوجب الإعفاء </a:t>
            </a:r>
            <a:r>
              <a:rPr lang="ar-DZ" dirty="0" smtClean="0">
                <a:latin typeface="Calibri" panose="020F0502020204030204" pitchFamily="34" charset="0"/>
                <a:ea typeface="Calibri" panose="020F0502020204030204" pitchFamily="34" charset="0"/>
                <a:cs typeface="Times New Roman" panose="02020603050405020304" pitchFamily="18" charset="0"/>
              </a:rPr>
              <a:t/>
            </a:r>
            <a:br>
              <a:rPr lang="ar-DZ" dirty="0" smtClean="0">
                <a:latin typeface="Calibri" panose="020F0502020204030204" pitchFamily="34" charset="0"/>
                <a:ea typeface="Calibri" panose="020F0502020204030204" pitchFamily="34" charset="0"/>
                <a:cs typeface="Times New Roman" panose="02020603050405020304" pitchFamily="18" charset="0"/>
              </a:rPr>
            </a:br>
            <a:r>
              <a:rPr lang="ar-DZ" dirty="0" smtClean="0">
                <a:latin typeface="Calibri" panose="020F0502020204030204" pitchFamily="34" charset="0"/>
                <a:ea typeface="Calibri" panose="020F0502020204030204" pitchFamily="34" charset="0"/>
                <a:cs typeface="Times New Roman" panose="02020603050405020304" pitchFamily="18" charset="0"/>
              </a:rPr>
              <a:t>- </a:t>
            </a:r>
            <a:r>
              <a:rPr lang="ar-SA" dirty="0" smtClean="0">
                <a:latin typeface="Calibri" panose="020F0502020204030204" pitchFamily="34" charset="0"/>
                <a:ea typeface="Calibri" panose="020F0502020204030204" pitchFamily="34" charset="0"/>
                <a:cs typeface="Times New Roman" panose="02020603050405020304" pitchFamily="18" charset="0"/>
              </a:rPr>
              <a:t>يعمل </a:t>
            </a:r>
            <a:r>
              <a:rPr lang="ar-SA" dirty="0">
                <a:latin typeface="Calibri" panose="020F0502020204030204" pitchFamily="34" charset="0"/>
                <a:ea typeface="Calibri" panose="020F0502020204030204" pitchFamily="34" charset="0"/>
                <a:cs typeface="Times New Roman" panose="02020603050405020304" pitchFamily="18" charset="0"/>
              </a:rPr>
              <a:t>الدرس على تحقيق أهداف المنهج العام للتربية البدنية.</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endParaRPr lang="fr-FR" dirty="0"/>
          </a:p>
        </p:txBody>
      </p:sp>
    </p:spTree>
    <p:extLst>
      <p:ext uri="{BB962C8B-B14F-4D97-AF65-F5344CB8AC3E}">
        <p14:creationId xmlns:p14="http://schemas.microsoft.com/office/powerpoint/2010/main" val="16874566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5221" y="624110"/>
            <a:ext cx="11550315" cy="6065448"/>
          </a:xfrm>
        </p:spPr>
        <p:txBody>
          <a:bodyPr>
            <a:normAutofit/>
          </a:bodyPr>
          <a:lstStyle/>
          <a:p>
            <a:pPr marL="342900" lvl="0" indent="-342900" algn="r" rtl="1">
              <a:lnSpc>
                <a:spcPct val="150000"/>
              </a:lnSpc>
              <a:spcAft>
                <a:spcPts val="800"/>
              </a:spcAft>
              <a:tabLst>
                <a:tab pos="270510" algn="l"/>
                <a:tab pos="5607050" algn="r"/>
                <a:tab pos="5697220" algn="l"/>
              </a:tabLst>
            </a:pPr>
            <a:r>
              <a:rPr lang="ar-DZ" b="1" u="sng" dirty="0" smtClean="0">
                <a:latin typeface="Calibri" panose="020F0502020204030204" pitchFamily="34" charset="0"/>
                <a:ea typeface="Calibri" panose="020F0502020204030204" pitchFamily="34" charset="0"/>
                <a:cs typeface="Times New Roman" panose="02020603050405020304" pitchFamily="18" charset="0"/>
              </a:rPr>
              <a:t>2- طبي</a:t>
            </a:r>
            <a:r>
              <a:rPr lang="ar-SA" b="1" u="sng" dirty="0" smtClean="0">
                <a:latin typeface="Calibri" panose="020F0502020204030204" pitchFamily="34" charset="0"/>
                <a:ea typeface="Calibri" panose="020F0502020204030204" pitchFamily="34" charset="0"/>
                <a:cs typeface="Times New Roman" panose="02020603050405020304" pitchFamily="18" charset="0"/>
              </a:rPr>
              <a:t>ع</a:t>
            </a:r>
            <a:r>
              <a:rPr lang="ar-DZ" b="1" u="sng" dirty="0" smtClean="0">
                <a:latin typeface="Calibri" panose="020F0502020204030204" pitchFamily="34" charset="0"/>
                <a:ea typeface="Calibri" panose="020F0502020204030204" pitchFamily="34" charset="0"/>
                <a:cs typeface="Times New Roman" panose="02020603050405020304" pitchFamily="18" charset="0"/>
              </a:rPr>
              <a:t>ة درس التربية البدنية والرياضية :</a:t>
            </a:r>
            <a:r>
              <a:rPr lang="ar-SA" b="1" dirty="0" smtClean="0">
                <a:latin typeface="Calibri" panose="020F0502020204030204" pitchFamily="34" charset="0"/>
                <a:ea typeface="Calibri" panose="020F0502020204030204" pitchFamily="34" charset="0"/>
                <a:cs typeface="Times New Roman" panose="02020603050405020304" pitchFamily="18" charset="0"/>
              </a:rPr>
              <a:t> </a:t>
            </a:r>
            <a:r>
              <a:rPr lang="ar-DZ" b="1" dirty="0" smtClean="0">
                <a:latin typeface="Calibri" panose="020F0502020204030204" pitchFamily="34" charset="0"/>
                <a:ea typeface="Calibri" panose="020F0502020204030204" pitchFamily="34" charset="0"/>
                <a:cs typeface="Times New Roman" panose="02020603050405020304" pitchFamily="18" charset="0"/>
              </a:rPr>
              <a:t/>
            </a:r>
            <a:br>
              <a:rPr lang="ar-DZ" b="1" dirty="0" smtClean="0">
                <a:latin typeface="Calibri" panose="020F0502020204030204" pitchFamily="34" charset="0"/>
                <a:ea typeface="Calibri" panose="020F0502020204030204" pitchFamily="34" charset="0"/>
                <a:cs typeface="Times New Roman" panose="02020603050405020304" pitchFamily="18" charset="0"/>
              </a:rPr>
            </a:br>
            <a:r>
              <a:rPr lang="ar-SA" dirty="0" smtClean="0">
                <a:latin typeface="Calibri" panose="020F0502020204030204" pitchFamily="34" charset="0"/>
                <a:ea typeface="Calibri" panose="020F0502020204030204" pitchFamily="34" charset="0"/>
                <a:cs typeface="Times New Roman" panose="02020603050405020304" pitchFamily="18" charset="0"/>
              </a:rPr>
              <a:t>يهدف</a:t>
            </a:r>
            <a:r>
              <a:rPr lang="ar-DZ" dirty="0" smtClean="0">
                <a:latin typeface="Calibri" panose="020F0502020204030204" pitchFamily="34" charset="0"/>
                <a:ea typeface="Calibri" panose="020F0502020204030204" pitchFamily="34" charset="0"/>
                <a:cs typeface="Times New Roman" panose="02020603050405020304" pitchFamily="18" charset="0"/>
              </a:rPr>
              <a:t> درس ت ب ر </a:t>
            </a:r>
            <a:r>
              <a:rPr lang="ar-SA" dirty="0" smtClean="0">
                <a:latin typeface="Calibri" panose="020F0502020204030204" pitchFamily="34" charset="0"/>
                <a:ea typeface="Calibri" panose="020F0502020204030204" pitchFamily="34" charset="0"/>
                <a:cs typeface="Times New Roman" panose="02020603050405020304" pitchFamily="18" charset="0"/>
              </a:rPr>
              <a:t>إلى </a:t>
            </a:r>
            <a:r>
              <a:rPr lang="ar-SA" dirty="0">
                <a:latin typeface="Calibri" panose="020F0502020204030204" pitchFamily="34" charset="0"/>
                <a:ea typeface="Calibri" panose="020F0502020204030204" pitchFamily="34" charset="0"/>
                <a:cs typeface="Times New Roman" panose="02020603050405020304" pitchFamily="18" charset="0"/>
              </a:rPr>
              <a:t>القيام بمهمة تربوية بالغة الأهمية وهي متمثلة في </a:t>
            </a:r>
            <a:r>
              <a:rPr lang="ar-SA" u="sng" dirty="0">
                <a:solidFill>
                  <a:srgbClr val="00B050"/>
                </a:solidFill>
                <a:latin typeface="Calibri" panose="020F0502020204030204" pitchFamily="34" charset="0"/>
                <a:ea typeface="Calibri" panose="020F0502020204030204" pitchFamily="34" charset="0"/>
                <a:cs typeface="Times New Roman" panose="02020603050405020304" pitchFamily="18" charset="0"/>
              </a:rPr>
              <a:t>إكساب الفرد للقيم </a:t>
            </a:r>
            <a:r>
              <a:rPr lang="ar-SA" u="sng" dirty="0" smtClean="0">
                <a:solidFill>
                  <a:srgbClr val="00B050"/>
                </a:solidFill>
                <a:latin typeface="Calibri" panose="020F0502020204030204" pitchFamily="34" charset="0"/>
                <a:ea typeface="Calibri" panose="020F0502020204030204" pitchFamily="34" charset="0"/>
                <a:cs typeface="Times New Roman" panose="02020603050405020304" pitchFamily="18" charset="0"/>
              </a:rPr>
              <a:t>والاتجاهات </a:t>
            </a:r>
            <a:r>
              <a:rPr lang="ar-SA" u="sng" dirty="0">
                <a:solidFill>
                  <a:srgbClr val="00B050"/>
                </a:solidFill>
                <a:latin typeface="Calibri" panose="020F0502020204030204" pitchFamily="34" charset="0"/>
                <a:ea typeface="Calibri" panose="020F0502020204030204" pitchFamily="34" charset="0"/>
                <a:cs typeface="Times New Roman" panose="02020603050405020304" pitchFamily="18" charset="0"/>
              </a:rPr>
              <a:t>التي تفرضها البيئة</a:t>
            </a:r>
            <a:r>
              <a:rPr lang="ar-SA" dirty="0">
                <a:latin typeface="Calibri" panose="020F0502020204030204" pitchFamily="34" charset="0"/>
                <a:ea typeface="Calibri" panose="020F0502020204030204" pitchFamily="34" charset="0"/>
                <a:cs typeface="Times New Roman" panose="02020603050405020304" pitchFamily="18" charset="0"/>
              </a:rPr>
              <a:t>، وهذا في ظل </a:t>
            </a:r>
            <a:r>
              <a:rPr lang="ar-SA" u="sng" dirty="0" smtClean="0">
                <a:solidFill>
                  <a:srgbClr val="C00000"/>
                </a:solidFill>
                <a:latin typeface="Calibri" panose="020F0502020204030204" pitchFamily="34" charset="0"/>
                <a:ea typeface="Calibri" panose="020F0502020204030204" pitchFamily="34" charset="0"/>
                <a:cs typeface="Times New Roman" panose="02020603050405020304" pitchFamily="18" charset="0"/>
              </a:rPr>
              <a:t>تفاعل الفرد مع بيئته ومجتمعه</a:t>
            </a:r>
            <a:r>
              <a:rPr lang="ar-SA" dirty="0" smtClean="0">
                <a:latin typeface="Calibri" panose="020F0502020204030204" pitchFamily="34" charset="0"/>
                <a:ea typeface="Calibri" panose="020F0502020204030204" pitchFamily="34" charset="0"/>
                <a:cs typeface="Times New Roman" panose="02020603050405020304" pitchFamily="18" charset="0"/>
              </a:rPr>
              <a:t>، وهذا ما يساعد الفرد أو الطالب على اكتساب الكثير من الصفات التربوية بحيث </a:t>
            </a:r>
            <a:r>
              <a:rPr lang="ar-SA" dirty="0">
                <a:latin typeface="Calibri" panose="020F0502020204030204" pitchFamily="34" charset="0"/>
                <a:ea typeface="Calibri" panose="020F0502020204030204" pitchFamily="34" charset="0"/>
                <a:cs typeface="Times New Roman" panose="02020603050405020304" pitchFamily="18" charset="0"/>
              </a:rPr>
              <a:t>تلعب هذه الأخيرة دو را هاما في </a:t>
            </a:r>
            <a:r>
              <a:rPr lang="ar-SA" u="sng" dirty="0">
                <a:latin typeface="Calibri" panose="020F0502020204030204" pitchFamily="34" charset="0"/>
                <a:ea typeface="Calibri" panose="020F0502020204030204" pitchFamily="34" charset="0"/>
                <a:cs typeface="Times New Roman" panose="02020603050405020304" pitchFamily="18" charset="0"/>
              </a:rPr>
              <a:t>بناء الشخصية الإنسانية</a:t>
            </a:r>
            <a:r>
              <a:rPr lang="ar-SA" dirty="0">
                <a:latin typeface="Calibri" panose="020F0502020204030204" pitchFamily="34" charset="0"/>
                <a:ea typeface="Calibri" panose="020F0502020204030204" pitchFamily="34" charset="0"/>
                <a:cs typeface="Times New Roman" panose="02020603050405020304" pitchFamily="18" charset="0"/>
              </a:rPr>
              <a:t>، وعلى هذا الأساس يتم بناء أهداف درس التربية البدنية والرياضية</a:t>
            </a:r>
            <a:r>
              <a:rPr lang="fr-FR" dirty="0">
                <a:latin typeface="Times New Roman" panose="02020603050405020304" pitchFamily="18" charset="0"/>
                <a:ea typeface="Calibri" panose="020F0502020204030204" pitchFamily="34" charset="0"/>
                <a:cs typeface="Arial" panose="020B0604020202020204" pitchFamily="34" charset="0"/>
              </a:rPr>
              <a:t>.</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endParaRPr lang="fr-FR" dirty="0"/>
          </a:p>
        </p:txBody>
      </p:sp>
    </p:spTree>
    <p:extLst>
      <p:ext uri="{BB962C8B-B14F-4D97-AF65-F5344CB8AC3E}">
        <p14:creationId xmlns:p14="http://schemas.microsoft.com/office/powerpoint/2010/main" val="33828968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marL="342900" lvl="0" indent="-342900" algn="r" rtl="1">
              <a:lnSpc>
                <a:spcPct val="150000"/>
              </a:lnSpc>
              <a:spcAft>
                <a:spcPts val="800"/>
              </a:spcAft>
              <a:tabLst>
                <a:tab pos="270510" algn="l"/>
                <a:tab pos="5607050" algn="r"/>
                <a:tab pos="5697220" algn="l"/>
              </a:tabLst>
            </a:pPr>
            <a:r>
              <a:rPr lang="ar-DZ" b="1" dirty="0" smtClean="0">
                <a:latin typeface="Arial" panose="020B0604020202020204" pitchFamily="34" charset="0"/>
                <a:cs typeface="Arial" panose="020B0604020202020204" pitchFamily="34" charset="0"/>
              </a:rPr>
              <a:t>3-</a:t>
            </a:r>
            <a:r>
              <a:rPr lang="ar-DZ" b="1" u="sng" dirty="0" smtClean="0">
                <a:latin typeface="Arial" panose="020B0604020202020204" pitchFamily="34" charset="0"/>
                <a:cs typeface="Arial" panose="020B0604020202020204" pitchFamily="34" charset="0"/>
              </a:rPr>
              <a:t> محتويات درس التربية البدنية والرياضية </a:t>
            </a:r>
            <a:r>
              <a:rPr lang="ar-DZ" dirty="0" smtClean="0">
                <a:latin typeface="Arial" panose="020B0604020202020204" pitchFamily="34" charset="0"/>
                <a:cs typeface="Arial" panose="020B0604020202020204" pitchFamily="34" charset="0"/>
              </a:rPr>
              <a:t>:(مكوناته)</a:t>
            </a:r>
            <a:br>
              <a:rPr lang="ar-DZ" dirty="0" smtClean="0">
                <a:latin typeface="Arial" panose="020B0604020202020204" pitchFamily="34" charset="0"/>
                <a:cs typeface="Arial" panose="020B0604020202020204" pitchFamily="34" charset="0"/>
              </a:rPr>
            </a:br>
            <a:r>
              <a:rPr lang="ar-DZ" b="1" u="sng" dirty="0" smtClean="0">
                <a:latin typeface="Arial" panose="020B0604020202020204" pitchFamily="34" charset="0"/>
                <a:cs typeface="Arial" panose="020B0604020202020204" pitchFamily="34" charset="0"/>
              </a:rPr>
              <a:t/>
            </a:r>
            <a:br>
              <a:rPr lang="ar-DZ" b="1" u="sng" dirty="0" smtClean="0">
                <a:latin typeface="Arial" panose="020B0604020202020204" pitchFamily="34" charset="0"/>
                <a:cs typeface="Arial" panose="020B0604020202020204" pitchFamily="34" charset="0"/>
              </a:rPr>
            </a:br>
            <a:endParaRPr lang="fr-FR" b="1" u="sng" dirty="0">
              <a:latin typeface="Arial" panose="020B0604020202020204" pitchFamily="34" charset="0"/>
              <a:cs typeface="Arial" panose="020B0604020202020204" pitchFamily="34" charset="0"/>
            </a:endParaRPr>
          </a:p>
        </p:txBody>
      </p:sp>
      <p:sp>
        <p:nvSpPr>
          <p:cNvPr id="3" name="Rectangle 2"/>
          <p:cNvSpPr/>
          <p:nvPr/>
        </p:nvSpPr>
        <p:spPr>
          <a:xfrm>
            <a:off x="8341894" y="1750441"/>
            <a:ext cx="2823411" cy="1668379"/>
          </a:xfrm>
          <a:prstGeom prst="rect">
            <a:avLst/>
          </a:prstGeom>
          <a:solidFill>
            <a:schemeClr val="bg2">
              <a:lumMod val="5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smtClean="0">
                <a:ln w="0"/>
                <a:solidFill>
                  <a:schemeClr val="tx1"/>
                </a:solidFill>
                <a:effectLst>
                  <a:outerShdw blurRad="38100" dist="19050" dir="2700000" algn="tl" rotWithShape="0">
                    <a:schemeClr val="dk1">
                      <a:alpha val="40000"/>
                    </a:schemeClr>
                  </a:outerShdw>
                </a:effectLst>
              </a:rPr>
              <a:t>مخطط السنوي</a:t>
            </a:r>
            <a:endParaRPr lang="fr-FR" b="1" dirty="0">
              <a:ln w="0"/>
              <a:solidFill>
                <a:schemeClr val="tx1"/>
              </a:solidFill>
              <a:effectLst>
                <a:outerShdw blurRad="38100" dist="19050" dir="2700000" algn="tl" rotWithShape="0">
                  <a:schemeClr val="dk1">
                    <a:alpha val="40000"/>
                  </a:schemeClr>
                </a:outerShdw>
              </a:effectLst>
            </a:endParaRPr>
          </a:p>
        </p:txBody>
      </p:sp>
      <p:sp>
        <p:nvSpPr>
          <p:cNvPr id="7" name="Rectangle 6"/>
          <p:cNvSpPr/>
          <p:nvPr/>
        </p:nvSpPr>
        <p:spPr>
          <a:xfrm>
            <a:off x="4756483" y="3418820"/>
            <a:ext cx="2823411" cy="1668379"/>
          </a:xfrm>
          <a:prstGeom prst="rect">
            <a:avLst/>
          </a:prstGeom>
          <a:solidFill>
            <a:schemeClr val="bg2">
              <a:lumMod val="5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ln w="0">
                  <a:solidFill>
                    <a:schemeClr val="tx1">
                      <a:lumMod val="95000"/>
                      <a:lumOff val="5000"/>
                    </a:schemeClr>
                  </a:solidFill>
                </a:ln>
                <a:solidFill>
                  <a:schemeClr val="tx1"/>
                </a:solidFill>
                <a:effectLst>
                  <a:outerShdw blurRad="38100" dist="19050" dir="2700000" algn="tl" rotWithShape="0">
                    <a:schemeClr val="dk1">
                      <a:alpha val="40000"/>
                    </a:schemeClr>
                  </a:outerShdw>
                </a:effectLst>
              </a:rPr>
              <a:t>مخطط دوري</a:t>
            </a:r>
            <a:endParaRPr lang="fr-FR" dirty="0">
              <a:ln w="0">
                <a:solidFill>
                  <a:schemeClr val="tx1">
                    <a:lumMod val="95000"/>
                    <a:lumOff val="5000"/>
                  </a:schemeClr>
                </a:solidFill>
              </a:ln>
              <a:solidFill>
                <a:schemeClr val="tx1"/>
              </a:solidFill>
              <a:effectLst>
                <a:outerShdw blurRad="38100" dist="19050" dir="2700000" algn="tl" rotWithShape="0">
                  <a:schemeClr val="dk1">
                    <a:alpha val="40000"/>
                  </a:schemeClr>
                </a:outerShdw>
              </a:effectLst>
            </a:endParaRPr>
          </a:p>
        </p:txBody>
      </p:sp>
      <p:sp>
        <p:nvSpPr>
          <p:cNvPr id="10" name="Rectangle 9"/>
          <p:cNvSpPr/>
          <p:nvPr/>
        </p:nvSpPr>
        <p:spPr>
          <a:xfrm>
            <a:off x="954504" y="5087199"/>
            <a:ext cx="2823411" cy="1668379"/>
          </a:xfrm>
          <a:prstGeom prst="rect">
            <a:avLst/>
          </a:prstGeom>
          <a:solidFill>
            <a:schemeClr val="bg2">
              <a:lumMod val="5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ln w="0">
                  <a:solidFill>
                    <a:schemeClr val="tx1"/>
                  </a:solidFill>
                </a:ln>
                <a:solidFill>
                  <a:schemeClr val="tx1"/>
                </a:solidFill>
                <a:effectLst>
                  <a:outerShdw blurRad="38100" dist="19050" dir="2700000" algn="tl" rotWithShape="0">
                    <a:schemeClr val="dk1">
                      <a:alpha val="40000"/>
                    </a:schemeClr>
                  </a:outerShdw>
                </a:effectLst>
              </a:rPr>
              <a:t>بطاقة الحصة </a:t>
            </a:r>
            <a:endParaRPr lang="fr-FR" dirty="0">
              <a:ln w="0">
                <a:solidFill>
                  <a:schemeClr val="tx1"/>
                </a:solidFill>
              </a:ln>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2875130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0842" y="624109"/>
            <a:ext cx="11183769" cy="5295427"/>
          </a:xfrm>
        </p:spPr>
        <p:txBody>
          <a:bodyPr>
            <a:normAutofit/>
          </a:bodyPr>
          <a:lstStyle/>
          <a:p>
            <a:pPr algn="r" rtl="1"/>
            <a:r>
              <a:rPr lang="ar-DZ" b="1" u="sng" dirty="0" smtClean="0">
                <a:ea typeface="Calibri" panose="020F0502020204030204" pitchFamily="34" charset="0"/>
                <a:cs typeface="Times New Roman" panose="02020603050405020304" pitchFamily="18" charset="0"/>
              </a:rPr>
              <a:t>أولا :</a:t>
            </a:r>
            <a:r>
              <a:rPr lang="ar-SA" b="1" u="sng" dirty="0" smtClean="0">
                <a:ea typeface="Calibri" panose="020F0502020204030204" pitchFamily="34" charset="0"/>
                <a:cs typeface="Times New Roman" panose="02020603050405020304" pitchFamily="18" charset="0"/>
              </a:rPr>
              <a:t>المخطط </a:t>
            </a:r>
            <a:r>
              <a:rPr lang="ar-SA" b="1" u="sng" dirty="0">
                <a:ea typeface="Calibri" panose="020F0502020204030204" pitchFamily="34" charset="0"/>
                <a:cs typeface="Times New Roman" panose="02020603050405020304" pitchFamily="18" charset="0"/>
              </a:rPr>
              <a:t>السنوي</a:t>
            </a:r>
            <a:r>
              <a:rPr lang="ar-SA" b="1" dirty="0">
                <a:ea typeface="Calibri" panose="020F0502020204030204" pitchFamily="34" charset="0"/>
                <a:cs typeface="Times New Roman" panose="02020603050405020304" pitchFamily="18" charset="0"/>
              </a:rPr>
              <a:t> </a:t>
            </a:r>
            <a:r>
              <a:rPr lang="ar-SA" b="1" dirty="0" smtClean="0">
                <a:ea typeface="Calibri" panose="020F0502020204030204" pitchFamily="34" charset="0"/>
                <a:cs typeface="Times New Roman" panose="02020603050405020304" pitchFamily="18" charset="0"/>
              </a:rPr>
              <a:t>:</a:t>
            </a:r>
            <a:r>
              <a:rPr lang="ar-DZ" b="1" dirty="0" smtClean="0">
                <a:ea typeface="Calibri" panose="020F0502020204030204" pitchFamily="34" charset="0"/>
                <a:cs typeface="Times New Roman" panose="02020603050405020304" pitchFamily="18" charset="0"/>
              </a:rPr>
              <a:t/>
            </a:r>
            <a:br>
              <a:rPr lang="ar-DZ" b="1" dirty="0" smtClean="0">
                <a:ea typeface="Calibri" panose="020F0502020204030204" pitchFamily="34" charset="0"/>
                <a:cs typeface="Times New Roman" panose="02020603050405020304" pitchFamily="18" charset="0"/>
              </a:rPr>
            </a:br>
            <a:r>
              <a:rPr lang="ar-SA" dirty="0" smtClean="0">
                <a:ea typeface="Calibri" panose="020F0502020204030204" pitchFamily="34" charset="0"/>
                <a:cs typeface="Times New Roman" panose="02020603050405020304" pitchFamily="18" charset="0"/>
              </a:rPr>
              <a:t>يتكون </a:t>
            </a:r>
            <a:r>
              <a:rPr lang="ar-SA" dirty="0">
                <a:ea typeface="Calibri" panose="020F0502020204030204" pitchFamily="34" charset="0"/>
                <a:cs typeface="Times New Roman" panose="02020603050405020304" pitchFamily="18" charset="0"/>
              </a:rPr>
              <a:t>المخطط السنوي لدرس ت ب ر من </a:t>
            </a:r>
            <a:r>
              <a:rPr lang="ar-SA" u="sng" dirty="0">
                <a:ea typeface="Calibri" panose="020F0502020204030204" pitchFamily="34" charset="0"/>
                <a:cs typeface="Times New Roman" panose="02020603050405020304" pitchFamily="18" charset="0"/>
              </a:rPr>
              <a:t>ثلاث فصول </a:t>
            </a:r>
            <a:r>
              <a:rPr lang="ar-SA" dirty="0">
                <a:ea typeface="Calibri" panose="020F0502020204030204" pitchFamily="34" charset="0"/>
                <a:cs typeface="Times New Roman" panose="02020603050405020304" pitchFamily="18" charset="0"/>
              </a:rPr>
              <a:t>كل فصل يتكون من </a:t>
            </a:r>
            <a:r>
              <a:rPr lang="ar-SA" b="1" dirty="0">
                <a:solidFill>
                  <a:srgbClr val="00B050"/>
                </a:solidFill>
                <a:ea typeface="Calibri" panose="020F0502020204030204" pitchFamily="34" charset="0"/>
                <a:cs typeface="Times New Roman" panose="02020603050405020304" pitchFamily="18" charset="0"/>
              </a:rPr>
              <a:t>2 دوري </a:t>
            </a:r>
            <a:r>
              <a:rPr lang="ar-SA" u="sng" dirty="0">
                <a:solidFill>
                  <a:srgbClr val="C00000"/>
                </a:solidFill>
                <a:ea typeface="Calibri" panose="020F0502020204030204" pitchFamily="34" charset="0"/>
                <a:cs typeface="Times New Roman" panose="02020603050405020304" pitchFamily="18" charset="0"/>
              </a:rPr>
              <a:t>الأول </a:t>
            </a:r>
            <a:r>
              <a:rPr lang="ar-SA" u="sng" dirty="0" smtClean="0">
                <a:solidFill>
                  <a:srgbClr val="C00000"/>
                </a:solidFill>
                <a:ea typeface="Calibri" panose="020F0502020204030204" pitchFamily="34" charset="0"/>
                <a:cs typeface="Times New Roman" panose="02020603050405020304" pitchFamily="18" charset="0"/>
              </a:rPr>
              <a:t>انشطته </a:t>
            </a:r>
            <a:r>
              <a:rPr lang="ar-SA" u="sng" dirty="0">
                <a:solidFill>
                  <a:srgbClr val="C00000"/>
                </a:solidFill>
                <a:ea typeface="Calibri" panose="020F0502020204030204" pitchFamily="34" charset="0"/>
                <a:cs typeface="Times New Roman" panose="02020603050405020304" pitchFamily="18" charset="0"/>
              </a:rPr>
              <a:t>فردية </a:t>
            </a:r>
            <a:r>
              <a:rPr lang="ar-SA" dirty="0">
                <a:ea typeface="Calibri" panose="020F0502020204030204" pitchFamily="34" charset="0"/>
                <a:cs typeface="Times New Roman" panose="02020603050405020304" pitchFamily="18" charset="0"/>
              </a:rPr>
              <a:t>و</a:t>
            </a:r>
            <a:r>
              <a:rPr lang="ar-SA" u="sng" dirty="0">
                <a:solidFill>
                  <a:srgbClr val="C00000"/>
                </a:solidFill>
                <a:ea typeface="Calibri" panose="020F0502020204030204" pitchFamily="34" charset="0"/>
                <a:cs typeface="Times New Roman" panose="02020603050405020304" pitchFamily="18" charset="0"/>
              </a:rPr>
              <a:t>الثاني انشطته جماعية</a:t>
            </a:r>
            <a:r>
              <a:rPr lang="ar-SA" b="1" u="sng" dirty="0">
                <a:solidFill>
                  <a:srgbClr val="C00000"/>
                </a:solidFill>
                <a:ea typeface="Calibri" panose="020F0502020204030204" pitchFamily="34" charset="0"/>
                <a:cs typeface="Times New Roman" panose="02020603050405020304" pitchFamily="18" charset="0"/>
              </a:rPr>
              <a:t>.</a:t>
            </a:r>
            <a:endParaRPr lang="fr-FR" u="sng" dirty="0">
              <a:solidFill>
                <a:srgbClr val="C00000"/>
              </a:solidFill>
            </a:endParaRPr>
          </a:p>
        </p:txBody>
      </p:sp>
      <p:graphicFrame>
        <p:nvGraphicFramePr>
          <p:cNvPr id="6" name="Tableau 5"/>
          <p:cNvGraphicFramePr>
            <a:graphicFrameLocks noGrp="1"/>
          </p:cNvGraphicFramePr>
          <p:nvPr>
            <p:extLst>
              <p:ext uri="{D42A27DB-BD31-4B8C-83A1-F6EECF244321}">
                <p14:modId xmlns:p14="http://schemas.microsoft.com/office/powerpoint/2010/main" val="1860202335"/>
              </p:ext>
            </p:extLst>
          </p:nvPr>
        </p:nvGraphicFramePr>
        <p:xfrm>
          <a:off x="3048002" y="2759241"/>
          <a:ext cx="6994357" cy="3637899"/>
        </p:xfrm>
        <a:graphic>
          <a:graphicData uri="http://schemas.openxmlformats.org/drawingml/2006/table">
            <a:tbl>
              <a:tblPr rtl="1" firstRow="1" firstCol="1" bandRow="1">
                <a:tableStyleId>{7DF18680-E054-41AD-8BC1-D1AEF772440D}</a:tableStyleId>
              </a:tblPr>
              <a:tblGrid>
                <a:gridCol w="2527853"/>
                <a:gridCol w="1845733"/>
                <a:gridCol w="331447"/>
                <a:gridCol w="331447"/>
                <a:gridCol w="1957877"/>
              </a:tblGrid>
              <a:tr h="497125">
                <a:tc rowSpan="2">
                  <a:txBody>
                    <a:bodyPr/>
                    <a:lstStyle/>
                    <a:p>
                      <a:pPr algn="ctr" rtl="1">
                        <a:lnSpc>
                          <a:spcPct val="150000"/>
                        </a:lnSpc>
                        <a:spcAft>
                          <a:spcPts val="0"/>
                        </a:spcAft>
                        <a:tabLst>
                          <a:tab pos="270510" algn="l"/>
                          <a:tab pos="5607050" algn="r"/>
                          <a:tab pos="5697220" algn="l"/>
                        </a:tabLst>
                      </a:pPr>
                      <a:r>
                        <a:rPr lang="fr-FR" sz="2800" dirty="0">
                          <a:effectLst/>
                          <a:latin typeface="Arial" panose="020B0604020202020204" pitchFamily="34" charset="0"/>
                          <a:cs typeface="Arial" panose="020B0604020202020204" pitchFamily="34" charset="0"/>
                        </a:rPr>
                        <a:t> </a:t>
                      </a:r>
                    </a:p>
                    <a:p>
                      <a:pPr algn="ctr" rtl="1">
                        <a:lnSpc>
                          <a:spcPct val="150000"/>
                        </a:lnSpc>
                        <a:spcAft>
                          <a:spcPts val="0"/>
                        </a:spcAft>
                        <a:tabLst>
                          <a:tab pos="270510" algn="l"/>
                          <a:tab pos="5607050" algn="r"/>
                          <a:tab pos="5697220" algn="l"/>
                        </a:tabLst>
                      </a:pPr>
                      <a:r>
                        <a:rPr lang="ar-SA" sz="2800" dirty="0">
                          <a:effectLst/>
                          <a:latin typeface="Arial" panose="020B0604020202020204" pitchFamily="34" charset="0"/>
                          <a:cs typeface="Arial" panose="020B0604020202020204" pitchFamily="34" charset="0"/>
                        </a:rPr>
                        <a:t>الفصل الأول</a:t>
                      </a:r>
                      <a:endParaRPr lang="fr-FR" sz="28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gridSpan="2">
                  <a:txBody>
                    <a:bodyPr/>
                    <a:lstStyle/>
                    <a:p>
                      <a:pPr algn="ctr" rtl="1">
                        <a:lnSpc>
                          <a:spcPct val="150000"/>
                        </a:lnSpc>
                        <a:spcAft>
                          <a:spcPts val="0"/>
                        </a:spcAft>
                        <a:tabLst>
                          <a:tab pos="270510" algn="l"/>
                          <a:tab pos="5607050" algn="r"/>
                          <a:tab pos="5697220" algn="l"/>
                        </a:tabLst>
                      </a:pPr>
                      <a:r>
                        <a:rPr lang="ar-SA" sz="2800" dirty="0">
                          <a:effectLst/>
                          <a:latin typeface="Arial" panose="020B0604020202020204" pitchFamily="34" charset="0"/>
                          <a:cs typeface="Arial" panose="020B0604020202020204" pitchFamily="34" charset="0"/>
                        </a:rPr>
                        <a:t>دوري فردي</a:t>
                      </a:r>
                      <a:endParaRPr lang="fr-FR" sz="28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fr-FR"/>
                    </a:p>
                  </a:txBody>
                  <a:tcPr/>
                </a:tc>
                <a:tc gridSpan="2">
                  <a:txBody>
                    <a:bodyPr/>
                    <a:lstStyle/>
                    <a:p>
                      <a:pPr algn="ctr" rtl="1">
                        <a:lnSpc>
                          <a:spcPct val="150000"/>
                        </a:lnSpc>
                        <a:spcAft>
                          <a:spcPts val="0"/>
                        </a:spcAft>
                        <a:tabLst>
                          <a:tab pos="270510" algn="l"/>
                          <a:tab pos="5607050" algn="r"/>
                          <a:tab pos="5697220" algn="l"/>
                        </a:tabLst>
                      </a:pPr>
                      <a:r>
                        <a:rPr lang="ar-SA" sz="2800" dirty="0">
                          <a:effectLst/>
                          <a:latin typeface="Arial" panose="020B0604020202020204" pitchFamily="34" charset="0"/>
                          <a:cs typeface="Arial" panose="020B0604020202020204" pitchFamily="34" charset="0"/>
                        </a:rPr>
                        <a:t>دوري جماعي</a:t>
                      </a:r>
                      <a:endParaRPr lang="fr-FR" sz="28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fr-FR"/>
                    </a:p>
                  </a:txBody>
                  <a:tcPr/>
                </a:tc>
              </a:tr>
              <a:tr h="674670">
                <a:tc vMerge="1">
                  <a:txBody>
                    <a:bodyPr/>
                    <a:lstStyle/>
                    <a:p>
                      <a:endParaRPr lang="fr-FR"/>
                    </a:p>
                  </a:txBody>
                  <a:tcPr/>
                </a:tc>
                <a:tc gridSpan="4">
                  <a:txBody>
                    <a:bodyPr/>
                    <a:lstStyle/>
                    <a:p>
                      <a:pPr algn="ctr" rtl="1">
                        <a:lnSpc>
                          <a:spcPct val="150000"/>
                        </a:lnSpc>
                        <a:spcAft>
                          <a:spcPts val="0"/>
                        </a:spcAft>
                        <a:tabLst>
                          <a:tab pos="270510" algn="l"/>
                          <a:tab pos="5607050" algn="r"/>
                          <a:tab pos="5697220" algn="l"/>
                        </a:tabLst>
                      </a:pPr>
                      <a:r>
                        <a:rPr lang="ar-SA" sz="2800" dirty="0">
                          <a:effectLst/>
                          <a:latin typeface="Arial" panose="020B0604020202020204" pitchFamily="34" charset="0"/>
                          <a:cs typeface="Arial" panose="020B0604020202020204" pitchFamily="34" charset="0"/>
                        </a:rPr>
                        <a:t>عطلة الخريف</a:t>
                      </a:r>
                      <a:endParaRPr lang="fr-FR" sz="28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fr-FR"/>
                    </a:p>
                  </a:txBody>
                  <a:tcPr/>
                </a:tc>
                <a:tc hMerge="1">
                  <a:txBody>
                    <a:bodyPr/>
                    <a:lstStyle/>
                    <a:p>
                      <a:endParaRPr lang="fr-FR"/>
                    </a:p>
                  </a:txBody>
                  <a:tcPr/>
                </a:tc>
                <a:tc hMerge="1">
                  <a:txBody>
                    <a:bodyPr/>
                    <a:lstStyle/>
                    <a:p>
                      <a:endParaRPr lang="fr-FR"/>
                    </a:p>
                  </a:txBody>
                  <a:tcPr/>
                </a:tc>
              </a:tr>
              <a:tr h="497125">
                <a:tc rowSpan="2">
                  <a:txBody>
                    <a:bodyPr/>
                    <a:lstStyle/>
                    <a:p>
                      <a:pPr algn="ctr" rtl="1">
                        <a:lnSpc>
                          <a:spcPct val="150000"/>
                        </a:lnSpc>
                        <a:spcAft>
                          <a:spcPts val="0"/>
                        </a:spcAft>
                        <a:tabLst>
                          <a:tab pos="270510" algn="l"/>
                          <a:tab pos="5607050" algn="r"/>
                          <a:tab pos="5697220" algn="l"/>
                        </a:tabLst>
                      </a:pPr>
                      <a:r>
                        <a:rPr lang="fr-FR" sz="2800">
                          <a:effectLst/>
                          <a:latin typeface="Arial" panose="020B0604020202020204" pitchFamily="34" charset="0"/>
                          <a:cs typeface="Arial" panose="020B0604020202020204" pitchFamily="34" charset="0"/>
                        </a:rPr>
                        <a:t> </a:t>
                      </a:r>
                    </a:p>
                    <a:p>
                      <a:pPr algn="ctr" rtl="1">
                        <a:lnSpc>
                          <a:spcPct val="150000"/>
                        </a:lnSpc>
                        <a:spcAft>
                          <a:spcPts val="0"/>
                        </a:spcAft>
                        <a:tabLst>
                          <a:tab pos="270510" algn="l"/>
                          <a:tab pos="5607050" algn="r"/>
                          <a:tab pos="5697220" algn="l"/>
                        </a:tabLst>
                      </a:pPr>
                      <a:r>
                        <a:rPr lang="ar-SA" sz="2800">
                          <a:effectLst/>
                          <a:latin typeface="Arial" panose="020B0604020202020204" pitchFamily="34" charset="0"/>
                          <a:cs typeface="Arial" panose="020B0604020202020204" pitchFamily="34" charset="0"/>
                        </a:rPr>
                        <a:t>الفصل الثاني</a:t>
                      </a:r>
                      <a:endParaRPr lang="fr-FR" sz="2800" b="1">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50000"/>
                        </a:lnSpc>
                        <a:spcAft>
                          <a:spcPts val="0"/>
                        </a:spcAft>
                        <a:tabLst>
                          <a:tab pos="270510" algn="l"/>
                          <a:tab pos="5607050" algn="r"/>
                          <a:tab pos="5697220" algn="l"/>
                        </a:tabLst>
                      </a:pPr>
                      <a:r>
                        <a:rPr lang="ar-SA" sz="2800">
                          <a:effectLst/>
                          <a:latin typeface="Arial" panose="020B0604020202020204" pitchFamily="34" charset="0"/>
                          <a:cs typeface="Arial" panose="020B0604020202020204" pitchFamily="34" charset="0"/>
                        </a:rPr>
                        <a:t>دوري فردي</a:t>
                      </a:r>
                      <a:endParaRPr lang="fr-FR" sz="2800" b="1">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gridSpan="3">
                  <a:txBody>
                    <a:bodyPr/>
                    <a:lstStyle/>
                    <a:p>
                      <a:pPr algn="ctr" rtl="1">
                        <a:lnSpc>
                          <a:spcPct val="150000"/>
                        </a:lnSpc>
                        <a:spcAft>
                          <a:spcPts val="0"/>
                        </a:spcAft>
                        <a:tabLst>
                          <a:tab pos="270510" algn="l"/>
                          <a:tab pos="5607050" algn="r"/>
                          <a:tab pos="5697220" algn="l"/>
                        </a:tabLst>
                      </a:pPr>
                      <a:r>
                        <a:rPr lang="ar-SA" sz="2800" dirty="0">
                          <a:effectLst/>
                          <a:latin typeface="Arial" panose="020B0604020202020204" pitchFamily="34" charset="0"/>
                          <a:cs typeface="Arial" panose="020B0604020202020204" pitchFamily="34" charset="0"/>
                        </a:rPr>
                        <a:t>دوري جماعي</a:t>
                      </a:r>
                      <a:endParaRPr lang="fr-FR" sz="28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fr-FR"/>
                    </a:p>
                  </a:txBody>
                  <a:tcPr/>
                </a:tc>
                <a:tc hMerge="1">
                  <a:txBody>
                    <a:bodyPr/>
                    <a:lstStyle/>
                    <a:p>
                      <a:endParaRPr lang="fr-FR"/>
                    </a:p>
                  </a:txBody>
                  <a:tcPr/>
                </a:tc>
              </a:tr>
              <a:tr h="497125">
                <a:tc vMerge="1">
                  <a:txBody>
                    <a:bodyPr/>
                    <a:lstStyle/>
                    <a:p>
                      <a:endParaRPr lang="fr-FR"/>
                    </a:p>
                  </a:txBody>
                  <a:tcPr/>
                </a:tc>
                <a:tc gridSpan="4">
                  <a:txBody>
                    <a:bodyPr/>
                    <a:lstStyle/>
                    <a:p>
                      <a:pPr algn="ctr" rtl="1">
                        <a:lnSpc>
                          <a:spcPct val="150000"/>
                        </a:lnSpc>
                        <a:spcAft>
                          <a:spcPts val="0"/>
                        </a:spcAft>
                        <a:tabLst>
                          <a:tab pos="270510" algn="l"/>
                          <a:tab pos="5607050" algn="r"/>
                          <a:tab pos="5697220" algn="l"/>
                        </a:tabLst>
                      </a:pPr>
                      <a:r>
                        <a:rPr lang="ar-SA" sz="2800" dirty="0">
                          <a:effectLst/>
                          <a:latin typeface="Arial" panose="020B0604020202020204" pitchFamily="34" charset="0"/>
                          <a:cs typeface="Arial" panose="020B0604020202020204" pitchFamily="34" charset="0"/>
                        </a:rPr>
                        <a:t>عطلة الشتاء</a:t>
                      </a:r>
                      <a:endParaRPr lang="fr-FR" sz="28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fr-FR"/>
                    </a:p>
                  </a:txBody>
                  <a:tcPr/>
                </a:tc>
                <a:tc hMerge="1">
                  <a:txBody>
                    <a:bodyPr/>
                    <a:lstStyle/>
                    <a:p>
                      <a:endParaRPr lang="fr-FR"/>
                    </a:p>
                  </a:txBody>
                  <a:tcPr/>
                </a:tc>
                <a:tc hMerge="1">
                  <a:txBody>
                    <a:bodyPr/>
                    <a:lstStyle/>
                    <a:p>
                      <a:endParaRPr lang="fr-FR"/>
                    </a:p>
                  </a:txBody>
                  <a:tcPr/>
                </a:tc>
              </a:tr>
              <a:tr h="497125">
                <a:tc rowSpan="2">
                  <a:txBody>
                    <a:bodyPr/>
                    <a:lstStyle/>
                    <a:p>
                      <a:pPr algn="ctr" rtl="1">
                        <a:lnSpc>
                          <a:spcPct val="150000"/>
                        </a:lnSpc>
                        <a:spcAft>
                          <a:spcPts val="0"/>
                        </a:spcAft>
                        <a:tabLst>
                          <a:tab pos="270510" algn="l"/>
                          <a:tab pos="5607050" algn="r"/>
                          <a:tab pos="5697220" algn="l"/>
                        </a:tabLst>
                      </a:pPr>
                      <a:r>
                        <a:rPr lang="fr-FR" sz="2800" dirty="0">
                          <a:effectLst/>
                          <a:latin typeface="Arial" panose="020B0604020202020204" pitchFamily="34" charset="0"/>
                          <a:cs typeface="Arial" panose="020B0604020202020204" pitchFamily="34" charset="0"/>
                        </a:rPr>
                        <a:t> </a:t>
                      </a:r>
                    </a:p>
                    <a:p>
                      <a:pPr algn="ctr" rtl="1">
                        <a:lnSpc>
                          <a:spcPct val="150000"/>
                        </a:lnSpc>
                        <a:spcAft>
                          <a:spcPts val="0"/>
                        </a:spcAft>
                        <a:tabLst>
                          <a:tab pos="270510" algn="l"/>
                          <a:tab pos="5607050" algn="r"/>
                          <a:tab pos="5697220" algn="l"/>
                        </a:tabLst>
                      </a:pPr>
                      <a:r>
                        <a:rPr lang="ar-SA" sz="2800" dirty="0">
                          <a:effectLst/>
                          <a:latin typeface="Arial" panose="020B0604020202020204" pitchFamily="34" charset="0"/>
                          <a:cs typeface="Arial" panose="020B0604020202020204" pitchFamily="34" charset="0"/>
                        </a:rPr>
                        <a:t>الفصل الثالث</a:t>
                      </a:r>
                      <a:endParaRPr lang="fr-FR" sz="28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gridSpan="3">
                  <a:txBody>
                    <a:bodyPr/>
                    <a:lstStyle/>
                    <a:p>
                      <a:pPr algn="ctr" rtl="1">
                        <a:lnSpc>
                          <a:spcPct val="150000"/>
                        </a:lnSpc>
                        <a:spcAft>
                          <a:spcPts val="0"/>
                        </a:spcAft>
                        <a:tabLst>
                          <a:tab pos="270510" algn="l"/>
                          <a:tab pos="5607050" algn="r"/>
                          <a:tab pos="5697220" algn="l"/>
                        </a:tabLst>
                      </a:pPr>
                      <a:r>
                        <a:rPr lang="ar-SA" sz="2800" dirty="0">
                          <a:effectLst/>
                          <a:latin typeface="Arial" panose="020B0604020202020204" pitchFamily="34" charset="0"/>
                          <a:cs typeface="Arial" panose="020B0604020202020204" pitchFamily="34" charset="0"/>
                        </a:rPr>
                        <a:t>دوري فردي</a:t>
                      </a:r>
                      <a:endParaRPr lang="fr-FR" sz="28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fr-FR"/>
                    </a:p>
                  </a:txBody>
                  <a:tcPr/>
                </a:tc>
                <a:tc hMerge="1">
                  <a:txBody>
                    <a:bodyPr/>
                    <a:lstStyle/>
                    <a:p>
                      <a:endParaRPr lang="fr-FR"/>
                    </a:p>
                  </a:txBody>
                  <a:tcPr/>
                </a:tc>
                <a:tc>
                  <a:txBody>
                    <a:bodyPr/>
                    <a:lstStyle/>
                    <a:p>
                      <a:pPr algn="ctr" rtl="1">
                        <a:lnSpc>
                          <a:spcPct val="150000"/>
                        </a:lnSpc>
                        <a:spcAft>
                          <a:spcPts val="0"/>
                        </a:spcAft>
                        <a:tabLst>
                          <a:tab pos="270510" algn="l"/>
                          <a:tab pos="5607050" algn="r"/>
                          <a:tab pos="5697220" algn="l"/>
                        </a:tabLst>
                      </a:pPr>
                      <a:r>
                        <a:rPr lang="ar-SA" sz="2800" dirty="0">
                          <a:effectLst/>
                          <a:latin typeface="Arial" panose="020B0604020202020204" pitchFamily="34" charset="0"/>
                          <a:cs typeface="Arial" panose="020B0604020202020204" pitchFamily="34" charset="0"/>
                        </a:rPr>
                        <a:t>دوري جماعي</a:t>
                      </a:r>
                      <a:endParaRPr lang="fr-FR" sz="28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497125">
                <a:tc vMerge="1">
                  <a:txBody>
                    <a:bodyPr/>
                    <a:lstStyle/>
                    <a:p>
                      <a:endParaRPr lang="fr-FR"/>
                    </a:p>
                  </a:txBody>
                  <a:tcPr/>
                </a:tc>
                <a:tc gridSpan="4">
                  <a:txBody>
                    <a:bodyPr/>
                    <a:lstStyle/>
                    <a:p>
                      <a:pPr algn="ctr" rtl="1">
                        <a:lnSpc>
                          <a:spcPct val="150000"/>
                        </a:lnSpc>
                        <a:spcAft>
                          <a:spcPts val="0"/>
                        </a:spcAft>
                        <a:tabLst>
                          <a:tab pos="270510" algn="l"/>
                          <a:tab pos="5607050" algn="r"/>
                          <a:tab pos="5697220" algn="l"/>
                        </a:tabLst>
                      </a:pPr>
                      <a:r>
                        <a:rPr lang="ar-SA" sz="2800" dirty="0">
                          <a:effectLst/>
                          <a:latin typeface="Arial" panose="020B0604020202020204" pitchFamily="34" charset="0"/>
                          <a:cs typeface="Arial" panose="020B0604020202020204" pitchFamily="34" charset="0"/>
                        </a:rPr>
                        <a:t>عطلة الربيع</a:t>
                      </a:r>
                      <a:endParaRPr lang="fr-FR" sz="28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fr-FR"/>
                    </a:p>
                  </a:txBody>
                  <a:tcPr/>
                </a:tc>
                <a:tc hMerge="1">
                  <a:txBody>
                    <a:bodyPr/>
                    <a:lstStyle/>
                    <a:p>
                      <a:endParaRPr lang="fr-FR"/>
                    </a:p>
                  </a:txBody>
                  <a:tcPr/>
                </a:tc>
                <a:tc hMerge="1">
                  <a:txBody>
                    <a:bodyPr/>
                    <a:lstStyle/>
                    <a:p>
                      <a:endParaRPr lang="fr-FR"/>
                    </a:p>
                  </a:txBody>
                  <a:tcPr/>
                </a:tc>
              </a:tr>
            </a:tbl>
          </a:graphicData>
        </a:graphic>
      </p:graphicFrame>
    </p:spTree>
    <p:extLst>
      <p:ext uri="{BB962C8B-B14F-4D97-AF65-F5344CB8AC3E}">
        <p14:creationId xmlns:p14="http://schemas.microsoft.com/office/powerpoint/2010/main" val="363045652"/>
      </p:ext>
    </p:extLst>
  </p:cSld>
  <p:clrMapOvr>
    <a:masterClrMapping/>
  </p:clrMapOvr>
  <p:transition spd="med">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6464" y="0"/>
            <a:ext cx="12015536" cy="1280890"/>
          </a:xfrm>
        </p:spPr>
        <p:txBody>
          <a:bodyPr>
            <a:normAutofit fontScale="90000"/>
          </a:bodyPr>
          <a:lstStyle/>
          <a:p>
            <a:pPr algn="r" rtl="1">
              <a:lnSpc>
                <a:spcPct val="150000"/>
              </a:lnSpc>
              <a:spcAft>
                <a:spcPts val="0"/>
              </a:spcAft>
              <a:tabLst>
                <a:tab pos="270510" algn="l"/>
                <a:tab pos="5607050" algn="r"/>
                <a:tab pos="5697220" algn="l"/>
              </a:tabLst>
            </a:pPr>
            <a:r>
              <a:rPr lang="ar-SA" b="1" u="sng" dirty="0">
                <a:latin typeface="Calibri" panose="020F0502020204030204" pitchFamily="34" charset="0"/>
                <a:ea typeface="Calibri" panose="020F0502020204030204" pitchFamily="34" charset="0"/>
                <a:cs typeface="Times New Roman" panose="02020603050405020304" pitchFamily="18" charset="0"/>
              </a:rPr>
              <a:t>ثانيا : المخطط الدوري :</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SA" dirty="0">
                <a:latin typeface="Calibri" panose="020F0502020204030204" pitchFamily="34" charset="0"/>
                <a:ea typeface="Calibri" panose="020F0502020204030204" pitchFamily="34" charset="0"/>
                <a:cs typeface="Times New Roman" panose="02020603050405020304" pitchFamily="18" charset="0"/>
              </a:rPr>
              <a:t>يتكون المخطط الدوري لكل فصل من 8 الى 12 حصة تقريبا حسب العطل المقررة في </a:t>
            </a:r>
            <a:r>
              <a:rPr lang="ar-SA" dirty="0" smtClean="0">
                <a:latin typeface="Calibri" panose="020F0502020204030204" pitchFamily="34" charset="0"/>
                <a:ea typeface="Calibri" panose="020F0502020204030204" pitchFamily="34" charset="0"/>
                <a:cs typeface="Times New Roman" panose="02020603050405020304" pitchFamily="18" charset="0"/>
              </a:rPr>
              <a:t>الفصل.</a:t>
            </a:r>
            <a:r>
              <a:rPr lang="ar-DZ" sz="2800" dirty="0" smtClean="0">
                <a:latin typeface="Calibri" panose="020F0502020204030204" pitchFamily="34" charset="0"/>
                <a:ea typeface="Calibri" panose="020F0502020204030204" pitchFamily="34" charset="0"/>
                <a:cs typeface="Arial" panose="020B0604020202020204" pitchFamily="34" charset="0"/>
              </a:rPr>
              <a:t> </a:t>
            </a:r>
            <a:r>
              <a:rPr lang="ar-SA" dirty="0" smtClean="0">
                <a:latin typeface="Calibri" panose="020F0502020204030204" pitchFamily="34" charset="0"/>
                <a:ea typeface="Calibri" panose="020F0502020204030204" pitchFamily="34" charset="0"/>
                <a:cs typeface="Times New Roman" panose="02020603050405020304" pitchFamily="18" charset="0"/>
              </a:rPr>
              <a:t>كل </a:t>
            </a:r>
            <a:r>
              <a:rPr lang="ar-SA" dirty="0">
                <a:latin typeface="Calibri" panose="020F0502020204030204" pitchFamily="34" charset="0"/>
                <a:ea typeface="Calibri" panose="020F0502020204030204" pitchFamily="34" charset="0"/>
                <a:cs typeface="Times New Roman" panose="02020603050405020304" pitchFamily="18" charset="0"/>
              </a:rPr>
              <a:t>حصة تبدأ ب كشف مستوى اولي تشخيصي وتختتم بك كشف مستوى تحصيلي .</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endParaRPr lang="fr-FR" dirty="0"/>
          </a:p>
        </p:txBody>
      </p:sp>
      <p:graphicFrame>
        <p:nvGraphicFramePr>
          <p:cNvPr id="4" name="Tableau 3"/>
          <p:cNvGraphicFramePr>
            <a:graphicFrameLocks noGrp="1"/>
          </p:cNvGraphicFramePr>
          <p:nvPr>
            <p:extLst>
              <p:ext uri="{D42A27DB-BD31-4B8C-83A1-F6EECF244321}">
                <p14:modId xmlns:p14="http://schemas.microsoft.com/office/powerpoint/2010/main" val="3009093391"/>
              </p:ext>
            </p:extLst>
          </p:nvPr>
        </p:nvGraphicFramePr>
        <p:xfrm>
          <a:off x="2550695" y="2518610"/>
          <a:ext cx="6946231" cy="3873472"/>
        </p:xfrm>
        <a:graphic>
          <a:graphicData uri="http://schemas.openxmlformats.org/drawingml/2006/table">
            <a:tbl>
              <a:tblPr rtl="1" firstRow="1" firstCol="1" bandRow="1">
                <a:tableStyleId>{BC89EF96-8CEA-46FF-86C4-4CE0E7609802}</a:tableStyleId>
              </a:tblPr>
              <a:tblGrid>
                <a:gridCol w="3531531"/>
                <a:gridCol w="3414700"/>
              </a:tblGrid>
              <a:tr h="690201">
                <a:tc>
                  <a:txBody>
                    <a:bodyPr/>
                    <a:lstStyle/>
                    <a:p>
                      <a:pPr marL="457200" algn="ctr" rtl="1">
                        <a:lnSpc>
                          <a:spcPct val="150000"/>
                        </a:lnSpc>
                        <a:spcAft>
                          <a:spcPts val="0"/>
                        </a:spcAft>
                        <a:tabLst>
                          <a:tab pos="270510" algn="l"/>
                          <a:tab pos="5607050" algn="r"/>
                          <a:tab pos="5697220" algn="l"/>
                        </a:tabLst>
                      </a:pPr>
                      <a:r>
                        <a:rPr lang="ar-SA" sz="2000" b="1" dirty="0">
                          <a:effectLst>
                            <a:innerShdw blurRad="63500" dist="50800" dir="10800000">
                              <a:prstClr val="black">
                                <a:alpha val="50000"/>
                              </a:prstClr>
                            </a:innerShdw>
                          </a:effectLst>
                          <a:latin typeface="Arial" panose="020B0604020202020204" pitchFamily="34" charset="0"/>
                          <a:cs typeface="Arial" panose="020B0604020202020204" pitchFamily="34" charset="0"/>
                        </a:rPr>
                        <a:t>دوري فردي</a:t>
                      </a:r>
                      <a:endParaRPr lang="fr-FR" sz="2000" b="1" dirty="0">
                        <a:solidFill>
                          <a:schemeClr val="bg1">
                            <a:lumMod val="50000"/>
                          </a:schemeClr>
                        </a:solidFill>
                        <a:effectLst>
                          <a:innerShdw blurRad="63500" dist="50800" dir="10800000">
                            <a:prstClr val="black">
                              <a:alpha val="50000"/>
                            </a:prstClr>
                          </a:innerShdw>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50000"/>
                        </a:lnSpc>
                        <a:spcAft>
                          <a:spcPts val="0"/>
                        </a:spcAft>
                        <a:tabLst>
                          <a:tab pos="270510" algn="l"/>
                          <a:tab pos="5607050" algn="r"/>
                          <a:tab pos="5697220" algn="l"/>
                        </a:tabLst>
                      </a:pPr>
                      <a:r>
                        <a:rPr lang="ar-SA" sz="2000" b="1" dirty="0">
                          <a:effectLst>
                            <a:innerShdw blurRad="63500" dist="50800" dir="10800000">
                              <a:prstClr val="black">
                                <a:alpha val="50000"/>
                              </a:prstClr>
                            </a:innerShdw>
                          </a:effectLst>
                          <a:latin typeface="Arial" panose="020B0604020202020204" pitchFamily="34" charset="0"/>
                          <a:cs typeface="Arial" panose="020B0604020202020204" pitchFamily="34" charset="0"/>
                        </a:rPr>
                        <a:t>دوري جماعي</a:t>
                      </a:r>
                      <a:endParaRPr lang="fr-FR" sz="2000" b="1" dirty="0">
                        <a:solidFill>
                          <a:schemeClr val="bg1">
                            <a:lumMod val="50000"/>
                          </a:schemeClr>
                        </a:solidFill>
                        <a:effectLst>
                          <a:innerShdw blurRad="63500" dist="50800" dir="10800000">
                            <a:prstClr val="black">
                              <a:alpha val="50000"/>
                            </a:prstClr>
                          </a:innerShdw>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690201">
                <a:tc>
                  <a:txBody>
                    <a:bodyPr/>
                    <a:lstStyle/>
                    <a:p>
                      <a:pPr marL="457200" algn="ctr" rtl="1">
                        <a:lnSpc>
                          <a:spcPct val="150000"/>
                        </a:lnSpc>
                        <a:spcAft>
                          <a:spcPts val="0"/>
                        </a:spcAft>
                        <a:tabLst>
                          <a:tab pos="270510" algn="l"/>
                          <a:tab pos="5607050" algn="r"/>
                          <a:tab pos="5697220" algn="l"/>
                        </a:tabLst>
                      </a:pPr>
                      <a:r>
                        <a:rPr lang="ar-SA" sz="2000" b="1" dirty="0">
                          <a:effectLst>
                            <a:innerShdw blurRad="63500" dist="50800" dir="10800000">
                              <a:prstClr val="black">
                                <a:alpha val="50000"/>
                              </a:prstClr>
                            </a:innerShdw>
                          </a:effectLst>
                          <a:latin typeface="Arial" panose="020B0604020202020204" pitchFamily="34" charset="0"/>
                          <a:cs typeface="Arial" panose="020B0604020202020204" pitchFamily="34" charset="0"/>
                        </a:rPr>
                        <a:t>يتكون في مجمله من 9الى 12حصة</a:t>
                      </a:r>
                      <a:endParaRPr lang="fr-FR" sz="2000" b="1" dirty="0">
                        <a:solidFill>
                          <a:schemeClr val="bg1">
                            <a:lumMod val="50000"/>
                          </a:schemeClr>
                        </a:solidFill>
                        <a:effectLst>
                          <a:innerShdw blurRad="63500" dist="50800" dir="10800000">
                            <a:prstClr val="black">
                              <a:alpha val="50000"/>
                            </a:prstClr>
                          </a:innerShdw>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50000"/>
                        </a:lnSpc>
                        <a:spcAft>
                          <a:spcPts val="0"/>
                        </a:spcAft>
                        <a:tabLst>
                          <a:tab pos="270510" algn="l"/>
                          <a:tab pos="5607050" algn="r"/>
                          <a:tab pos="5697220" algn="l"/>
                        </a:tabLst>
                      </a:pPr>
                      <a:r>
                        <a:rPr lang="ar-SA" sz="2000" b="1">
                          <a:effectLst>
                            <a:innerShdw blurRad="63500" dist="50800" dir="10800000">
                              <a:prstClr val="black">
                                <a:alpha val="50000"/>
                              </a:prstClr>
                            </a:innerShdw>
                          </a:effectLst>
                          <a:latin typeface="Arial" panose="020B0604020202020204" pitchFamily="34" charset="0"/>
                          <a:cs typeface="Arial" panose="020B0604020202020204" pitchFamily="34" charset="0"/>
                        </a:rPr>
                        <a:t>يتكون في مجمله من 9الى 12حصة</a:t>
                      </a:r>
                      <a:endParaRPr lang="fr-FR" sz="2000" b="1">
                        <a:solidFill>
                          <a:schemeClr val="bg1">
                            <a:lumMod val="50000"/>
                          </a:schemeClr>
                        </a:solidFill>
                        <a:effectLst>
                          <a:innerShdw blurRad="63500" dist="50800" dir="10800000">
                            <a:prstClr val="black">
                              <a:alpha val="50000"/>
                            </a:prstClr>
                          </a:innerShdw>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690201">
                <a:tc>
                  <a:txBody>
                    <a:bodyPr/>
                    <a:lstStyle/>
                    <a:p>
                      <a:pPr marL="457200" algn="ctr" rtl="1">
                        <a:lnSpc>
                          <a:spcPct val="150000"/>
                        </a:lnSpc>
                        <a:spcAft>
                          <a:spcPts val="0"/>
                        </a:spcAft>
                        <a:tabLst>
                          <a:tab pos="270510" algn="l"/>
                          <a:tab pos="5607050" algn="r"/>
                          <a:tab pos="5697220" algn="l"/>
                        </a:tabLst>
                      </a:pPr>
                      <a:r>
                        <a:rPr lang="ar-SA" sz="2000" b="1" dirty="0">
                          <a:effectLst>
                            <a:innerShdw blurRad="63500" dist="50800" dir="10800000">
                              <a:prstClr val="black">
                                <a:alpha val="50000"/>
                              </a:prstClr>
                            </a:innerShdw>
                          </a:effectLst>
                          <a:latin typeface="Arial" panose="020B0604020202020204" pitchFamily="34" charset="0"/>
                          <a:cs typeface="Arial" panose="020B0604020202020204" pitchFamily="34" charset="0"/>
                        </a:rPr>
                        <a:t>اول درس: كشف مستوى أولى</a:t>
                      </a:r>
                      <a:endParaRPr lang="fr-FR" sz="2000" b="1" dirty="0">
                        <a:solidFill>
                          <a:schemeClr val="bg1">
                            <a:lumMod val="50000"/>
                          </a:schemeClr>
                        </a:solidFill>
                        <a:effectLst>
                          <a:innerShdw blurRad="63500" dist="50800" dir="10800000">
                            <a:prstClr val="black">
                              <a:alpha val="50000"/>
                            </a:prstClr>
                          </a:innerShdw>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50000"/>
                        </a:lnSpc>
                        <a:spcAft>
                          <a:spcPts val="0"/>
                        </a:spcAft>
                        <a:tabLst>
                          <a:tab pos="270510" algn="l"/>
                          <a:tab pos="5607050" algn="r"/>
                          <a:tab pos="5697220" algn="l"/>
                        </a:tabLst>
                      </a:pPr>
                      <a:r>
                        <a:rPr lang="ar-SA" sz="2000" b="1" dirty="0">
                          <a:effectLst>
                            <a:innerShdw blurRad="63500" dist="50800" dir="10800000">
                              <a:prstClr val="black">
                                <a:alpha val="50000"/>
                              </a:prstClr>
                            </a:innerShdw>
                          </a:effectLst>
                          <a:latin typeface="Arial" panose="020B0604020202020204" pitchFamily="34" charset="0"/>
                          <a:cs typeface="Arial" panose="020B0604020202020204" pitchFamily="34" charset="0"/>
                        </a:rPr>
                        <a:t>اول درس : كشف مستوى أولى</a:t>
                      </a:r>
                      <a:endParaRPr lang="fr-FR" sz="2000" b="1" dirty="0">
                        <a:solidFill>
                          <a:schemeClr val="bg1">
                            <a:lumMod val="50000"/>
                          </a:schemeClr>
                        </a:solidFill>
                        <a:effectLst>
                          <a:innerShdw blurRad="63500" dist="50800" dir="10800000">
                            <a:prstClr val="black">
                              <a:alpha val="50000"/>
                            </a:prstClr>
                          </a:innerShdw>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944920">
                <a:tc>
                  <a:txBody>
                    <a:bodyPr/>
                    <a:lstStyle/>
                    <a:p>
                      <a:pPr marL="457200" algn="ctr" rtl="1">
                        <a:lnSpc>
                          <a:spcPct val="150000"/>
                        </a:lnSpc>
                        <a:spcAft>
                          <a:spcPts val="0"/>
                        </a:spcAft>
                        <a:tabLst>
                          <a:tab pos="270510" algn="l"/>
                          <a:tab pos="5607050" algn="r"/>
                          <a:tab pos="5697220" algn="l"/>
                        </a:tabLst>
                      </a:pPr>
                      <a:r>
                        <a:rPr lang="ar-SA" sz="2000" b="1">
                          <a:effectLst>
                            <a:innerShdw blurRad="63500" dist="50800" dir="10800000">
                              <a:prstClr val="black">
                                <a:alpha val="50000"/>
                              </a:prstClr>
                            </a:innerShdw>
                          </a:effectLst>
                          <a:latin typeface="Arial" panose="020B0604020202020204" pitchFamily="34" charset="0"/>
                          <a:cs typeface="Arial" panose="020B0604020202020204" pitchFamily="34" charset="0"/>
                        </a:rPr>
                        <a:t>كشف مستوى تكويني</a:t>
                      </a:r>
                      <a:endParaRPr lang="fr-FR" sz="2000" b="1">
                        <a:solidFill>
                          <a:schemeClr val="bg1">
                            <a:lumMod val="50000"/>
                          </a:schemeClr>
                        </a:solidFill>
                        <a:effectLst>
                          <a:innerShdw blurRad="63500" dist="50800" dir="10800000">
                            <a:prstClr val="black">
                              <a:alpha val="50000"/>
                            </a:prstClr>
                          </a:innerShdw>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50000"/>
                        </a:lnSpc>
                        <a:spcAft>
                          <a:spcPts val="0"/>
                        </a:spcAft>
                        <a:tabLst>
                          <a:tab pos="270510" algn="l"/>
                          <a:tab pos="5607050" algn="r"/>
                          <a:tab pos="5697220" algn="l"/>
                        </a:tabLst>
                      </a:pPr>
                      <a:r>
                        <a:rPr lang="ar-SA" sz="2000" b="1" dirty="0">
                          <a:effectLst>
                            <a:innerShdw blurRad="63500" dist="50800" dir="10800000">
                              <a:prstClr val="black">
                                <a:alpha val="50000"/>
                              </a:prstClr>
                            </a:innerShdw>
                          </a:effectLst>
                          <a:latin typeface="Arial" panose="020B0604020202020204" pitchFamily="34" charset="0"/>
                          <a:cs typeface="Arial" panose="020B0604020202020204" pitchFamily="34" charset="0"/>
                        </a:rPr>
                        <a:t>كشف مستوى تكويني</a:t>
                      </a:r>
                      <a:endParaRPr lang="fr-FR" sz="2000" b="1" dirty="0">
                        <a:solidFill>
                          <a:schemeClr val="bg1">
                            <a:lumMod val="50000"/>
                          </a:schemeClr>
                        </a:solidFill>
                        <a:effectLst>
                          <a:innerShdw blurRad="63500" dist="50800" dir="10800000">
                            <a:prstClr val="black">
                              <a:alpha val="50000"/>
                            </a:prstClr>
                          </a:innerShdw>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r h="690201">
                <a:tc>
                  <a:txBody>
                    <a:bodyPr/>
                    <a:lstStyle/>
                    <a:p>
                      <a:pPr marL="457200" algn="ctr" rtl="1">
                        <a:lnSpc>
                          <a:spcPct val="150000"/>
                        </a:lnSpc>
                        <a:spcAft>
                          <a:spcPts val="0"/>
                        </a:spcAft>
                        <a:tabLst>
                          <a:tab pos="270510" algn="l"/>
                          <a:tab pos="5607050" algn="r"/>
                          <a:tab pos="5697220" algn="l"/>
                        </a:tabLst>
                      </a:pPr>
                      <a:r>
                        <a:rPr lang="ar-SA" sz="2000" b="1" dirty="0">
                          <a:effectLst>
                            <a:innerShdw blurRad="63500" dist="50800" dir="10800000">
                              <a:prstClr val="black">
                                <a:alpha val="50000"/>
                              </a:prstClr>
                            </a:innerShdw>
                          </a:effectLst>
                          <a:latin typeface="Arial" panose="020B0604020202020204" pitchFamily="34" charset="0"/>
                          <a:cs typeface="Arial" panose="020B0604020202020204" pitchFamily="34" charset="0"/>
                        </a:rPr>
                        <a:t>اخر درس: كشف مستوى تحصيلي</a:t>
                      </a:r>
                      <a:endParaRPr lang="fr-FR" sz="2000" b="1" dirty="0">
                        <a:solidFill>
                          <a:schemeClr val="bg1">
                            <a:lumMod val="50000"/>
                          </a:schemeClr>
                        </a:solidFill>
                        <a:effectLst>
                          <a:innerShdw blurRad="63500" dist="50800" dir="10800000">
                            <a:prstClr val="black">
                              <a:alpha val="50000"/>
                            </a:prstClr>
                          </a:innerShdw>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50000"/>
                        </a:lnSpc>
                        <a:spcAft>
                          <a:spcPts val="0"/>
                        </a:spcAft>
                        <a:tabLst>
                          <a:tab pos="270510" algn="l"/>
                          <a:tab pos="5607050" algn="r"/>
                          <a:tab pos="5697220" algn="l"/>
                        </a:tabLst>
                      </a:pPr>
                      <a:r>
                        <a:rPr lang="ar-SA" sz="2000" b="1" dirty="0">
                          <a:effectLst>
                            <a:innerShdw blurRad="63500" dist="50800" dir="10800000">
                              <a:prstClr val="black">
                                <a:alpha val="50000"/>
                              </a:prstClr>
                            </a:innerShdw>
                          </a:effectLst>
                          <a:latin typeface="Arial" panose="020B0604020202020204" pitchFamily="34" charset="0"/>
                          <a:cs typeface="Arial" panose="020B0604020202020204" pitchFamily="34" charset="0"/>
                        </a:rPr>
                        <a:t>اخر درس :كشف مستوى تحصيلي</a:t>
                      </a:r>
                      <a:endParaRPr lang="fr-FR" sz="2000" b="1" dirty="0">
                        <a:solidFill>
                          <a:schemeClr val="bg1">
                            <a:lumMod val="50000"/>
                          </a:schemeClr>
                        </a:solidFill>
                        <a:effectLst>
                          <a:innerShdw blurRad="63500" dist="50800" dir="10800000">
                            <a:prstClr val="black">
                              <a:alpha val="50000"/>
                            </a:prstClr>
                          </a:innerShdw>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r>
            </a:tbl>
          </a:graphicData>
        </a:graphic>
      </p:graphicFrame>
    </p:spTree>
    <p:extLst>
      <p:ext uri="{BB962C8B-B14F-4D97-AF65-F5344CB8AC3E}">
        <p14:creationId xmlns:p14="http://schemas.microsoft.com/office/powerpoint/2010/main" val="101864241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624110"/>
            <a:ext cx="12192000" cy="1280890"/>
          </a:xfrm>
        </p:spPr>
        <p:txBody>
          <a:bodyPr>
            <a:normAutofit fontScale="90000"/>
          </a:bodyPr>
          <a:lstStyle/>
          <a:p>
            <a:pPr algn="r" rtl="1">
              <a:lnSpc>
                <a:spcPct val="150000"/>
              </a:lnSpc>
              <a:spcAft>
                <a:spcPts val="0"/>
              </a:spcAft>
              <a:tabLst>
                <a:tab pos="270510" algn="l"/>
                <a:tab pos="5607050" algn="r"/>
                <a:tab pos="5697220" algn="l"/>
              </a:tabLst>
            </a:pPr>
            <a:r>
              <a:rPr lang="ar-SA" b="1" dirty="0">
                <a:latin typeface="Calibri" panose="020F0502020204030204" pitchFamily="34" charset="0"/>
                <a:ea typeface="Calibri" panose="020F0502020204030204" pitchFamily="34" charset="0"/>
                <a:cs typeface="Times New Roman" panose="02020603050405020304" pitchFamily="18" charset="0"/>
              </a:rPr>
              <a:t>كشف المستوى التشخيصي :</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SA" dirty="0">
                <a:latin typeface="Calibri" panose="020F0502020204030204" pitchFamily="34" charset="0"/>
                <a:ea typeface="Calibri" panose="020F0502020204030204" pitchFamily="34" charset="0"/>
                <a:cs typeface="Times New Roman" panose="02020603050405020304" pitchFamily="18" charset="0"/>
              </a:rPr>
              <a:t>يساعد في اخذ المعلومات الأولية قبل الشروع في تخطيط البرنامج التكويني (التعليمي).</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SA" dirty="0">
                <a:latin typeface="Calibri" panose="020F0502020204030204" pitchFamily="34" charset="0"/>
                <a:ea typeface="Calibri" panose="020F0502020204030204" pitchFamily="34" charset="0"/>
                <a:cs typeface="Times New Roman" panose="02020603050405020304" pitchFamily="18" charset="0"/>
              </a:rPr>
              <a:t>يساعد على ملاحظة </a:t>
            </a:r>
            <a:r>
              <a:rPr lang="ar-SA" dirty="0" err="1">
                <a:latin typeface="Calibri" panose="020F0502020204030204" pitchFamily="34" charset="0"/>
                <a:ea typeface="Calibri" panose="020F0502020204030204" pitchFamily="34" charset="0"/>
                <a:cs typeface="Times New Roman" panose="02020603050405020304" pitchFamily="18" charset="0"/>
              </a:rPr>
              <a:t>سلوكات</a:t>
            </a:r>
            <a:r>
              <a:rPr lang="ar-SA" dirty="0">
                <a:latin typeface="Calibri" panose="020F0502020204030204" pitchFamily="34" charset="0"/>
                <a:ea typeface="Calibri" panose="020F0502020204030204" pitchFamily="34" charset="0"/>
                <a:cs typeface="Times New Roman" panose="02020603050405020304" pitchFamily="18" charset="0"/>
              </a:rPr>
              <a:t> التلاميذ خلال عملية الكشف الأولية التي تبين اهتمام واحتياجات التلاميذ في بداية مرحلة التعلم .</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SA" dirty="0">
                <a:latin typeface="Calibri" panose="020F0502020204030204" pitchFamily="34" charset="0"/>
                <a:ea typeface="Calibri" panose="020F0502020204030204" pitchFamily="34" charset="0"/>
                <a:cs typeface="Times New Roman" panose="02020603050405020304" pitchFamily="18" charset="0"/>
              </a:rPr>
              <a:t>يساعد على تحديد الفروقات الفردية بين التلاميذ من اجل تسهيل عملية تقسيم الافواج التدريبية اثناء درس ت ب ر</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endParaRPr lang="fr-FR" dirty="0"/>
          </a:p>
        </p:txBody>
      </p:sp>
    </p:spTree>
    <p:extLst>
      <p:ext uri="{BB962C8B-B14F-4D97-AF65-F5344CB8AC3E}">
        <p14:creationId xmlns:p14="http://schemas.microsoft.com/office/powerpoint/2010/main" val="2383853979"/>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8758" y="624110"/>
            <a:ext cx="11646568" cy="6033364"/>
          </a:xfrm>
        </p:spPr>
        <p:txBody>
          <a:bodyPr>
            <a:normAutofit/>
          </a:bodyPr>
          <a:lstStyle/>
          <a:p>
            <a:pPr algn="r" rtl="1">
              <a:lnSpc>
                <a:spcPct val="150000"/>
              </a:lnSpc>
              <a:spcAft>
                <a:spcPts val="0"/>
              </a:spcAft>
              <a:tabLst>
                <a:tab pos="270510" algn="l"/>
                <a:tab pos="5607050" algn="r"/>
                <a:tab pos="5697220" algn="l"/>
              </a:tabLst>
            </a:pPr>
            <a:r>
              <a:rPr lang="ar-SA" b="1" dirty="0" smtClean="0">
                <a:latin typeface="Calibri" panose="020F0502020204030204" pitchFamily="34" charset="0"/>
                <a:ea typeface="Calibri" panose="020F0502020204030204" pitchFamily="34" charset="0"/>
                <a:cs typeface="Times New Roman" panose="02020603050405020304" pitchFamily="18" charset="0"/>
              </a:rPr>
              <a:t>كشف </a:t>
            </a:r>
            <a:r>
              <a:rPr lang="ar-SA" b="1" dirty="0">
                <a:latin typeface="Calibri" panose="020F0502020204030204" pitchFamily="34" charset="0"/>
                <a:ea typeface="Calibri" panose="020F0502020204030204" pitchFamily="34" charset="0"/>
                <a:cs typeface="Times New Roman" panose="02020603050405020304" pitchFamily="18" charset="0"/>
              </a:rPr>
              <a:t>المستوى التكويني </a:t>
            </a:r>
            <a:r>
              <a:rPr lang="ar-SA" b="1" dirty="0" smtClean="0">
                <a:latin typeface="Calibri" panose="020F0502020204030204" pitchFamily="34" charset="0"/>
                <a:ea typeface="Calibri" panose="020F0502020204030204" pitchFamily="34" charset="0"/>
                <a:cs typeface="Times New Roman" panose="02020603050405020304" pitchFamily="18" charset="0"/>
              </a:rPr>
              <a:t>:</a:t>
            </a:r>
            <a:r>
              <a:rPr lang="ar-DZ" b="1" dirty="0" smtClean="0">
                <a:latin typeface="Calibri" panose="020F0502020204030204" pitchFamily="34" charset="0"/>
                <a:ea typeface="Calibri" panose="020F0502020204030204" pitchFamily="34" charset="0"/>
                <a:cs typeface="Times New Roman" panose="02020603050405020304" pitchFamily="18" charset="0"/>
              </a:rPr>
              <a:t/>
            </a:r>
            <a:br>
              <a:rPr lang="ar-DZ" b="1" dirty="0" smtClean="0">
                <a:latin typeface="Calibri" panose="020F0502020204030204" pitchFamily="34" charset="0"/>
                <a:ea typeface="Calibri" panose="020F0502020204030204" pitchFamily="34" charset="0"/>
                <a:cs typeface="Times New Roman" panose="02020603050405020304" pitchFamily="18" charset="0"/>
              </a:rPr>
            </a:br>
            <a:r>
              <a:rPr lang="ar-SA" b="1" dirty="0" smtClean="0">
                <a:latin typeface="Calibri" panose="020F0502020204030204" pitchFamily="34" charset="0"/>
                <a:ea typeface="Calibri" panose="020F0502020204030204" pitchFamily="34" charset="0"/>
                <a:cs typeface="Times New Roman" panose="02020603050405020304" pitchFamily="18" charset="0"/>
              </a:rPr>
              <a:t> </a:t>
            </a:r>
            <a:r>
              <a:rPr lang="ar-SA" dirty="0">
                <a:latin typeface="Calibri" panose="020F0502020204030204" pitchFamily="34" charset="0"/>
                <a:ea typeface="Calibri" panose="020F0502020204030204" pitchFamily="34" charset="0"/>
                <a:cs typeface="Times New Roman" panose="02020603050405020304" pitchFamily="18" charset="0"/>
              </a:rPr>
              <a:t>في وسط الدوري الهدف منه:</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SA" dirty="0">
                <a:latin typeface="Calibri" panose="020F0502020204030204" pitchFamily="34" charset="0"/>
                <a:ea typeface="Calibri" panose="020F0502020204030204" pitchFamily="34" charset="0"/>
                <a:cs typeface="Times New Roman" panose="02020603050405020304" pitchFamily="18" charset="0"/>
              </a:rPr>
              <a:t>اعلام التلميذ حول : درجة التفوق التي بلغها، وخطة التعلم الخاصة </a:t>
            </a:r>
            <a:r>
              <a:rPr lang="ar-SA" dirty="0" err="1">
                <a:latin typeface="Calibri" panose="020F0502020204030204" pitchFamily="34" charset="0"/>
                <a:ea typeface="Calibri" panose="020F0502020204030204" pitchFamily="34" charset="0"/>
                <a:cs typeface="Times New Roman" panose="02020603050405020304" pitchFamily="18" charset="0"/>
              </a:rPr>
              <a:t>بالاستاذ</a:t>
            </a:r>
            <a:r>
              <a:rPr lang="ar-SA" dirty="0">
                <a:latin typeface="Calibri" panose="020F0502020204030204" pitchFamily="34" charset="0"/>
                <a:ea typeface="Calibri" panose="020F0502020204030204" pitchFamily="34" charset="0"/>
                <a:cs typeface="Times New Roman" panose="02020603050405020304" pitchFamily="18" charset="0"/>
              </a:rPr>
              <a:t>.</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SA" dirty="0">
                <a:latin typeface="Calibri" panose="020F0502020204030204" pitchFamily="34" charset="0"/>
                <a:ea typeface="Calibri" panose="020F0502020204030204" pitchFamily="34" charset="0"/>
                <a:cs typeface="Times New Roman" panose="02020603050405020304" pitchFamily="18" charset="0"/>
              </a:rPr>
              <a:t>ادماج العناصر الجديدة من اجل تحسين المستوى.</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SA" dirty="0">
                <a:latin typeface="Calibri" panose="020F0502020204030204" pitchFamily="34" charset="0"/>
                <a:ea typeface="Calibri" panose="020F0502020204030204" pitchFamily="34" charset="0"/>
                <a:cs typeface="Times New Roman" panose="02020603050405020304" pitchFamily="18" charset="0"/>
              </a:rPr>
              <a:t>تسوية ومعالجة الخطة والمستوى </a:t>
            </a:r>
            <a:r>
              <a:rPr lang="ar-SA" dirty="0" err="1">
                <a:latin typeface="Calibri" panose="020F0502020204030204" pitchFamily="34" charset="0"/>
                <a:ea typeface="Calibri" panose="020F0502020204030204" pitchFamily="34" charset="0"/>
                <a:cs typeface="Times New Roman" panose="02020603050405020304" pitchFamily="18" charset="0"/>
              </a:rPr>
              <a:t>المهاري</a:t>
            </a:r>
            <a:r>
              <a:rPr lang="ar-SA" dirty="0">
                <a:latin typeface="Calibri" panose="020F0502020204030204" pitchFamily="34" charset="0"/>
                <a:ea typeface="Calibri" panose="020F0502020204030204" pitchFamily="34" charset="0"/>
                <a:cs typeface="Times New Roman" panose="02020603050405020304" pitchFamily="18" charset="0"/>
              </a:rPr>
              <a:t> للتلاميذ (كشف تقويمي).</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SA" dirty="0">
                <a:latin typeface="Calibri" panose="020F0502020204030204" pitchFamily="34" charset="0"/>
                <a:ea typeface="Calibri" panose="020F0502020204030204" pitchFamily="34" charset="0"/>
                <a:cs typeface="Times New Roman" panose="02020603050405020304" pitchFamily="18" charset="0"/>
              </a:rPr>
              <a:t>فترة إنجازه تحدد قبل واثناء و في نهاية مرجلة التعلم .</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endParaRPr lang="fr-FR" dirty="0"/>
          </a:p>
        </p:txBody>
      </p:sp>
    </p:spTree>
    <p:extLst>
      <p:ext uri="{BB962C8B-B14F-4D97-AF65-F5344CB8AC3E}">
        <p14:creationId xmlns:p14="http://schemas.microsoft.com/office/powerpoint/2010/main" val="2537347941"/>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42918" y="258325"/>
            <a:ext cx="10670422" cy="3368842"/>
          </a:xfrm>
        </p:spPr>
        <p:txBody>
          <a:bodyPr>
            <a:normAutofit fontScale="90000"/>
          </a:bodyPr>
          <a:lstStyle/>
          <a:p>
            <a:pPr algn="r" rtl="1">
              <a:lnSpc>
                <a:spcPct val="150000"/>
              </a:lnSpc>
              <a:spcAft>
                <a:spcPts val="0"/>
              </a:spcAft>
              <a:tabLst>
                <a:tab pos="270510" algn="l"/>
                <a:tab pos="5607050" algn="r"/>
                <a:tab pos="5697220" algn="l"/>
              </a:tabLst>
            </a:pPr>
            <a:r>
              <a:rPr lang="ar-SA" sz="6000" b="1" u="sng" dirty="0">
                <a:latin typeface="Calibri" panose="020F0502020204030204" pitchFamily="34" charset="0"/>
                <a:ea typeface="Calibri" panose="020F0502020204030204" pitchFamily="34" charset="0"/>
                <a:cs typeface="Times New Roman" panose="02020603050405020304" pitchFamily="18" charset="0"/>
              </a:rPr>
              <a:t>المحاضرة </a:t>
            </a:r>
            <a:r>
              <a:rPr lang="ar-SA" sz="6000" b="1" u="sng" dirty="0" smtClean="0">
                <a:latin typeface="Calibri" panose="020F0502020204030204" pitchFamily="34" charset="0"/>
                <a:ea typeface="Calibri" panose="020F0502020204030204" pitchFamily="34" charset="0"/>
                <a:cs typeface="Times New Roman" panose="02020603050405020304" pitchFamily="18" charset="0"/>
              </a:rPr>
              <a:t>رقم 01:</a:t>
            </a:r>
            <a:r>
              <a:rPr lang="fr-FR" sz="6000" dirty="0" smtClean="0">
                <a:latin typeface="Calibri" panose="020F0502020204030204" pitchFamily="34" charset="0"/>
                <a:ea typeface="Calibri" panose="020F0502020204030204" pitchFamily="34" charset="0"/>
                <a:cs typeface="Arial" panose="020B0604020202020204" pitchFamily="34" charset="0"/>
              </a:rPr>
              <a:t/>
            </a:r>
            <a:br>
              <a:rPr lang="fr-FR" sz="6000" dirty="0" smtClean="0">
                <a:latin typeface="Calibri" panose="020F0502020204030204" pitchFamily="34" charset="0"/>
                <a:ea typeface="Calibri" panose="020F0502020204030204" pitchFamily="34" charset="0"/>
                <a:cs typeface="Arial" panose="020B0604020202020204" pitchFamily="34" charset="0"/>
              </a:rPr>
            </a:br>
            <a:r>
              <a:rPr lang="ar-SA" sz="6000" b="1" dirty="0" smtClean="0">
                <a:latin typeface="Calibri" panose="020F0502020204030204" pitchFamily="34" charset="0"/>
                <a:ea typeface="Calibri" panose="020F0502020204030204" pitchFamily="34" charset="0"/>
                <a:cs typeface="Times New Roman" panose="02020603050405020304" pitchFamily="18" charset="0"/>
              </a:rPr>
              <a:t>  </a:t>
            </a:r>
            <a:r>
              <a:rPr lang="ar-SA" sz="6000" b="1" dirty="0">
                <a:latin typeface="Calibri" panose="020F0502020204030204" pitchFamily="34" charset="0"/>
                <a:ea typeface="Calibri" panose="020F0502020204030204" pitchFamily="34" charset="0"/>
                <a:cs typeface="Times New Roman" panose="02020603050405020304" pitchFamily="18" charset="0"/>
              </a:rPr>
              <a:t>الثقافة البدنية والتربية </a:t>
            </a:r>
            <a:r>
              <a:rPr lang="ar-SA" sz="6000" b="1" dirty="0" smtClean="0">
                <a:latin typeface="Calibri" panose="020F0502020204030204" pitchFamily="34" charset="0"/>
                <a:ea typeface="Calibri" panose="020F0502020204030204" pitchFamily="34" charset="0"/>
                <a:cs typeface="Times New Roman" panose="02020603050405020304" pitchFamily="18" charset="0"/>
              </a:rPr>
              <a:t>ال</a:t>
            </a:r>
            <a:r>
              <a:rPr lang="ar-DZ" sz="6000" b="1" dirty="0" smtClean="0">
                <a:latin typeface="Calibri" panose="020F0502020204030204" pitchFamily="34" charset="0"/>
                <a:ea typeface="Calibri" panose="020F0502020204030204" pitchFamily="34" charset="0"/>
                <a:cs typeface="Times New Roman" panose="02020603050405020304" pitchFamily="18" charset="0"/>
              </a:rPr>
              <a:t>بدنية </a:t>
            </a:r>
            <a:r>
              <a:rPr lang="ar-DZ" sz="6000" b="1" dirty="0" smtClean="0">
                <a:latin typeface="Calibri" panose="020F0502020204030204" pitchFamily="34" charset="0"/>
                <a:ea typeface="Calibri" panose="020F0502020204030204" pitchFamily="34" charset="0"/>
                <a:cs typeface="Times New Roman" panose="02020603050405020304" pitchFamily="18" charset="0"/>
              </a:rPr>
              <a:t/>
            </a:r>
            <a:br>
              <a:rPr lang="ar-DZ" sz="6000" b="1" dirty="0" smtClean="0">
                <a:latin typeface="Calibri" panose="020F0502020204030204" pitchFamily="34" charset="0"/>
                <a:ea typeface="Calibri" panose="020F0502020204030204" pitchFamily="34" charset="0"/>
                <a:cs typeface="Times New Roman" panose="02020603050405020304" pitchFamily="18" charset="0"/>
              </a:rPr>
            </a:br>
            <a:r>
              <a:rPr lang="ar-DZ" sz="2800" b="1" u="sng" dirty="0" smtClean="0">
                <a:latin typeface="Calibri" panose="020F0502020204030204" pitchFamily="34" charset="0"/>
                <a:ea typeface="Calibri" panose="020F0502020204030204" pitchFamily="34" charset="0"/>
                <a:cs typeface="Arial" panose="020B0604020202020204" pitchFamily="34" charset="0"/>
              </a:rPr>
              <a:t>عناصر المحاضرة :</a:t>
            </a:r>
            <a:r>
              <a:rPr lang="ar-DZ" sz="2800" dirty="0" smtClean="0">
                <a:latin typeface="Calibri" panose="020F0502020204030204" pitchFamily="34" charset="0"/>
                <a:ea typeface="Calibri" panose="020F0502020204030204" pitchFamily="34" charset="0"/>
                <a:cs typeface="Arial" panose="020B0604020202020204" pitchFamily="34" charset="0"/>
              </a:rPr>
              <a:t/>
            </a:r>
            <a:br>
              <a:rPr lang="ar-DZ" sz="2800" dirty="0" smtClean="0">
                <a:latin typeface="Calibri" panose="020F0502020204030204" pitchFamily="34" charset="0"/>
                <a:ea typeface="Calibri" panose="020F0502020204030204" pitchFamily="34" charset="0"/>
                <a:cs typeface="Arial" panose="020B0604020202020204" pitchFamily="34" charset="0"/>
              </a:rPr>
            </a:br>
            <a:r>
              <a:rPr lang="ar-DZ" sz="2800" dirty="0" smtClean="0">
                <a:latin typeface="Calibri" panose="020F0502020204030204" pitchFamily="34" charset="0"/>
                <a:ea typeface="Calibri" panose="020F0502020204030204" pitchFamily="34" charset="0"/>
                <a:cs typeface="Arial" panose="020B0604020202020204" pitchFamily="34" charset="0"/>
              </a:rPr>
              <a:t>1- مفهوم </a:t>
            </a:r>
            <a:r>
              <a:rPr lang="ar-DZ" sz="2800" dirty="0" smtClean="0">
                <a:latin typeface="Calibri" panose="020F0502020204030204" pitchFamily="34" charset="0"/>
                <a:ea typeface="Calibri" panose="020F0502020204030204" pitchFamily="34" charset="0"/>
                <a:cs typeface="Arial" panose="020B0604020202020204" pitchFamily="34" charset="0"/>
              </a:rPr>
              <a:t>الثقافة ومكوناتها</a:t>
            </a:r>
            <a:br>
              <a:rPr lang="ar-DZ" sz="2800" dirty="0" smtClean="0">
                <a:latin typeface="Calibri" panose="020F0502020204030204" pitchFamily="34" charset="0"/>
                <a:ea typeface="Calibri" panose="020F0502020204030204" pitchFamily="34" charset="0"/>
                <a:cs typeface="Arial" panose="020B0604020202020204" pitchFamily="34" charset="0"/>
              </a:rPr>
            </a:br>
            <a:r>
              <a:rPr lang="ar-DZ" sz="2800" dirty="0" smtClean="0">
                <a:latin typeface="Calibri" panose="020F0502020204030204" pitchFamily="34" charset="0"/>
                <a:ea typeface="Calibri" panose="020F0502020204030204" pitchFamily="34" charset="0"/>
                <a:cs typeface="Arial" panose="020B0604020202020204" pitchFamily="34" charset="0"/>
              </a:rPr>
              <a:t>2- مفهوم الثقافة </a:t>
            </a:r>
            <a:r>
              <a:rPr lang="ar-DZ" sz="2800" dirty="0" smtClean="0">
                <a:latin typeface="Calibri" panose="020F0502020204030204" pitchFamily="34" charset="0"/>
                <a:ea typeface="Calibri" panose="020F0502020204030204" pitchFamily="34" charset="0"/>
                <a:cs typeface="Arial" panose="020B0604020202020204" pitchFamily="34" charset="0"/>
              </a:rPr>
              <a:t>البدنية </a:t>
            </a:r>
            <a:br>
              <a:rPr lang="ar-DZ" sz="2800" dirty="0" smtClean="0">
                <a:latin typeface="Calibri" panose="020F0502020204030204" pitchFamily="34" charset="0"/>
                <a:ea typeface="Calibri" panose="020F0502020204030204" pitchFamily="34" charset="0"/>
                <a:cs typeface="Arial" panose="020B0604020202020204" pitchFamily="34" charset="0"/>
              </a:rPr>
            </a:br>
            <a:r>
              <a:rPr lang="ar-DZ" sz="2800" dirty="0" smtClean="0">
                <a:latin typeface="Calibri" panose="020F0502020204030204" pitchFamily="34" charset="0"/>
                <a:ea typeface="Calibri" panose="020F0502020204030204" pitchFamily="34" charset="0"/>
                <a:cs typeface="Arial" panose="020B0604020202020204" pitchFamily="34" charset="0"/>
              </a:rPr>
              <a:t>3- </a:t>
            </a:r>
            <a:r>
              <a:rPr lang="ar-DZ" sz="2800" dirty="0" smtClean="0">
                <a:latin typeface="Calibri" panose="020F0502020204030204" pitchFamily="34" charset="0"/>
                <a:ea typeface="Calibri" panose="020F0502020204030204" pitchFamily="34" charset="0"/>
                <a:cs typeface="Arial" panose="020B0604020202020204" pitchFamily="34" charset="0"/>
              </a:rPr>
              <a:t>اهداف الثقافة البدنية </a:t>
            </a:r>
            <a:br>
              <a:rPr lang="ar-DZ" sz="2800" dirty="0" smtClean="0">
                <a:latin typeface="Calibri" panose="020F0502020204030204" pitchFamily="34" charset="0"/>
                <a:ea typeface="Calibri" panose="020F0502020204030204" pitchFamily="34" charset="0"/>
                <a:cs typeface="Arial" panose="020B0604020202020204" pitchFamily="34" charset="0"/>
              </a:rPr>
            </a:br>
            <a:r>
              <a:rPr lang="ar-DZ" sz="2800" dirty="0" smtClean="0">
                <a:latin typeface="Calibri" panose="020F0502020204030204" pitchFamily="34" charset="0"/>
                <a:ea typeface="Calibri" panose="020F0502020204030204" pitchFamily="34" charset="0"/>
                <a:cs typeface="Arial" panose="020B0604020202020204" pitchFamily="34" charset="0"/>
              </a:rPr>
              <a:t>4- </a:t>
            </a:r>
            <a:r>
              <a:rPr lang="ar-DZ" sz="2800" dirty="0" smtClean="0">
                <a:latin typeface="Calibri" panose="020F0502020204030204" pitchFamily="34" charset="0"/>
                <a:ea typeface="Calibri" panose="020F0502020204030204" pitchFamily="34" charset="0"/>
                <a:cs typeface="Arial" panose="020B0604020202020204" pitchFamily="34" charset="0"/>
              </a:rPr>
              <a:t>التربية البدنية والبرنامج التربوي الكلي</a:t>
            </a:r>
            <a:br>
              <a:rPr lang="ar-DZ" sz="2800" dirty="0" smtClean="0">
                <a:latin typeface="Calibri" panose="020F0502020204030204" pitchFamily="34" charset="0"/>
                <a:ea typeface="Calibri" panose="020F0502020204030204" pitchFamily="34" charset="0"/>
                <a:cs typeface="Arial" panose="020B0604020202020204" pitchFamily="34" charset="0"/>
              </a:rPr>
            </a:br>
            <a:r>
              <a:rPr lang="ar-DZ" sz="2800" dirty="0" smtClean="0">
                <a:latin typeface="Calibri" panose="020F0502020204030204" pitchFamily="34" charset="0"/>
                <a:ea typeface="Calibri" panose="020F0502020204030204" pitchFamily="34" charset="0"/>
                <a:cs typeface="Arial" panose="020B0604020202020204" pitchFamily="34" charset="0"/>
              </a:rPr>
              <a:t>5- </a:t>
            </a:r>
            <a:r>
              <a:rPr lang="ar-DZ" sz="2800" dirty="0" smtClean="0">
                <a:latin typeface="Calibri" panose="020F0502020204030204" pitchFamily="34" charset="0"/>
                <a:ea typeface="Calibri" panose="020F0502020204030204" pitchFamily="34" charset="0"/>
                <a:cs typeface="Arial" panose="020B0604020202020204" pitchFamily="34" charset="0"/>
              </a:rPr>
              <a:t>مجالات الثقافة البدنية</a:t>
            </a:r>
            <a:endParaRPr lang="fr-FR" dirty="0"/>
          </a:p>
        </p:txBody>
      </p:sp>
    </p:spTree>
    <p:extLst>
      <p:ext uri="{BB962C8B-B14F-4D97-AF65-F5344CB8AC3E}">
        <p14:creationId xmlns:p14="http://schemas.microsoft.com/office/powerpoint/2010/main" val="3698588096"/>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2295" y="624109"/>
            <a:ext cx="11935325" cy="5888985"/>
          </a:xfrm>
        </p:spPr>
        <p:txBody>
          <a:bodyPr>
            <a:normAutofit fontScale="90000"/>
          </a:bodyPr>
          <a:lstStyle/>
          <a:p>
            <a:pPr algn="r" rtl="1">
              <a:lnSpc>
                <a:spcPct val="150000"/>
              </a:lnSpc>
              <a:spcAft>
                <a:spcPts val="0"/>
              </a:spcAft>
              <a:tabLst>
                <a:tab pos="270510" algn="l"/>
                <a:tab pos="5607050" algn="r"/>
                <a:tab pos="5697220" algn="l"/>
              </a:tabLst>
            </a:pP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SA" b="1" dirty="0">
                <a:latin typeface="Calibri" panose="020F0502020204030204" pitchFamily="34" charset="0"/>
                <a:ea typeface="Calibri" panose="020F0502020204030204" pitchFamily="34" charset="0"/>
                <a:cs typeface="Times New Roman" panose="02020603050405020304" pitchFamily="18" charset="0"/>
              </a:rPr>
              <a:t>كشف مستوى تقييمي او تحصيلي </a:t>
            </a:r>
            <a:r>
              <a:rPr lang="ar-SA" dirty="0">
                <a:latin typeface="Calibri" panose="020F0502020204030204" pitchFamily="34" charset="0"/>
                <a:ea typeface="Calibri" panose="020F0502020204030204" pitchFamily="34" charset="0"/>
                <a:cs typeface="Times New Roman" panose="02020603050405020304" pitchFamily="18" charset="0"/>
              </a:rPr>
              <a:t>:الهدف منه :</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DZ" sz="2800" dirty="0" smtClean="0">
                <a:latin typeface="Calibri" panose="020F0502020204030204" pitchFamily="34" charset="0"/>
                <a:ea typeface="Calibri" panose="020F0502020204030204" pitchFamily="34" charset="0"/>
                <a:cs typeface="Arial" panose="020B0604020202020204" pitchFamily="34" charset="0"/>
              </a:rPr>
              <a:t>- </a:t>
            </a:r>
            <a:r>
              <a:rPr lang="ar-SA" dirty="0" smtClean="0">
                <a:latin typeface="Calibri" panose="020F0502020204030204" pitchFamily="34" charset="0"/>
                <a:ea typeface="Calibri" panose="020F0502020204030204" pitchFamily="34" charset="0"/>
                <a:cs typeface="Times New Roman" panose="02020603050405020304" pitchFamily="18" charset="0"/>
              </a:rPr>
              <a:t>تقدير </a:t>
            </a:r>
            <a:r>
              <a:rPr lang="ar-SA" dirty="0">
                <a:latin typeface="Calibri" panose="020F0502020204030204" pitchFamily="34" charset="0"/>
                <a:ea typeface="Calibri" panose="020F0502020204030204" pitchFamily="34" charset="0"/>
                <a:cs typeface="Times New Roman" panose="02020603050405020304" pitchFamily="18" charset="0"/>
              </a:rPr>
              <a:t>نهائي لمرحلة التعلم </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DZ" sz="2800" dirty="0" smtClean="0">
                <a:latin typeface="Calibri" panose="020F0502020204030204" pitchFamily="34" charset="0"/>
                <a:ea typeface="Calibri" panose="020F0502020204030204" pitchFamily="34" charset="0"/>
                <a:cs typeface="Arial" panose="020B0604020202020204" pitchFamily="34" charset="0"/>
              </a:rPr>
              <a:t>- </a:t>
            </a:r>
            <a:r>
              <a:rPr lang="ar-SA" dirty="0" smtClean="0">
                <a:latin typeface="Calibri" panose="020F0502020204030204" pitchFamily="34" charset="0"/>
                <a:ea typeface="Calibri" panose="020F0502020204030204" pitchFamily="34" charset="0"/>
                <a:cs typeface="Times New Roman" panose="02020603050405020304" pitchFamily="18" charset="0"/>
              </a:rPr>
              <a:t>معرفة </a:t>
            </a:r>
            <a:r>
              <a:rPr lang="ar-SA" dirty="0">
                <a:latin typeface="Calibri" panose="020F0502020204030204" pitchFamily="34" charset="0"/>
                <a:ea typeface="Calibri" panose="020F0502020204030204" pitchFamily="34" charset="0"/>
                <a:cs typeface="Times New Roman" panose="02020603050405020304" pitchFamily="18" charset="0"/>
              </a:rPr>
              <a:t>مدى اكتساب الكفاءات المستهدفة .</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DZ" sz="2800" dirty="0" smtClean="0">
                <a:latin typeface="Calibri" panose="020F0502020204030204" pitchFamily="34" charset="0"/>
                <a:ea typeface="Calibri" panose="020F0502020204030204" pitchFamily="34" charset="0"/>
                <a:cs typeface="Arial" panose="020B0604020202020204" pitchFamily="34" charset="0"/>
              </a:rPr>
              <a:t>- </a:t>
            </a:r>
            <a:r>
              <a:rPr lang="ar-SA" dirty="0" smtClean="0">
                <a:latin typeface="Calibri" panose="020F0502020204030204" pitchFamily="34" charset="0"/>
                <a:ea typeface="Calibri" panose="020F0502020204030204" pitchFamily="34" charset="0"/>
                <a:cs typeface="Times New Roman" panose="02020603050405020304" pitchFamily="18" charset="0"/>
              </a:rPr>
              <a:t>يساعد </a:t>
            </a:r>
            <a:r>
              <a:rPr lang="ar-SA" dirty="0">
                <a:latin typeface="Calibri" panose="020F0502020204030204" pitchFamily="34" charset="0"/>
                <a:ea typeface="Calibri" panose="020F0502020204030204" pitchFamily="34" charset="0"/>
                <a:cs typeface="Times New Roman" panose="02020603050405020304" pitchFamily="18" charset="0"/>
              </a:rPr>
              <a:t>على اخذ القرارات من الناحية البيداغوجية التوجيهية .</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DZ" sz="2800" dirty="0" smtClean="0">
                <a:latin typeface="Calibri" panose="020F0502020204030204" pitchFamily="34" charset="0"/>
                <a:ea typeface="Calibri" panose="020F0502020204030204" pitchFamily="34" charset="0"/>
                <a:cs typeface="Arial" panose="020B0604020202020204" pitchFamily="34" charset="0"/>
              </a:rPr>
              <a:t>- </a:t>
            </a:r>
            <a:r>
              <a:rPr lang="ar-SA" dirty="0" smtClean="0">
                <a:latin typeface="Calibri" panose="020F0502020204030204" pitchFamily="34" charset="0"/>
                <a:ea typeface="Calibri" panose="020F0502020204030204" pitchFamily="34" charset="0"/>
                <a:cs typeface="Times New Roman" panose="02020603050405020304" pitchFamily="18" charset="0"/>
              </a:rPr>
              <a:t>إعطاء </a:t>
            </a:r>
            <a:r>
              <a:rPr lang="ar-SA" dirty="0">
                <a:latin typeface="Calibri" panose="020F0502020204030204" pitchFamily="34" charset="0"/>
                <a:ea typeface="Calibri" panose="020F0502020204030204" pitchFamily="34" charset="0"/>
                <a:cs typeface="Times New Roman" panose="02020603050405020304" pitchFamily="18" charset="0"/>
              </a:rPr>
              <a:t>تقدير نهائي حول التحصيل.</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DZ" sz="2800" dirty="0" smtClean="0">
                <a:latin typeface="Calibri" panose="020F0502020204030204" pitchFamily="34" charset="0"/>
                <a:ea typeface="Calibri" panose="020F0502020204030204" pitchFamily="34" charset="0"/>
                <a:cs typeface="Arial" panose="020B0604020202020204" pitchFamily="34" charset="0"/>
              </a:rPr>
              <a:t>- </a:t>
            </a:r>
            <a:r>
              <a:rPr lang="ar-SA" dirty="0" smtClean="0">
                <a:latin typeface="Calibri" panose="020F0502020204030204" pitchFamily="34" charset="0"/>
                <a:ea typeface="Calibri" panose="020F0502020204030204" pitchFamily="34" charset="0"/>
                <a:cs typeface="Times New Roman" panose="02020603050405020304" pitchFamily="18" charset="0"/>
              </a:rPr>
              <a:t>التأكد </a:t>
            </a:r>
            <a:r>
              <a:rPr lang="ar-SA" dirty="0">
                <a:latin typeface="Calibri" panose="020F0502020204030204" pitchFamily="34" charset="0"/>
                <a:ea typeface="Calibri" panose="020F0502020204030204" pitchFamily="34" charset="0"/>
                <a:cs typeface="Times New Roman" panose="02020603050405020304" pitchFamily="18" charset="0"/>
              </a:rPr>
              <a:t>من نجاعة خطة العمل </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endParaRPr lang="fr-FR" dirty="0"/>
          </a:p>
        </p:txBody>
      </p:sp>
    </p:spTree>
    <p:extLst>
      <p:ext uri="{BB962C8B-B14F-4D97-AF65-F5344CB8AC3E}">
        <p14:creationId xmlns:p14="http://schemas.microsoft.com/office/powerpoint/2010/main" val="637116038"/>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4379" y="-1"/>
            <a:ext cx="12047621" cy="7716254"/>
          </a:xfrm>
        </p:spPr>
        <p:txBody>
          <a:bodyPr>
            <a:normAutofit/>
          </a:bodyPr>
          <a:lstStyle/>
          <a:p>
            <a:pPr algn="r" rtl="1">
              <a:lnSpc>
                <a:spcPct val="150000"/>
              </a:lnSpc>
              <a:spcAft>
                <a:spcPts val="0"/>
              </a:spcAft>
              <a:tabLst>
                <a:tab pos="270510" algn="l"/>
                <a:tab pos="5607050" algn="r"/>
                <a:tab pos="5697220" algn="l"/>
              </a:tabLst>
            </a:pPr>
            <a:r>
              <a:rPr lang="ar-SA" b="1" u="sng" dirty="0">
                <a:latin typeface="Calibri" panose="020F0502020204030204" pitchFamily="34" charset="0"/>
                <a:ea typeface="Calibri" panose="020F0502020204030204" pitchFamily="34" charset="0"/>
                <a:cs typeface="Times New Roman" panose="02020603050405020304" pitchFamily="18" charset="0"/>
              </a:rPr>
              <a:t>ثالثا : درس او حصة التربية البدنية </a:t>
            </a:r>
            <a:r>
              <a:rPr lang="ar-SA" b="1" u="sng" dirty="0" smtClean="0">
                <a:latin typeface="Calibri" panose="020F0502020204030204" pitchFamily="34" charset="0"/>
                <a:ea typeface="Calibri" panose="020F0502020204030204" pitchFamily="34" charset="0"/>
                <a:cs typeface="Times New Roman" panose="02020603050405020304" pitchFamily="18" charset="0"/>
              </a:rPr>
              <a:t>والرياضية</a:t>
            </a:r>
            <a:r>
              <a:rPr lang="ar-DZ" b="1" u="sng" dirty="0" smtClean="0">
                <a:latin typeface="Calibri" panose="020F0502020204030204" pitchFamily="34" charset="0"/>
                <a:ea typeface="Calibri" panose="020F0502020204030204" pitchFamily="34" charset="0"/>
                <a:cs typeface="Times New Roman" panose="02020603050405020304" pitchFamily="18" charset="0"/>
              </a:rPr>
              <a:t>:</a:t>
            </a:r>
            <a:br>
              <a:rPr lang="ar-DZ" b="1" u="sng" dirty="0" smtClean="0">
                <a:latin typeface="Calibri" panose="020F0502020204030204" pitchFamily="34" charset="0"/>
                <a:ea typeface="Calibri" panose="020F0502020204030204" pitchFamily="34" charset="0"/>
                <a:cs typeface="Times New Roman" panose="02020603050405020304" pitchFamily="18" charset="0"/>
              </a:rPr>
            </a:br>
            <a:r>
              <a:rPr lang="ar-SA" b="1" u="sng" dirty="0" smtClean="0">
                <a:latin typeface="Calibri" panose="020F0502020204030204" pitchFamily="34" charset="0"/>
                <a:ea typeface="Calibri" panose="020F0502020204030204" pitchFamily="34" charset="0"/>
                <a:cs typeface="Times New Roman" panose="02020603050405020304" pitchFamily="18" charset="0"/>
              </a:rPr>
              <a:t> </a:t>
            </a:r>
            <a:r>
              <a:rPr lang="ar-SA" dirty="0" smtClean="0">
                <a:latin typeface="Calibri" panose="020F0502020204030204" pitchFamily="34" charset="0"/>
                <a:ea typeface="Calibri" panose="020F0502020204030204" pitchFamily="34" charset="0"/>
                <a:cs typeface="Times New Roman" panose="02020603050405020304" pitchFamily="18" charset="0"/>
              </a:rPr>
              <a:t>يحتوي </a:t>
            </a:r>
            <a:r>
              <a:rPr lang="ar-SA" dirty="0">
                <a:latin typeface="Calibri" panose="020F0502020204030204" pitchFamily="34" charset="0"/>
                <a:ea typeface="Calibri" panose="020F0502020204030204" pitchFamily="34" charset="0"/>
                <a:cs typeface="Times New Roman" panose="02020603050405020304" pitchFamily="18" charset="0"/>
              </a:rPr>
              <a:t>درس التربية البدنية والرياضية ع</a:t>
            </a:r>
            <a:r>
              <a:rPr lang="ar-DZ" dirty="0">
                <a:latin typeface="Calibri" panose="020F0502020204030204" pitchFamily="34" charset="0"/>
                <a:ea typeface="Calibri" panose="020F0502020204030204" pitchFamily="34" charset="0"/>
                <a:cs typeface="Times New Roman" panose="02020603050405020304" pitchFamily="18" charset="0"/>
              </a:rPr>
              <a:t>ل</a:t>
            </a:r>
            <a:r>
              <a:rPr lang="ar-SA" dirty="0">
                <a:latin typeface="Calibri" panose="020F0502020204030204" pitchFamily="34" charset="0"/>
                <a:ea typeface="Calibri" panose="020F0502020204030204" pitchFamily="34" charset="0"/>
                <a:cs typeface="Times New Roman" panose="02020603050405020304" pitchFamily="18" charset="0"/>
              </a:rPr>
              <a:t>ى ثلاثة أقسام</a:t>
            </a:r>
            <a:r>
              <a:rPr lang="fr-FR" dirty="0">
                <a:latin typeface="Times New Roman" panose="02020603050405020304" pitchFamily="18" charset="0"/>
                <a:ea typeface="Calibri" panose="020F0502020204030204" pitchFamily="34" charset="0"/>
                <a:cs typeface="Arial" panose="020B0604020202020204" pitchFamily="34" charset="0"/>
              </a:rPr>
              <a:t>:</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6" name="Ellipse 5"/>
          <p:cNvSpPr/>
          <p:nvPr/>
        </p:nvSpPr>
        <p:spPr>
          <a:xfrm>
            <a:off x="8807116" y="1716506"/>
            <a:ext cx="2983831" cy="2261937"/>
          </a:xfrm>
          <a:prstGeom prst="ellipse">
            <a:avLst/>
          </a:prstGeom>
          <a:solidFill>
            <a:schemeClr val="bg2">
              <a:lumMod val="9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bg2">
                    <a:lumMod val="25000"/>
                  </a:schemeClr>
                </a:solidFill>
                <a:latin typeface="Arial" panose="020B0604020202020204" pitchFamily="34" charset="0"/>
                <a:cs typeface="Arial" panose="020B0604020202020204" pitchFamily="34" charset="0"/>
              </a:rPr>
              <a:t>قسم تمهيدي</a:t>
            </a:r>
            <a:endParaRPr lang="fr-FR" sz="3200" b="1" dirty="0">
              <a:solidFill>
                <a:schemeClr val="bg2">
                  <a:lumMod val="25000"/>
                </a:schemeClr>
              </a:solidFill>
              <a:latin typeface="Arial" panose="020B0604020202020204" pitchFamily="34" charset="0"/>
              <a:cs typeface="Arial" panose="020B0604020202020204" pitchFamily="34" charset="0"/>
            </a:endParaRPr>
          </a:p>
        </p:txBody>
      </p:sp>
      <p:sp>
        <p:nvSpPr>
          <p:cNvPr id="7" name="Ellipse 6"/>
          <p:cNvSpPr/>
          <p:nvPr/>
        </p:nvSpPr>
        <p:spPr>
          <a:xfrm>
            <a:off x="5125454" y="1716506"/>
            <a:ext cx="2983831" cy="2261937"/>
          </a:xfrm>
          <a:prstGeom prst="ellipse">
            <a:avLst/>
          </a:prstGeom>
          <a:solidFill>
            <a:schemeClr val="bg2">
              <a:lumMod val="9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bg2">
                    <a:lumMod val="25000"/>
                  </a:schemeClr>
                </a:solidFill>
                <a:latin typeface="Arial" panose="020B0604020202020204" pitchFamily="34" charset="0"/>
                <a:cs typeface="Arial" panose="020B0604020202020204" pitchFamily="34" charset="0"/>
              </a:rPr>
              <a:t>قسم أساسي (رئيسي)</a:t>
            </a:r>
            <a:endParaRPr lang="fr-FR" sz="3200" b="1" dirty="0">
              <a:solidFill>
                <a:schemeClr val="bg2">
                  <a:lumMod val="25000"/>
                </a:schemeClr>
              </a:solidFill>
              <a:latin typeface="Arial" panose="020B0604020202020204" pitchFamily="34" charset="0"/>
              <a:cs typeface="Arial" panose="020B0604020202020204" pitchFamily="34" charset="0"/>
            </a:endParaRPr>
          </a:p>
        </p:txBody>
      </p:sp>
      <p:sp>
        <p:nvSpPr>
          <p:cNvPr id="8" name="Ellipse 7"/>
          <p:cNvSpPr/>
          <p:nvPr/>
        </p:nvSpPr>
        <p:spPr>
          <a:xfrm>
            <a:off x="1143001" y="1716505"/>
            <a:ext cx="2983831" cy="2261937"/>
          </a:xfrm>
          <a:prstGeom prst="ellipse">
            <a:avLst/>
          </a:prstGeom>
          <a:solidFill>
            <a:schemeClr val="bg2">
              <a:lumMod val="9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b="1" dirty="0" smtClean="0">
                <a:solidFill>
                  <a:schemeClr val="bg2">
                    <a:lumMod val="25000"/>
                  </a:schemeClr>
                </a:solidFill>
                <a:latin typeface="Arial" panose="020B0604020202020204" pitchFamily="34" charset="0"/>
                <a:cs typeface="Arial" panose="020B0604020202020204" pitchFamily="34" charset="0"/>
              </a:rPr>
              <a:t>قسم ختامي</a:t>
            </a:r>
            <a:endParaRPr lang="fr-FR" sz="3600" b="1" dirty="0">
              <a:solidFill>
                <a:schemeClr val="bg2">
                  <a:lumMod val="25000"/>
                </a:schemeClr>
              </a:solidFill>
              <a:latin typeface="Arial" panose="020B0604020202020204" pitchFamily="34" charset="0"/>
              <a:cs typeface="Arial" panose="020B0604020202020204" pitchFamily="34" charset="0"/>
            </a:endParaRPr>
          </a:p>
        </p:txBody>
      </p:sp>
      <p:sp>
        <p:nvSpPr>
          <p:cNvPr id="9" name="Flèche vers le bas 8"/>
          <p:cNvSpPr/>
          <p:nvPr/>
        </p:nvSpPr>
        <p:spPr>
          <a:xfrm>
            <a:off x="10299031" y="4106778"/>
            <a:ext cx="200527" cy="689811"/>
          </a:xfrm>
          <a:prstGeom prst="downArrow">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6517105" y="4106777"/>
            <a:ext cx="200527" cy="689811"/>
          </a:xfrm>
          <a:prstGeom prst="downArrow">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2534652" y="4106777"/>
            <a:ext cx="200527" cy="689811"/>
          </a:xfrm>
          <a:prstGeom prst="downArrow">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avec flèche vers le haut 11"/>
          <p:cNvSpPr/>
          <p:nvPr/>
        </p:nvSpPr>
        <p:spPr>
          <a:xfrm>
            <a:off x="8875297" y="3978442"/>
            <a:ext cx="3015914" cy="1957137"/>
          </a:xfrm>
          <a:prstGeom prst="upArrowCallout">
            <a:avLst/>
          </a:prstGeom>
          <a:solidFill>
            <a:schemeClr val="bg2">
              <a:lumMod val="90000"/>
            </a:schemeClr>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b="1" dirty="0">
                <a:solidFill>
                  <a:schemeClr val="bg2">
                    <a:lumMod val="25000"/>
                  </a:schemeClr>
                </a:solidFill>
                <a:latin typeface="Arial" panose="020B0604020202020204" pitchFamily="34" charset="0"/>
                <a:ea typeface="Calibri" panose="020F0502020204030204" pitchFamily="34" charset="0"/>
                <a:cs typeface="Arial" panose="020B0604020202020204" pitchFamily="34" charset="0"/>
              </a:rPr>
              <a:t>تحضير للاختصاص</a:t>
            </a:r>
            <a:endParaRPr lang="fr-FR" sz="3200" b="1" dirty="0">
              <a:solidFill>
                <a:schemeClr val="bg2">
                  <a:lumMod val="25000"/>
                </a:schemeClr>
              </a:solidFill>
              <a:latin typeface="Arial" panose="020B0604020202020204" pitchFamily="34" charset="0"/>
              <a:cs typeface="Arial" panose="020B0604020202020204" pitchFamily="34" charset="0"/>
            </a:endParaRPr>
          </a:p>
        </p:txBody>
      </p:sp>
      <p:sp>
        <p:nvSpPr>
          <p:cNvPr id="13" name="Rectangle avec flèche vers le haut 12"/>
          <p:cNvSpPr/>
          <p:nvPr/>
        </p:nvSpPr>
        <p:spPr>
          <a:xfrm>
            <a:off x="5161552" y="3978442"/>
            <a:ext cx="3015914" cy="1957137"/>
          </a:xfrm>
          <a:prstGeom prst="upArrowCallout">
            <a:avLst/>
          </a:prstGeom>
          <a:solidFill>
            <a:schemeClr val="bg2">
              <a:lumMod val="90000"/>
            </a:schemeClr>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bg2">
                    <a:lumMod val="25000"/>
                  </a:schemeClr>
                </a:solidFill>
                <a:latin typeface="Arial" panose="020B0604020202020204" pitchFamily="34" charset="0"/>
                <a:cs typeface="Arial" panose="020B0604020202020204" pitchFamily="34" charset="0"/>
              </a:rPr>
              <a:t>الهدف من الدرس</a:t>
            </a:r>
            <a:endParaRPr lang="fr-FR" sz="3200" b="1" dirty="0">
              <a:solidFill>
                <a:schemeClr val="bg2">
                  <a:lumMod val="25000"/>
                </a:schemeClr>
              </a:solidFill>
              <a:latin typeface="Arial" panose="020B0604020202020204" pitchFamily="34" charset="0"/>
              <a:cs typeface="Arial" panose="020B0604020202020204" pitchFamily="34" charset="0"/>
            </a:endParaRPr>
          </a:p>
        </p:txBody>
      </p:sp>
      <p:sp>
        <p:nvSpPr>
          <p:cNvPr id="14" name="Rectangle avec flèche vers le haut 13"/>
          <p:cNvSpPr/>
          <p:nvPr/>
        </p:nvSpPr>
        <p:spPr>
          <a:xfrm>
            <a:off x="1143001" y="3978442"/>
            <a:ext cx="3015914" cy="1957137"/>
          </a:xfrm>
          <a:prstGeom prst="upArrowCallout">
            <a:avLst/>
          </a:prstGeom>
          <a:solidFill>
            <a:schemeClr val="bg2">
              <a:lumMod val="90000"/>
            </a:schemeClr>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bg2">
                    <a:lumMod val="25000"/>
                  </a:schemeClr>
                </a:solidFill>
                <a:latin typeface="Arial" panose="020B0604020202020204" pitchFamily="34" charset="0"/>
                <a:cs typeface="Arial" panose="020B0604020202020204" pitchFamily="34" charset="0"/>
              </a:rPr>
              <a:t>التقييم او </a:t>
            </a:r>
            <a:r>
              <a:rPr lang="ar-DZ" sz="2800" b="1" dirty="0" err="1" smtClean="0">
                <a:solidFill>
                  <a:schemeClr val="bg2">
                    <a:lumMod val="25000"/>
                  </a:schemeClr>
                </a:solidFill>
                <a:latin typeface="Arial" panose="020B0604020202020204" pitchFamily="34" charset="0"/>
                <a:cs typeface="Arial" panose="020B0604020202020204" pitchFamily="34" charset="0"/>
              </a:rPr>
              <a:t>التقوييم</a:t>
            </a:r>
            <a:r>
              <a:rPr lang="ar-DZ" sz="2800" b="1" dirty="0" smtClean="0">
                <a:solidFill>
                  <a:schemeClr val="bg2">
                    <a:lumMod val="25000"/>
                  </a:schemeClr>
                </a:solidFill>
                <a:latin typeface="Arial" panose="020B0604020202020204" pitchFamily="34" charset="0"/>
                <a:cs typeface="Arial" panose="020B0604020202020204" pitchFamily="34" charset="0"/>
              </a:rPr>
              <a:t> والعودة الي الهدوء</a:t>
            </a:r>
            <a:endParaRPr lang="fr-FR" sz="2800" b="1" dirty="0">
              <a:solidFill>
                <a:schemeClr val="bg2">
                  <a:lumMod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734432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33137" y="624110"/>
            <a:ext cx="11566357" cy="6081490"/>
          </a:xfrm>
        </p:spPr>
        <p:txBody>
          <a:bodyPr>
            <a:normAutofit/>
          </a:bodyPr>
          <a:lstStyle/>
          <a:p>
            <a:pPr algn="r" rtl="1"/>
            <a:r>
              <a:rPr lang="ar-DZ" b="1" dirty="0" smtClean="0">
                <a:latin typeface="Arial" panose="020B0604020202020204" pitchFamily="34" charset="0"/>
                <a:cs typeface="Arial" panose="020B0604020202020204" pitchFamily="34" charset="0"/>
              </a:rPr>
              <a:t>المراجع:</a:t>
            </a:r>
            <a:br>
              <a:rPr lang="ar-DZ" b="1" dirty="0" smtClean="0">
                <a:latin typeface="Arial" panose="020B0604020202020204" pitchFamily="34" charset="0"/>
                <a:cs typeface="Arial" panose="020B0604020202020204" pitchFamily="34" charset="0"/>
              </a:rPr>
            </a:br>
            <a:r>
              <a:rPr lang="ar-DZ" sz="2800" dirty="0" smtClean="0">
                <a:latin typeface="Arial" panose="020B0604020202020204" pitchFamily="34" charset="0"/>
                <a:cs typeface="Arial" panose="020B0604020202020204" pitchFamily="34" charset="0"/>
              </a:rPr>
              <a:t>1- امين أنور </a:t>
            </a:r>
            <a:r>
              <a:rPr lang="ar-DZ" sz="2800" dirty="0" err="1" smtClean="0">
                <a:latin typeface="Arial" panose="020B0604020202020204" pitchFamily="34" charset="0"/>
                <a:cs typeface="Arial" panose="020B0604020202020204" pitchFamily="34" charset="0"/>
              </a:rPr>
              <a:t>الخولي,جمال</a:t>
            </a:r>
            <a:r>
              <a:rPr lang="ar-DZ" sz="2800" dirty="0" smtClean="0">
                <a:latin typeface="Arial" panose="020B0604020202020204" pitchFamily="34" charset="0"/>
                <a:cs typeface="Arial" panose="020B0604020202020204" pitchFamily="34" charset="0"/>
              </a:rPr>
              <a:t> الشافعي : مناهج التربية البدنية </a:t>
            </a:r>
            <a:r>
              <a:rPr lang="ar-DZ" sz="2800" dirty="0" err="1" smtClean="0">
                <a:latin typeface="Arial" panose="020B0604020202020204" pitchFamily="34" charset="0"/>
                <a:cs typeface="Arial" panose="020B0604020202020204" pitchFamily="34" charset="0"/>
              </a:rPr>
              <a:t>المعاصرة,القاهرة</a:t>
            </a:r>
            <a:r>
              <a:rPr lang="ar-DZ" sz="2800" dirty="0" smtClean="0">
                <a:latin typeface="Arial" panose="020B0604020202020204" pitchFamily="34" charset="0"/>
                <a:cs typeface="Arial" panose="020B0604020202020204" pitchFamily="34" charset="0"/>
              </a:rPr>
              <a:t> ,2006</a:t>
            </a:r>
            <a:br>
              <a:rPr lang="ar-DZ" sz="2800" dirty="0" smtClean="0">
                <a:latin typeface="Arial" panose="020B0604020202020204" pitchFamily="34" charset="0"/>
                <a:cs typeface="Arial" panose="020B0604020202020204" pitchFamily="34" charset="0"/>
              </a:rPr>
            </a:br>
            <a:r>
              <a:rPr lang="ar-DZ" sz="2800" dirty="0" smtClean="0">
                <a:latin typeface="Arial" panose="020B0604020202020204" pitchFamily="34" charset="0"/>
                <a:cs typeface="Arial" panose="020B0604020202020204" pitchFamily="34" charset="0"/>
              </a:rPr>
              <a:t>2- مهند حسين واحمد إبراهيم : مبادئ التدريب الرياضي, 2005</a:t>
            </a:r>
            <a:br>
              <a:rPr lang="ar-DZ" sz="2800" dirty="0" smtClean="0">
                <a:latin typeface="Arial" panose="020B0604020202020204" pitchFamily="34" charset="0"/>
                <a:cs typeface="Arial" panose="020B0604020202020204" pitchFamily="34" charset="0"/>
              </a:rPr>
            </a:br>
            <a:r>
              <a:rPr lang="ar-DZ" sz="2800" dirty="0" smtClean="0">
                <a:latin typeface="Arial" panose="020B0604020202020204" pitchFamily="34" charset="0"/>
                <a:cs typeface="Arial" panose="020B0604020202020204" pitchFamily="34" charset="0"/>
              </a:rPr>
              <a:t>3- عطاء الله احمد ,زيتوني عبد القادر ,بن قناب الحاج: تدريس التربية البدنية والرياضية في ضوء الأهداف الإجرائية والمقاربة بالكفاءات, ديوان المطبوعات </a:t>
            </a:r>
            <a:r>
              <a:rPr lang="ar-DZ" sz="2800" dirty="0" err="1" smtClean="0">
                <a:latin typeface="Arial" panose="020B0604020202020204" pitchFamily="34" charset="0"/>
                <a:cs typeface="Arial" panose="020B0604020202020204" pitchFamily="34" charset="0"/>
              </a:rPr>
              <a:t>الجامعية,الجزائر</a:t>
            </a:r>
            <a:r>
              <a:rPr lang="ar-DZ" sz="2800" dirty="0" smtClean="0">
                <a:latin typeface="Arial" panose="020B0604020202020204" pitchFamily="34" charset="0"/>
                <a:cs typeface="Arial" panose="020B0604020202020204" pitchFamily="34" charset="0"/>
              </a:rPr>
              <a:t> 2009</a:t>
            </a:r>
            <a:br>
              <a:rPr lang="ar-DZ" sz="2800" dirty="0" smtClean="0">
                <a:latin typeface="Arial" panose="020B0604020202020204" pitchFamily="34" charset="0"/>
                <a:cs typeface="Arial" panose="020B0604020202020204" pitchFamily="34" charset="0"/>
              </a:rPr>
            </a:br>
            <a:r>
              <a:rPr lang="ar-DZ" sz="2800" dirty="0" smtClean="0">
                <a:latin typeface="Arial" panose="020B0604020202020204" pitchFamily="34" charset="0"/>
                <a:cs typeface="Arial" panose="020B0604020202020204" pitchFamily="34" charset="0"/>
              </a:rPr>
              <a:t>4- عبد الكريم وعفاف1989 طرق التدريس </a:t>
            </a:r>
            <a:r>
              <a:rPr lang="ar-DZ" sz="2800" dirty="0" err="1" smtClean="0">
                <a:latin typeface="Arial" panose="020B0604020202020204" pitchFamily="34" charset="0"/>
                <a:cs typeface="Arial" panose="020B0604020202020204" pitchFamily="34" charset="0"/>
              </a:rPr>
              <a:t>فس</a:t>
            </a:r>
            <a:r>
              <a:rPr lang="ar-DZ" sz="2800" dirty="0" smtClean="0">
                <a:latin typeface="Arial" panose="020B0604020202020204" pitchFamily="34" charset="0"/>
                <a:cs typeface="Arial" panose="020B0604020202020204" pitchFamily="34" charset="0"/>
              </a:rPr>
              <a:t> التربية البدنية والرياضية ,منشاة المعارف ,الإسكندرية </a:t>
            </a:r>
            <a:br>
              <a:rPr lang="ar-DZ" sz="2800" dirty="0" smtClean="0">
                <a:latin typeface="Arial" panose="020B0604020202020204" pitchFamily="34" charset="0"/>
                <a:cs typeface="Arial" panose="020B0604020202020204" pitchFamily="34" charset="0"/>
              </a:rPr>
            </a:br>
            <a:r>
              <a:rPr lang="ar-DZ" sz="2800" dirty="0" smtClean="0">
                <a:latin typeface="Arial" panose="020B0604020202020204" pitchFamily="34" charset="0"/>
                <a:cs typeface="Arial" panose="020B0604020202020204" pitchFamily="34" charset="0"/>
              </a:rPr>
              <a:t>5- </a:t>
            </a:r>
            <a:r>
              <a:rPr lang="ar-DZ" sz="2800" dirty="0" smtClean="0">
                <a:latin typeface="Arial" panose="020B0604020202020204" pitchFamily="34" charset="0"/>
                <a:cs typeface="Arial" panose="020B0604020202020204" pitchFamily="34" charset="0"/>
              </a:rPr>
              <a:t>مجلة الذاكرة ,مخبر التراث اللغوي والادبي في الجنوب الشرقي الجزائري, العدد 09 جوان2017</a:t>
            </a:r>
            <a:endParaRPr lang="fr-F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2527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5864" y="1982263"/>
            <a:ext cx="11136523" cy="1280890"/>
          </a:xfrm>
        </p:spPr>
        <p:txBody>
          <a:bodyPr>
            <a:normAutofit fontScale="90000"/>
          </a:bodyPr>
          <a:lstStyle/>
          <a:p>
            <a:pPr algn="r" rtl="1"/>
            <a:r>
              <a:rPr lang="ar-DZ" dirty="0" smtClean="0">
                <a:latin typeface="Calibri" panose="020F0502020204030204" pitchFamily="34" charset="0"/>
                <a:ea typeface="Calibri" panose="020F0502020204030204" pitchFamily="34" charset="0"/>
                <a:cs typeface="Times New Roman" panose="02020603050405020304" pitchFamily="18" charset="0"/>
              </a:rPr>
              <a:t>1- مفهوم الثقافة :</a:t>
            </a:r>
            <a:br>
              <a:rPr lang="ar-DZ" dirty="0" smtClean="0">
                <a:latin typeface="Calibri" panose="020F0502020204030204" pitchFamily="34" charset="0"/>
                <a:ea typeface="Calibri" panose="020F0502020204030204" pitchFamily="34" charset="0"/>
                <a:cs typeface="Times New Roman" panose="02020603050405020304" pitchFamily="18" charset="0"/>
              </a:rPr>
            </a:br>
            <a:r>
              <a:rPr lang="ar-DZ" dirty="0" smtClean="0">
                <a:latin typeface="Calibri" panose="020F0502020204030204" pitchFamily="34" charset="0"/>
                <a:ea typeface="Calibri" panose="020F0502020204030204" pitchFamily="34" charset="0"/>
                <a:cs typeface="Times New Roman" panose="02020603050405020304" pitchFamily="18" charset="0"/>
              </a:rPr>
              <a:t>هي </a:t>
            </a:r>
            <a:r>
              <a:rPr lang="ar-DZ" dirty="0">
                <a:latin typeface="Calibri" panose="020F0502020204030204" pitchFamily="34" charset="0"/>
                <a:ea typeface="Calibri" panose="020F0502020204030204" pitchFamily="34" charset="0"/>
                <a:cs typeface="Times New Roman" panose="02020603050405020304" pitchFamily="18" charset="0"/>
              </a:rPr>
              <a:t>جملة العلوم والمعارف والفنون التي يطلب الحذق </a:t>
            </a:r>
            <a:r>
              <a:rPr lang="ar-DZ" dirty="0" smtClean="0">
                <a:latin typeface="Calibri" panose="020F0502020204030204" pitchFamily="34" charset="0"/>
                <a:ea typeface="Calibri" panose="020F0502020204030204" pitchFamily="34" charset="0"/>
                <a:cs typeface="Times New Roman" panose="02020603050405020304" pitchFamily="18" charset="0"/>
              </a:rPr>
              <a:t>بها</a:t>
            </a:r>
            <a:br>
              <a:rPr lang="ar-DZ" dirty="0" smtClean="0">
                <a:latin typeface="Calibri" panose="020F0502020204030204" pitchFamily="34" charset="0"/>
                <a:ea typeface="Calibri" panose="020F0502020204030204" pitchFamily="34" charset="0"/>
                <a:cs typeface="Times New Roman" panose="02020603050405020304" pitchFamily="18" charset="0"/>
              </a:rPr>
            </a:br>
            <a:r>
              <a:rPr lang="ar-DZ" dirty="0" smtClean="0">
                <a:latin typeface="Calibri" panose="020F0502020204030204" pitchFamily="34" charset="0"/>
                <a:ea typeface="Calibri" panose="020F0502020204030204" pitchFamily="34" charset="0"/>
                <a:cs typeface="Times New Roman" panose="02020603050405020304" pitchFamily="18" charset="0"/>
              </a:rPr>
              <a:t>هي الرقي في الأفكار النظرية وتشمل الرقي في القانون والاحاطة بقضايا التاريخ المهمة وكذلك الرقي </a:t>
            </a:r>
            <a:r>
              <a:rPr lang="ar-DZ" dirty="0" err="1" smtClean="0">
                <a:latin typeface="Calibri" panose="020F0502020204030204" pitchFamily="34" charset="0"/>
                <a:ea typeface="Calibri" panose="020F0502020204030204" pitchFamily="34" charset="0"/>
                <a:cs typeface="Times New Roman" panose="02020603050405020304" pitchFamily="18" charset="0"/>
              </a:rPr>
              <a:t>بالاخلاق</a:t>
            </a:r>
            <a:r>
              <a:rPr lang="ar-DZ" dirty="0" smtClean="0">
                <a:latin typeface="Calibri" panose="020F0502020204030204" pitchFamily="34" charset="0"/>
                <a:ea typeface="Calibri" panose="020F0502020204030204" pitchFamily="34" charset="0"/>
                <a:cs typeface="Times New Roman" panose="02020603050405020304" pitchFamily="18" charset="0"/>
              </a:rPr>
              <a:t> </a:t>
            </a:r>
            <a:r>
              <a:rPr lang="ar-DZ" dirty="0" err="1" smtClean="0">
                <a:latin typeface="Calibri" panose="020F0502020204030204" pitchFamily="34" charset="0"/>
                <a:ea typeface="Calibri" panose="020F0502020204030204" pitchFamily="34" charset="0"/>
                <a:cs typeface="Times New Roman" panose="02020603050405020304" pitchFamily="18" charset="0"/>
              </a:rPr>
              <a:t>والسلوكات</a:t>
            </a:r>
            <a:r>
              <a:rPr lang="ar-DZ" dirty="0" smtClean="0">
                <a:latin typeface="Calibri" panose="020F0502020204030204" pitchFamily="34" charset="0"/>
                <a:ea typeface="Calibri" panose="020F0502020204030204" pitchFamily="34" charset="0"/>
                <a:cs typeface="Times New Roman" panose="02020603050405020304" pitchFamily="18" charset="0"/>
              </a:rPr>
              <a:t> الخ ,</a:t>
            </a:r>
            <a:endParaRPr lang="fr-FR" dirty="0"/>
          </a:p>
        </p:txBody>
      </p:sp>
    </p:spTree>
    <p:extLst>
      <p:ext uri="{BB962C8B-B14F-4D97-AF65-F5344CB8AC3E}">
        <p14:creationId xmlns:p14="http://schemas.microsoft.com/office/powerpoint/2010/main" val="252547167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12995" y="191563"/>
            <a:ext cx="8911687" cy="1280890"/>
          </a:xfrm>
        </p:spPr>
        <p:txBody>
          <a:bodyPr>
            <a:normAutofit/>
          </a:bodyPr>
          <a:lstStyle/>
          <a:p>
            <a:pPr algn="ctr"/>
            <a:r>
              <a:rPr lang="ar-DZ" sz="3200" b="1" dirty="0" err="1" smtClean="0">
                <a:latin typeface="Arial" panose="020B0604020202020204" pitchFamily="34" charset="0"/>
                <a:cs typeface="Arial" panose="020B0604020202020204" pitchFamily="34" charset="0"/>
              </a:rPr>
              <a:t>مصادرالثقافة</a:t>
            </a:r>
            <a:r>
              <a:rPr lang="ar-DZ" sz="3200" b="1" dirty="0" smtClean="0">
                <a:latin typeface="Arial" panose="020B0604020202020204" pitchFamily="34" charset="0"/>
                <a:cs typeface="Arial" panose="020B0604020202020204" pitchFamily="34" charset="0"/>
              </a:rPr>
              <a:t> ومكوناتها :</a:t>
            </a:r>
            <a:endParaRPr lang="fr-FR" sz="3200" b="1" dirty="0">
              <a:latin typeface="Arial" panose="020B0604020202020204" pitchFamily="34" charset="0"/>
              <a:cs typeface="Arial" panose="020B0604020202020204" pitchFamily="34" charset="0"/>
            </a:endParaRPr>
          </a:p>
        </p:txBody>
      </p:sp>
      <p:sp>
        <p:nvSpPr>
          <p:cNvPr id="3" name="Rectangle à coins arrondis 2"/>
          <p:cNvSpPr/>
          <p:nvPr/>
        </p:nvSpPr>
        <p:spPr>
          <a:xfrm>
            <a:off x="2366682" y="1465727"/>
            <a:ext cx="8256494" cy="424927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DZ" sz="4000" b="1" smtClean="0">
                <a:latin typeface="Arial" panose="020B0604020202020204" pitchFamily="34" charset="0"/>
                <a:cs typeface="Arial" panose="020B0604020202020204" pitchFamily="34" charset="0"/>
              </a:rPr>
              <a:t>الثقافة</a:t>
            </a:r>
            <a:r>
              <a:rPr lang="ar-DZ" smtClean="0"/>
              <a:t> </a:t>
            </a:r>
            <a:endParaRPr lang="fr-FR" dirty="0"/>
          </a:p>
        </p:txBody>
      </p:sp>
      <p:sp>
        <p:nvSpPr>
          <p:cNvPr id="4" name="Ellipse 3"/>
          <p:cNvSpPr/>
          <p:nvPr/>
        </p:nvSpPr>
        <p:spPr>
          <a:xfrm>
            <a:off x="3118036" y="2721319"/>
            <a:ext cx="1331259" cy="1600200"/>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dirty="0" smtClean="0"/>
              <a:t>الثقافة البدنية </a:t>
            </a:r>
            <a:endParaRPr lang="fr-FR" dirty="0"/>
          </a:p>
        </p:txBody>
      </p:sp>
      <p:sp>
        <p:nvSpPr>
          <p:cNvPr id="5" name="Rectangle 4"/>
          <p:cNvSpPr/>
          <p:nvPr/>
        </p:nvSpPr>
        <p:spPr>
          <a:xfrm>
            <a:off x="8095129" y="1734671"/>
            <a:ext cx="1223683" cy="8875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اللغة </a:t>
            </a:r>
            <a:endParaRPr lang="fr-FR" dirty="0"/>
          </a:p>
        </p:txBody>
      </p:sp>
      <p:sp>
        <p:nvSpPr>
          <p:cNvPr id="6" name="Rectangle 5"/>
          <p:cNvSpPr/>
          <p:nvPr/>
        </p:nvSpPr>
        <p:spPr>
          <a:xfrm>
            <a:off x="8115299" y="2837329"/>
            <a:ext cx="1223683" cy="8875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الفكر الانساني</a:t>
            </a:r>
            <a:endParaRPr lang="fr-FR" dirty="0"/>
          </a:p>
        </p:txBody>
      </p:sp>
      <p:sp>
        <p:nvSpPr>
          <p:cNvPr id="7" name="Rectangle 6"/>
          <p:cNvSpPr/>
          <p:nvPr/>
        </p:nvSpPr>
        <p:spPr>
          <a:xfrm>
            <a:off x="8115299" y="4312022"/>
            <a:ext cx="1223683" cy="8875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مكونات مادية </a:t>
            </a:r>
            <a:endParaRPr lang="fr-FR" dirty="0"/>
          </a:p>
        </p:txBody>
      </p:sp>
      <p:sp>
        <p:nvSpPr>
          <p:cNvPr id="8" name="Rectangle 7"/>
          <p:cNvSpPr/>
          <p:nvPr/>
        </p:nvSpPr>
        <p:spPr>
          <a:xfrm>
            <a:off x="6636122" y="1766047"/>
            <a:ext cx="1223683" cy="8875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مكونات فكرية </a:t>
            </a:r>
            <a:endParaRPr lang="fr-FR" dirty="0"/>
          </a:p>
        </p:txBody>
      </p:sp>
      <p:sp>
        <p:nvSpPr>
          <p:cNvPr id="9" name="Rectangle 8"/>
          <p:cNvSpPr/>
          <p:nvPr/>
        </p:nvSpPr>
        <p:spPr>
          <a:xfrm>
            <a:off x="6609228" y="4321519"/>
            <a:ext cx="1223683" cy="8875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مكونات </a:t>
            </a:r>
            <a:r>
              <a:rPr lang="ar-DZ" dirty="0" err="1" smtClean="0"/>
              <a:t>الجتماعية</a:t>
            </a:r>
            <a:r>
              <a:rPr lang="ar-DZ" dirty="0" smtClean="0"/>
              <a:t> </a:t>
            </a:r>
            <a:endParaRPr lang="fr-FR" dirty="0"/>
          </a:p>
        </p:txBody>
      </p:sp>
      <p:sp>
        <p:nvSpPr>
          <p:cNvPr id="10" name="Rectangle 9"/>
          <p:cNvSpPr/>
          <p:nvPr/>
        </p:nvSpPr>
        <p:spPr>
          <a:xfrm>
            <a:off x="4918260" y="1748117"/>
            <a:ext cx="1223683" cy="8875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العادات والتقاليد والأعراف </a:t>
            </a:r>
            <a:endParaRPr lang="fr-FR" dirty="0"/>
          </a:p>
        </p:txBody>
      </p:sp>
      <p:sp>
        <p:nvSpPr>
          <p:cNvPr id="11" name="Rectangle 10"/>
          <p:cNvSpPr/>
          <p:nvPr/>
        </p:nvSpPr>
        <p:spPr>
          <a:xfrm>
            <a:off x="4871196" y="4312021"/>
            <a:ext cx="1223683" cy="8875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القانون </a:t>
            </a:r>
            <a:endParaRPr lang="fr-FR" dirty="0"/>
          </a:p>
        </p:txBody>
      </p:sp>
    </p:spTree>
    <p:extLst>
      <p:ext uri="{BB962C8B-B14F-4D97-AF65-F5344CB8AC3E}">
        <p14:creationId xmlns:p14="http://schemas.microsoft.com/office/powerpoint/2010/main" val="711576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7516" y="1458298"/>
            <a:ext cx="11039391" cy="4381027"/>
          </a:xfrm>
        </p:spPr>
        <p:txBody>
          <a:bodyPr>
            <a:normAutofit fontScale="90000"/>
          </a:bodyPr>
          <a:lstStyle/>
          <a:p>
            <a:pPr lvl="0" algn="r" rtl="1">
              <a:lnSpc>
                <a:spcPct val="150000"/>
              </a:lnSpc>
              <a:spcAft>
                <a:spcPts val="0"/>
              </a:spcAft>
              <a:tabLst>
                <a:tab pos="270510" algn="l"/>
                <a:tab pos="5607050" algn="r"/>
                <a:tab pos="5697220" algn="l"/>
              </a:tabLst>
            </a:pPr>
            <a:r>
              <a:rPr lang="ar-DZ" b="1" u="sng" dirty="0" smtClean="0">
                <a:latin typeface="Calibri" panose="020F0502020204030204" pitchFamily="34" charset="0"/>
                <a:ea typeface="Calibri" panose="020F0502020204030204" pitchFamily="34" charset="0"/>
                <a:cs typeface="Times New Roman" panose="02020603050405020304" pitchFamily="18" charset="0"/>
              </a:rPr>
              <a:t>2- </a:t>
            </a:r>
            <a:r>
              <a:rPr lang="ar-SA" b="1" u="sng" dirty="0" smtClean="0">
                <a:latin typeface="Calibri" panose="020F0502020204030204" pitchFamily="34" charset="0"/>
                <a:ea typeface="Calibri" panose="020F0502020204030204" pitchFamily="34" charset="0"/>
                <a:cs typeface="Times New Roman" panose="02020603050405020304" pitchFamily="18" charset="0"/>
              </a:rPr>
              <a:t>مفهوم </a:t>
            </a:r>
            <a:r>
              <a:rPr lang="ar-SA" b="1" u="sng" dirty="0">
                <a:latin typeface="Calibri" panose="020F0502020204030204" pitchFamily="34" charset="0"/>
                <a:ea typeface="Calibri" panose="020F0502020204030204" pitchFamily="34" charset="0"/>
                <a:cs typeface="Times New Roman" panose="02020603050405020304" pitchFamily="18" charset="0"/>
              </a:rPr>
              <a:t>الثقافة البدنية </a:t>
            </a:r>
            <a:r>
              <a:rPr lang="ar-SA" b="1" dirty="0" smtClean="0">
                <a:latin typeface="Calibri" panose="020F0502020204030204" pitchFamily="34" charset="0"/>
                <a:ea typeface="Calibri" panose="020F0502020204030204" pitchFamily="34" charset="0"/>
                <a:cs typeface="Times New Roman" panose="02020603050405020304" pitchFamily="18" charset="0"/>
              </a:rPr>
              <a:t>:</a:t>
            </a:r>
            <a:r>
              <a:rPr lang="ar-DZ" b="1" dirty="0" smtClean="0">
                <a:latin typeface="Calibri" panose="020F0502020204030204" pitchFamily="34" charset="0"/>
                <a:ea typeface="Calibri" panose="020F0502020204030204" pitchFamily="34" charset="0"/>
                <a:cs typeface="Times New Roman" panose="02020603050405020304" pitchFamily="18" charset="0"/>
              </a:rPr>
              <a:t/>
            </a:r>
            <a:br>
              <a:rPr lang="ar-DZ" b="1" dirty="0" smtClean="0">
                <a:latin typeface="Calibri" panose="020F0502020204030204" pitchFamily="34" charset="0"/>
                <a:ea typeface="Calibri" panose="020F0502020204030204" pitchFamily="34" charset="0"/>
                <a:cs typeface="Times New Roman" panose="02020603050405020304" pitchFamily="18" charset="0"/>
              </a:rPr>
            </a:br>
            <a:r>
              <a:rPr lang="ar-SA" b="1" dirty="0" smtClean="0">
                <a:latin typeface="Calibri" panose="020F0502020204030204" pitchFamily="34" charset="0"/>
                <a:ea typeface="Calibri" panose="020F0502020204030204" pitchFamily="34" charset="0"/>
                <a:cs typeface="Times New Roman" panose="02020603050405020304" pitchFamily="18" charset="0"/>
              </a:rPr>
              <a:t> </a:t>
            </a:r>
            <a:r>
              <a:rPr lang="ar-SA" dirty="0" smtClean="0">
                <a:latin typeface="Calibri" panose="020F0502020204030204" pitchFamily="34" charset="0"/>
                <a:ea typeface="Calibri" panose="020F0502020204030204" pitchFamily="34" charset="0"/>
                <a:cs typeface="Times New Roman" panose="02020603050405020304" pitchFamily="18" charset="0"/>
              </a:rPr>
              <a:t> </a:t>
            </a:r>
            <a:r>
              <a:rPr lang="ar-SA" dirty="0">
                <a:latin typeface="Calibri" panose="020F0502020204030204" pitchFamily="34" charset="0"/>
                <a:ea typeface="Calibri" panose="020F0502020204030204" pitchFamily="34" charset="0"/>
                <a:cs typeface="Times New Roman" panose="02020603050405020304" pitchFamily="18" charset="0"/>
              </a:rPr>
              <a:t>معينة ومعرفة </a:t>
            </a:r>
            <a:r>
              <a:rPr lang="ar-SA" u="sng" dirty="0">
                <a:latin typeface="Calibri" panose="020F0502020204030204" pitchFamily="34" charset="0"/>
                <a:ea typeface="Calibri" panose="020F0502020204030204" pitchFamily="34" charset="0"/>
                <a:cs typeface="Times New Roman" panose="02020603050405020304" pitchFamily="18" charset="0"/>
              </a:rPr>
              <a:t>بالعوامل التاريخية والاجتماعية </a:t>
            </a:r>
            <a:r>
              <a:rPr lang="ar-SA" dirty="0">
                <a:latin typeface="Calibri" panose="020F0502020204030204" pitchFamily="34" charset="0"/>
                <a:ea typeface="Calibri" panose="020F0502020204030204" pitchFamily="34" charset="0"/>
                <a:cs typeface="Times New Roman" panose="02020603050405020304" pitchFamily="18" charset="0"/>
              </a:rPr>
              <a:t>وكذلك </a:t>
            </a:r>
            <a:r>
              <a:rPr lang="ar-SA" u="sng" dirty="0">
                <a:latin typeface="Calibri" panose="020F0502020204030204" pitchFamily="34" charset="0"/>
                <a:ea typeface="Calibri" panose="020F0502020204030204" pitchFamily="34" charset="0"/>
                <a:cs typeface="Times New Roman" panose="02020603050405020304" pitchFamily="18" charset="0"/>
              </a:rPr>
              <a:t>بالقيم الفكرية والمادية </a:t>
            </a:r>
            <a:r>
              <a:rPr lang="ar-SA" dirty="0">
                <a:latin typeface="Calibri" panose="020F0502020204030204" pitchFamily="34" charset="0"/>
                <a:ea typeface="Calibri" panose="020F0502020204030204" pitchFamily="34" charset="0"/>
                <a:cs typeface="Times New Roman" panose="02020603050405020304" pitchFamily="18" charset="0"/>
              </a:rPr>
              <a:t>وبالتالي الثقافة البدنية </a:t>
            </a:r>
            <a:r>
              <a:rPr lang="ar-SA" u="sng" dirty="0">
                <a:solidFill>
                  <a:srgbClr val="FF0000"/>
                </a:solidFill>
                <a:latin typeface="Calibri" panose="020F0502020204030204" pitchFamily="34" charset="0"/>
                <a:ea typeface="Calibri" panose="020F0502020204030204" pitchFamily="34" charset="0"/>
                <a:cs typeface="Times New Roman" panose="02020603050405020304" pitchFamily="18" charset="0"/>
              </a:rPr>
              <a:t>تعمل على تنمية القيم العقلية والجسمية </a:t>
            </a:r>
            <a:r>
              <a:rPr lang="ar-SA" dirty="0" err="1" smtClean="0">
                <a:latin typeface="Calibri" panose="020F0502020204030204" pitchFamily="34" charset="0"/>
                <a:ea typeface="Calibri" panose="020F0502020204030204" pitchFamily="34" charset="0"/>
                <a:cs typeface="Times New Roman" panose="02020603050405020304" pitchFamily="18" charset="0"/>
              </a:rPr>
              <a:t>لل</a:t>
            </a:r>
            <a:r>
              <a:rPr lang="ar-DZ" dirty="0" smtClean="0">
                <a:latin typeface="Calibri" panose="020F0502020204030204" pitchFamily="34" charset="0"/>
                <a:ea typeface="Calibri" panose="020F0502020204030204" pitchFamily="34" charset="0"/>
                <a:cs typeface="Times New Roman" panose="02020603050405020304" pitchFamily="18" charset="0"/>
              </a:rPr>
              <a:t>ف</a:t>
            </a:r>
            <a:r>
              <a:rPr lang="ar-SA" dirty="0" smtClean="0">
                <a:latin typeface="Calibri" panose="020F0502020204030204" pitchFamily="34" charset="0"/>
                <a:ea typeface="Calibri" panose="020F0502020204030204" pitchFamily="34" charset="0"/>
                <a:cs typeface="Times New Roman" panose="02020603050405020304" pitchFamily="18" charset="0"/>
              </a:rPr>
              <a:t>رد </a:t>
            </a:r>
            <a:r>
              <a:rPr lang="ar-SA" dirty="0">
                <a:latin typeface="Calibri" panose="020F0502020204030204" pitchFamily="34" charset="0"/>
                <a:ea typeface="Calibri" panose="020F0502020204030204" pitchFamily="34" charset="0"/>
                <a:cs typeface="Times New Roman" panose="02020603050405020304" pitchFamily="18" charset="0"/>
              </a:rPr>
              <a:t>والجماعة وذلك باعتبار النشاط البدني الرياضي </a:t>
            </a:r>
            <a:r>
              <a:rPr lang="ar-SA" u="sng" dirty="0">
                <a:solidFill>
                  <a:srgbClr val="00B050"/>
                </a:solidFill>
                <a:latin typeface="Calibri" panose="020F0502020204030204" pitchFamily="34" charset="0"/>
                <a:ea typeface="Calibri" panose="020F0502020204030204" pitchFamily="34" charset="0"/>
                <a:cs typeface="Times New Roman" panose="02020603050405020304" pitchFamily="18" charset="0"/>
              </a:rPr>
              <a:t>كعمل اجتماعي- ثقافي </a:t>
            </a:r>
            <a:r>
              <a:rPr lang="ar-SA" dirty="0">
                <a:latin typeface="Calibri" panose="020F0502020204030204" pitchFamily="34" charset="0"/>
                <a:ea typeface="Calibri" panose="020F0502020204030204" pitchFamily="34" charset="0"/>
                <a:cs typeface="Times New Roman" panose="02020603050405020304" pitchFamily="18" charset="0"/>
              </a:rPr>
              <a:t>قد يختلف من بلد لأخر</a:t>
            </a:r>
            <a:r>
              <a:rPr lang="ar-SA" dirty="0" smtClean="0">
                <a:latin typeface="Calibri" panose="020F0502020204030204" pitchFamily="34" charset="0"/>
                <a:ea typeface="Calibri" panose="020F0502020204030204" pitchFamily="34" charset="0"/>
                <a:cs typeface="Times New Roman" panose="02020603050405020304" pitchFamily="18" charset="0"/>
              </a:rPr>
              <a:t>.</a:t>
            </a:r>
            <a:r>
              <a:rPr lang="ar-DZ" dirty="0" smtClean="0">
                <a:latin typeface="Calibri" panose="020F0502020204030204" pitchFamily="34" charset="0"/>
                <a:ea typeface="Calibri" panose="020F0502020204030204" pitchFamily="34" charset="0"/>
                <a:cs typeface="Times New Roman" panose="02020603050405020304" pitchFamily="18" charset="0"/>
              </a:rPr>
              <a:t/>
            </a:r>
            <a:br>
              <a:rPr lang="ar-DZ" dirty="0" smtClean="0">
                <a:latin typeface="Calibri" panose="020F0502020204030204" pitchFamily="34" charset="0"/>
                <a:ea typeface="Calibri" panose="020F0502020204030204" pitchFamily="34" charset="0"/>
                <a:cs typeface="Times New Roman" panose="02020603050405020304" pitchFamily="18" charset="0"/>
              </a:rPr>
            </a:b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091256"/>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4190" y="624109"/>
            <a:ext cx="10670422" cy="5343553"/>
          </a:xfrm>
        </p:spPr>
        <p:txBody>
          <a:bodyPr>
            <a:normAutofit fontScale="90000"/>
          </a:bodyPr>
          <a:lstStyle/>
          <a:p>
            <a:pPr marL="342900" lvl="0" indent="-342900" algn="r" rtl="1">
              <a:lnSpc>
                <a:spcPct val="150000"/>
              </a:lnSpc>
              <a:spcAft>
                <a:spcPts val="0"/>
              </a:spcAft>
              <a:tabLst>
                <a:tab pos="270510" algn="l"/>
                <a:tab pos="5607050" algn="r"/>
                <a:tab pos="5697220" algn="l"/>
              </a:tabLst>
            </a:pPr>
            <a:r>
              <a:rPr lang="ar-DZ" b="1" dirty="0" smtClean="0">
                <a:latin typeface="Calibri" panose="020F0502020204030204" pitchFamily="34" charset="0"/>
                <a:ea typeface="Calibri" panose="020F0502020204030204" pitchFamily="34" charset="0"/>
                <a:cs typeface="Times New Roman" panose="02020603050405020304" pitchFamily="18" charset="0"/>
              </a:rPr>
              <a:t>3- </a:t>
            </a:r>
            <a:r>
              <a:rPr lang="ar-SA" b="1" u="sng" dirty="0" smtClean="0">
                <a:latin typeface="Calibri" panose="020F0502020204030204" pitchFamily="34" charset="0"/>
                <a:ea typeface="Calibri" panose="020F0502020204030204" pitchFamily="34" charset="0"/>
                <a:cs typeface="Times New Roman" panose="02020603050405020304" pitchFamily="18" charset="0"/>
              </a:rPr>
              <a:t>اهداف </a:t>
            </a:r>
            <a:r>
              <a:rPr lang="ar-SA" b="1" u="sng" dirty="0">
                <a:latin typeface="Calibri" panose="020F0502020204030204" pitchFamily="34" charset="0"/>
                <a:ea typeface="Calibri" panose="020F0502020204030204" pitchFamily="34" charset="0"/>
                <a:cs typeface="Times New Roman" panose="02020603050405020304" pitchFamily="18" charset="0"/>
              </a:rPr>
              <a:t>الثقافة البدنية </a:t>
            </a:r>
            <a:r>
              <a:rPr lang="ar-SA" b="1" u="sng" dirty="0" smtClean="0">
                <a:latin typeface="Calibri" panose="020F0502020204030204" pitchFamily="34" charset="0"/>
                <a:ea typeface="Calibri" panose="020F0502020204030204" pitchFamily="34" charset="0"/>
                <a:cs typeface="Times New Roman" panose="02020603050405020304" pitchFamily="18" charset="0"/>
              </a:rPr>
              <a:t>:</a:t>
            </a:r>
            <a:r>
              <a:rPr lang="ar-DZ" sz="2800" dirty="0" smtClean="0">
                <a:latin typeface="Calibri" panose="020F0502020204030204" pitchFamily="34" charset="0"/>
                <a:ea typeface="Calibri" panose="020F0502020204030204" pitchFamily="34" charset="0"/>
                <a:cs typeface="Arial" panose="020B0604020202020204" pitchFamily="34" charset="0"/>
              </a:rPr>
              <a:t/>
            </a:r>
            <a:br>
              <a:rPr lang="ar-DZ" sz="2800" dirty="0" smtClean="0">
                <a:latin typeface="Calibri" panose="020F0502020204030204" pitchFamily="34" charset="0"/>
                <a:ea typeface="Calibri" panose="020F0502020204030204" pitchFamily="34" charset="0"/>
                <a:cs typeface="Arial" panose="020B0604020202020204" pitchFamily="34" charset="0"/>
              </a:rPr>
            </a:br>
            <a:r>
              <a:rPr lang="ar-DZ" sz="2800" dirty="0" smtClean="0">
                <a:latin typeface="Calibri" panose="020F0502020204030204" pitchFamily="34" charset="0"/>
                <a:ea typeface="Calibri" panose="020F0502020204030204" pitchFamily="34" charset="0"/>
                <a:cs typeface="Arial" panose="020B0604020202020204" pitchFamily="34" charset="0"/>
              </a:rPr>
              <a:t>1- </a:t>
            </a:r>
            <a:r>
              <a:rPr lang="ar-SA" u="sng" dirty="0" smtClean="0">
                <a:latin typeface="Calibri" panose="020F0502020204030204" pitchFamily="34" charset="0"/>
                <a:ea typeface="Calibri" panose="020F0502020204030204" pitchFamily="34" charset="0"/>
                <a:cs typeface="Times New Roman" panose="02020603050405020304" pitchFamily="18" charset="0"/>
              </a:rPr>
              <a:t>زيادة </a:t>
            </a:r>
            <a:r>
              <a:rPr lang="ar-SA" u="sng" dirty="0">
                <a:latin typeface="Calibri" panose="020F0502020204030204" pitchFamily="34" charset="0"/>
                <a:ea typeface="Calibri" panose="020F0502020204030204" pitchFamily="34" charset="0"/>
                <a:cs typeface="Times New Roman" panose="02020603050405020304" pitchFamily="18" charset="0"/>
              </a:rPr>
              <a:t>الإحساس بالراحة </a:t>
            </a:r>
            <a:r>
              <a:rPr lang="ar-SA" dirty="0">
                <a:latin typeface="Calibri" panose="020F0502020204030204" pitchFamily="34" charset="0"/>
                <a:ea typeface="Calibri" panose="020F0502020204030204" pitchFamily="34" charset="0"/>
                <a:cs typeface="Times New Roman" panose="02020603050405020304" pitchFamily="18" charset="0"/>
              </a:rPr>
              <a:t>وحب الحياة.</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DZ" sz="2800" dirty="0" smtClean="0">
                <a:latin typeface="Calibri" panose="020F0502020204030204" pitchFamily="34" charset="0"/>
                <a:ea typeface="Calibri" panose="020F0502020204030204" pitchFamily="34" charset="0"/>
                <a:cs typeface="Arial" panose="020B0604020202020204" pitchFamily="34" charset="0"/>
              </a:rPr>
              <a:t>2- </a:t>
            </a:r>
            <a:r>
              <a:rPr lang="ar-SA" u="sng" dirty="0" smtClean="0">
                <a:latin typeface="Calibri" panose="020F0502020204030204" pitchFamily="34" charset="0"/>
                <a:ea typeface="Calibri" panose="020F0502020204030204" pitchFamily="34" charset="0"/>
                <a:cs typeface="Times New Roman" panose="02020603050405020304" pitchFamily="18" charset="0"/>
              </a:rPr>
              <a:t>حفظ </a:t>
            </a:r>
            <a:r>
              <a:rPr lang="ar-SA" u="sng" dirty="0">
                <a:latin typeface="Calibri" panose="020F0502020204030204" pitchFamily="34" charset="0"/>
                <a:ea typeface="Calibri" panose="020F0502020204030204" pitchFamily="34" charset="0"/>
                <a:cs typeface="Times New Roman" panose="02020603050405020304" pitchFamily="18" charset="0"/>
              </a:rPr>
              <a:t>الاستقرار</a:t>
            </a:r>
            <a:r>
              <a:rPr lang="ar-SA" dirty="0">
                <a:latin typeface="Calibri" panose="020F0502020204030204" pitchFamily="34" charset="0"/>
                <a:ea typeface="Calibri" panose="020F0502020204030204" pitchFamily="34" charset="0"/>
                <a:cs typeface="Times New Roman" panose="02020603050405020304" pitchFamily="18" charset="0"/>
              </a:rPr>
              <a:t>، التقوية واسترجاع الصحة.</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DZ" sz="2800" dirty="0" smtClean="0">
                <a:latin typeface="Calibri" panose="020F0502020204030204" pitchFamily="34" charset="0"/>
                <a:ea typeface="Calibri" panose="020F0502020204030204" pitchFamily="34" charset="0"/>
                <a:cs typeface="Arial" panose="020B0604020202020204" pitchFamily="34" charset="0"/>
              </a:rPr>
              <a:t>3- </a:t>
            </a:r>
            <a:r>
              <a:rPr lang="ar-SA" u="sng" dirty="0" smtClean="0">
                <a:latin typeface="Calibri" panose="020F0502020204030204" pitchFamily="34" charset="0"/>
                <a:ea typeface="Calibri" panose="020F0502020204030204" pitchFamily="34" charset="0"/>
                <a:cs typeface="Times New Roman" panose="02020603050405020304" pitchFamily="18" charset="0"/>
              </a:rPr>
              <a:t>تطوير </a:t>
            </a:r>
            <a:r>
              <a:rPr lang="ar-SA" u="sng" dirty="0">
                <a:latin typeface="Calibri" panose="020F0502020204030204" pitchFamily="34" charset="0"/>
                <a:ea typeface="Calibri" panose="020F0502020204030204" pitchFamily="34" charset="0"/>
                <a:cs typeface="Times New Roman" panose="02020603050405020304" pitchFamily="18" charset="0"/>
              </a:rPr>
              <a:t>قيم التكوين والتربية </a:t>
            </a:r>
            <a:r>
              <a:rPr lang="ar-SA" dirty="0">
                <a:latin typeface="Calibri" panose="020F0502020204030204" pitchFamily="34" charset="0"/>
                <a:ea typeface="Calibri" panose="020F0502020204030204" pitchFamily="34" charset="0"/>
                <a:cs typeface="Times New Roman" panose="02020603050405020304" pitchFamily="18" charset="0"/>
              </a:rPr>
              <a:t>عن طريق النشاط البدني الرياضي.</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DZ" sz="2800" dirty="0" smtClean="0">
                <a:latin typeface="Calibri" panose="020F0502020204030204" pitchFamily="34" charset="0"/>
                <a:ea typeface="Calibri" panose="020F0502020204030204" pitchFamily="34" charset="0"/>
                <a:cs typeface="Arial" panose="020B0604020202020204" pitchFamily="34" charset="0"/>
              </a:rPr>
              <a:t>4- </a:t>
            </a:r>
            <a:r>
              <a:rPr lang="ar-SA" u="sng" dirty="0" smtClean="0">
                <a:latin typeface="Calibri" panose="020F0502020204030204" pitchFamily="34" charset="0"/>
                <a:ea typeface="Calibri" panose="020F0502020204030204" pitchFamily="34" charset="0"/>
                <a:cs typeface="Times New Roman" panose="02020603050405020304" pitchFamily="18" charset="0"/>
              </a:rPr>
              <a:t>رفع </a:t>
            </a:r>
            <a:r>
              <a:rPr lang="ar-SA" u="sng" dirty="0">
                <a:latin typeface="Calibri" panose="020F0502020204030204" pitchFamily="34" charset="0"/>
                <a:ea typeface="Calibri" panose="020F0502020204030204" pitchFamily="34" charset="0"/>
                <a:cs typeface="Times New Roman" panose="02020603050405020304" pitchFamily="18" charset="0"/>
              </a:rPr>
              <a:t>مستوى الاتصال</a:t>
            </a:r>
            <a:r>
              <a:rPr lang="ar-SA" dirty="0">
                <a:latin typeface="Calibri" panose="020F0502020204030204" pitchFamily="34" charset="0"/>
                <a:ea typeface="Calibri" panose="020F0502020204030204" pitchFamily="34" charset="0"/>
                <a:cs typeface="Times New Roman" panose="02020603050405020304" pitchFamily="18" charset="0"/>
              </a:rPr>
              <a:t> والتنسيق الاجتماعي.</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r>
              <a:rPr lang="ar-DZ" sz="2800" dirty="0" smtClean="0">
                <a:latin typeface="Calibri" panose="020F0502020204030204" pitchFamily="34" charset="0"/>
                <a:ea typeface="Calibri" panose="020F0502020204030204" pitchFamily="34" charset="0"/>
                <a:cs typeface="Arial" panose="020B0604020202020204" pitchFamily="34" charset="0"/>
              </a:rPr>
              <a:t>5- </a:t>
            </a:r>
            <a:r>
              <a:rPr lang="ar-SA" u="sng" dirty="0" smtClean="0">
                <a:latin typeface="Calibri" panose="020F0502020204030204" pitchFamily="34" charset="0"/>
                <a:ea typeface="Calibri" panose="020F0502020204030204" pitchFamily="34" charset="0"/>
                <a:cs typeface="Times New Roman" panose="02020603050405020304" pitchFamily="18" charset="0"/>
              </a:rPr>
              <a:t>تحسين </a:t>
            </a:r>
            <a:r>
              <a:rPr lang="ar-SA" u="sng" dirty="0">
                <a:latin typeface="Calibri" panose="020F0502020204030204" pitchFamily="34" charset="0"/>
                <a:ea typeface="Calibri" panose="020F0502020204030204" pitchFamily="34" charset="0"/>
                <a:cs typeface="Times New Roman" panose="02020603050405020304" pitchFamily="18" charset="0"/>
              </a:rPr>
              <a:t>قدرة الأداء </a:t>
            </a:r>
            <a:r>
              <a:rPr lang="ar-SA" dirty="0">
                <a:latin typeface="Calibri" panose="020F0502020204030204" pitchFamily="34" charset="0"/>
                <a:ea typeface="Calibri" panose="020F0502020204030204" pitchFamily="34" charset="0"/>
                <a:cs typeface="Times New Roman" panose="02020603050405020304" pitchFamily="18" charset="0"/>
              </a:rPr>
              <a:t>مع تحسين النتائج الرياضية.</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endParaRPr lang="fr-FR" dirty="0"/>
          </a:p>
        </p:txBody>
      </p:sp>
    </p:spTree>
    <p:extLst>
      <p:ext uri="{BB962C8B-B14F-4D97-AF65-F5344CB8AC3E}">
        <p14:creationId xmlns:p14="http://schemas.microsoft.com/office/powerpoint/2010/main" val="455504477"/>
      </p:ext>
    </p:extLst>
  </p:cSld>
  <p:clrMapOvr>
    <a:masterClrMapping/>
  </p:clrMapOvr>
  <p:transition spd="med">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4130" y="0"/>
            <a:ext cx="12097870" cy="1280890"/>
          </a:xfrm>
        </p:spPr>
        <p:txBody>
          <a:bodyPr>
            <a:normAutofit fontScale="90000"/>
          </a:bodyPr>
          <a:lstStyle/>
          <a:p>
            <a:pPr algn="r"/>
            <a:r>
              <a:rPr lang="ar-DZ" u="sng" dirty="0">
                <a:solidFill>
                  <a:srgbClr val="333333"/>
                </a:solidFill>
                <a:latin typeface="Arial" panose="020B0604020202020204" pitchFamily="34" charset="0"/>
                <a:cs typeface="Arial" panose="020B0604020202020204" pitchFamily="34" charset="0"/>
              </a:rPr>
              <a:t>مفهوم التربية </a:t>
            </a:r>
            <a:r>
              <a:rPr lang="ar-DZ" u="sng" dirty="0" smtClean="0">
                <a:solidFill>
                  <a:srgbClr val="333333"/>
                </a:solidFill>
                <a:latin typeface="Arial" panose="020B0604020202020204" pitchFamily="34" charset="0"/>
                <a:cs typeface="Arial" panose="020B0604020202020204" pitchFamily="34" charset="0"/>
              </a:rPr>
              <a:t>البدنية:</a:t>
            </a:r>
            <a:r>
              <a:rPr lang="ar-DZ" dirty="0" smtClean="0">
                <a:solidFill>
                  <a:srgbClr val="333333"/>
                </a:solidFill>
                <a:latin typeface="Arial" panose="020B0604020202020204" pitchFamily="34" charset="0"/>
                <a:cs typeface="Arial" panose="020B0604020202020204" pitchFamily="34" charset="0"/>
              </a:rPr>
              <a:t/>
            </a:r>
            <a:br>
              <a:rPr lang="ar-DZ" dirty="0" smtClean="0">
                <a:solidFill>
                  <a:srgbClr val="333333"/>
                </a:solidFill>
                <a:latin typeface="Arial" panose="020B0604020202020204" pitchFamily="34" charset="0"/>
                <a:cs typeface="Arial" panose="020B0604020202020204" pitchFamily="34" charset="0"/>
              </a:rPr>
            </a:br>
            <a:r>
              <a:rPr lang="ar-DZ" dirty="0" smtClean="0">
                <a:solidFill>
                  <a:srgbClr val="333333"/>
                </a:solidFill>
                <a:latin typeface="Arial" panose="020B0604020202020204" pitchFamily="34" charset="0"/>
                <a:cs typeface="Arial" panose="020B0604020202020204" pitchFamily="34" charset="0"/>
              </a:rPr>
              <a:t> </a:t>
            </a:r>
            <a:r>
              <a:rPr lang="ar-DZ" dirty="0">
                <a:solidFill>
                  <a:srgbClr val="333333"/>
                </a:solidFill>
                <a:latin typeface="Arial" panose="020B0604020202020204" pitchFamily="34" charset="0"/>
                <a:cs typeface="Arial" panose="020B0604020202020204" pitchFamily="34" charset="0"/>
              </a:rPr>
              <a:t>تشير كلمة البدنية </a:t>
            </a:r>
            <a:r>
              <a:rPr lang="ar-DZ" u="sng" dirty="0">
                <a:solidFill>
                  <a:schemeClr val="bg2">
                    <a:lumMod val="50000"/>
                  </a:schemeClr>
                </a:solidFill>
                <a:latin typeface="Arial" panose="020B0604020202020204" pitchFamily="34" charset="0"/>
                <a:cs typeface="Arial" panose="020B0604020202020204" pitchFamily="34" charset="0"/>
              </a:rPr>
              <a:t>إلى البدن وصفاته كالقوى البدنية، والنمو البدني، وصحة البدن، ومظهر الجسم، ومدى لياقته ورشاقته،</a:t>
            </a:r>
            <a:r>
              <a:rPr lang="ar-DZ" dirty="0">
                <a:solidFill>
                  <a:srgbClr val="333333"/>
                </a:solidFill>
                <a:latin typeface="Arial" panose="020B0604020202020204" pitchFamily="34" charset="0"/>
                <a:cs typeface="Arial" panose="020B0604020202020204" pitchFamily="34" charset="0"/>
              </a:rPr>
              <a:t> أي أنها إشارة من الإشارات الدّالة على البدن مقابل العقل، وعندما نضيف كلمة التربية إلى مصطلح البدنية فإننا نعني بذلك </a:t>
            </a:r>
            <a:r>
              <a:rPr lang="ar-DZ" u="sng" dirty="0">
                <a:solidFill>
                  <a:schemeClr val="accent1">
                    <a:lumMod val="60000"/>
                    <a:lumOff val="40000"/>
                  </a:schemeClr>
                </a:solidFill>
                <a:latin typeface="Arial" panose="020B0604020202020204" pitchFamily="34" charset="0"/>
                <a:cs typeface="Arial" panose="020B0604020202020204" pitchFamily="34" charset="0"/>
              </a:rPr>
              <a:t>مجموعة من العمليات التربوية التي تتم عن ممارسة النشاطات المختلفة التي تحفظ جسم الإنسان وتصونه</a:t>
            </a:r>
            <a:r>
              <a:rPr lang="ar-DZ" dirty="0">
                <a:solidFill>
                  <a:srgbClr val="333333"/>
                </a:solidFill>
                <a:latin typeface="Arial" panose="020B0604020202020204" pitchFamily="34" charset="0"/>
                <a:cs typeface="Arial" panose="020B0604020202020204" pitchFamily="34" charset="0"/>
              </a:rPr>
              <a:t> كتمارين المشي، والجري والسباحة والتوازن وغيرها من التمارين التي تحفظ الجسم وتزيده سلامة </a:t>
            </a:r>
            <a:r>
              <a:rPr lang="ar-DZ" dirty="0" smtClean="0">
                <a:solidFill>
                  <a:srgbClr val="333333"/>
                </a:solidFill>
                <a:latin typeface="Arial" panose="020B0604020202020204" pitchFamily="34" charset="0"/>
                <a:cs typeface="Arial" panose="020B0604020202020204" pitchFamily="34" charset="0"/>
              </a:rPr>
              <a:t>وقوّة</a:t>
            </a:r>
            <a:br>
              <a:rPr lang="ar-DZ" dirty="0" smtClean="0">
                <a:solidFill>
                  <a:srgbClr val="333333"/>
                </a:solidFill>
                <a:latin typeface="Arial" panose="020B0604020202020204" pitchFamily="34" charset="0"/>
                <a:cs typeface="Arial" panose="020B0604020202020204" pitchFamily="34" charset="0"/>
              </a:rPr>
            </a:br>
            <a:r>
              <a:rPr lang="ar-DZ" dirty="0">
                <a:solidFill>
                  <a:srgbClr val="333333"/>
                </a:solidFill>
                <a:latin typeface="Arial" panose="020B0604020202020204" pitchFamily="34" charset="0"/>
                <a:cs typeface="Arial" panose="020B0604020202020204" pitchFamily="34" charset="0"/>
              </a:rPr>
              <a:t/>
            </a:r>
            <a:br>
              <a:rPr lang="ar-DZ" dirty="0">
                <a:solidFill>
                  <a:srgbClr val="333333"/>
                </a:solidFill>
                <a:latin typeface="Arial" panose="020B0604020202020204" pitchFamily="34" charset="0"/>
                <a:cs typeface="Arial" panose="020B0604020202020204" pitchFamily="34" charset="0"/>
              </a:rPr>
            </a:br>
            <a:r>
              <a:rPr lang="ar-DZ" u="sng" dirty="0">
                <a:solidFill>
                  <a:srgbClr val="333333"/>
                </a:solidFill>
                <a:latin typeface="Arial" panose="020B0604020202020204" pitchFamily="34" charset="0"/>
                <a:cs typeface="Arial" panose="020B0604020202020204" pitchFamily="34" charset="0"/>
              </a:rPr>
              <a:t>مفهوم التربية </a:t>
            </a:r>
            <a:r>
              <a:rPr lang="ar-DZ" u="sng" dirty="0" smtClean="0">
                <a:solidFill>
                  <a:srgbClr val="333333"/>
                </a:solidFill>
                <a:latin typeface="Arial" panose="020B0604020202020204" pitchFamily="34" charset="0"/>
                <a:cs typeface="Arial" panose="020B0604020202020204" pitchFamily="34" charset="0"/>
              </a:rPr>
              <a:t>الرياضية:</a:t>
            </a:r>
            <a:r>
              <a:rPr lang="ar-DZ" dirty="0" smtClean="0">
                <a:solidFill>
                  <a:srgbClr val="333333"/>
                </a:solidFill>
                <a:latin typeface="Arial" panose="020B0604020202020204" pitchFamily="34" charset="0"/>
                <a:cs typeface="Arial" panose="020B0604020202020204" pitchFamily="34" charset="0"/>
              </a:rPr>
              <a:t/>
            </a:r>
            <a:br>
              <a:rPr lang="ar-DZ" dirty="0" smtClean="0">
                <a:solidFill>
                  <a:srgbClr val="333333"/>
                </a:solidFill>
                <a:latin typeface="Arial" panose="020B0604020202020204" pitchFamily="34" charset="0"/>
                <a:cs typeface="Arial" panose="020B0604020202020204" pitchFamily="34" charset="0"/>
              </a:rPr>
            </a:br>
            <a:r>
              <a:rPr lang="ar-DZ" dirty="0" smtClean="0">
                <a:solidFill>
                  <a:srgbClr val="333333"/>
                </a:solidFill>
                <a:latin typeface="Arial" panose="020B0604020202020204" pitchFamily="34" charset="0"/>
                <a:cs typeface="Arial" panose="020B0604020202020204" pitchFamily="34" charset="0"/>
              </a:rPr>
              <a:t> </a:t>
            </a:r>
            <a:r>
              <a:rPr lang="ar-DZ" dirty="0">
                <a:solidFill>
                  <a:srgbClr val="333333"/>
                </a:solidFill>
                <a:latin typeface="Arial" panose="020B0604020202020204" pitchFamily="34" charset="0"/>
                <a:cs typeface="Arial" panose="020B0604020202020204" pitchFamily="34" charset="0"/>
              </a:rPr>
              <a:t>هي جزء من التربية العامة أو مظهر من مظاهرها </a:t>
            </a:r>
            <a:r>
              <a:rPr lang="ar-DZ" u="sng" dirty="0">
                <a:solidFill>
                  <a:schemeClr val="bg2">
                    <a:lumMod val="50000"/>
                  </a:schemeClr>
                </a:solidFill>
                <a:latin typeface="Arial" panose="020B0604020202020204" pitchFamily="34" charset="0"/>
                <a:cs typeface="Arial" panose="020B0604020202020204" pitchFamily="34" charset="0"/>
              </a:rPr>
              <a:t>التي تعتني بالألعاب والنشاطات الرياضية، الجسمانية القادرة على تحفيز نمو الأطفال، والحفاظ على صحّة الكبار.</a:t>
            </a:r>
            <a:r>
              <a:rPr lang="ar-DZ" u="sng" dirty="0">
                <a:solidFill>
                  <a:schemeClr val="bg2">
                    <a:lumMod val="50000"/>
                  </a:schemeClr>
                </a:solidFill>
              </a:rPr>
              <a:t/>
            </a:r>
            <a:br>
              <a:rPr lang="ar-DZ" u="sng" dirty="0">
                <a:solidFill>
                  <a:schemeClr val="bg2">
                    <a:lumMod val="50000"/>
                  </a:schemeClr>
                </a:solidFill>
              </a:rPr>
            </a:br>
            <a:r>
              <a:rPr lang="ar-DZ" u="sng" dirty="0">
                <a:solidFill>
                  <a:schemeClr val="bg2">
                    <a:lumMod val="50000"/>
                  </a:schemeClr>
                </a:solidFill>
                <a:latin typeface="Arial" panose="020B0604020202020204" pitchFamily="34" charset="0"/>
                <a:cs typeface="Arial" panose="020B0604020202020204" pitchFamily="34" charset="0"/>
              </a:rPr>
              <a:t/>
            </a:r>
            <a:br>
              <a:rPr lang="ar-DZ" u="sng" dirty="0">
                <a:solidFill>
                  <a:schemeClr val="bg2">
                    <a:lumMod val="50000"/>
                  </a:schemeClr>
                </a:solidFill>
                <a:latin typeface="Arial" panose="020B0604020202020204" pitchFamily="34" charset="0"/>
                <a:cs typeface="Arial" panose="020B0604020202020204" pitchFamily="34" charset="0"/>
              </a:rPr>
            </a:br>
            <a:endParaRPr lang="fr-FR" u="sng" dirty="0">
              <a:solidFill>
                <a:schemeClr val="bg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7965441"/>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3718" y="624109"/>
            <a:ext cx="10670893" cy="4418537"/>
          </a:xfrm>
        </p:spPr>
        <p:txBody>
          <a:bodyPr>
            <a:normAutofit/>
          </a:bodyPr>
          <a:lstStyle/>
          <a:p>
            <a:pPr algn="r" rtl="1"/>
            <a:r>
              <a:rPr lang="ar-DZ" dirty="0" smtClean="0">
                <a:latin typeface="Arial" panose="020B0604020202020204" pitchFamily="34" charset="0"/>
                <a:cs typeface="Arial" panose="020B0604020202020204" pitchFamily="34" charset="0"/>
              </a:rPr>
              <a:t>تعريف التربية البدنية والرياضية :</a:t>
            </a:r>
            <a:br>
              <a:rPr lang="ar-DZ" dirty="0" smtClean="0">
                <a:latin typeface="Arial" panose="020B0604020202020204" pitchFamily="34" charset="0"/>
                <a:cs typeface="Arial" panose="020B0604020202020204" pitchFamily="34" charset="0"/>
              </a:rPr>
            </a:br>
            <a:r>
              <a:rPr lang="ar-DZ" u="sng" dirty="0" err="1" smtClean="0">
                <a:latin typeface="Arial" panose="020B0604020202020204" pitchFamily="34" charset="0"/>
                <a:cs typeface="Arial" panose="020B0604020202020204" pitchFamily="34" charset="0"/>
              </a:rPr>
              <a:t>كوبسكي</a:t>
            </a:r>
            <a:r>
              <a:rPr lang="ar-DZ" u="sng" dirty="0" smtClean="0">
                <a:latin typeface="Arial" panose="020B0604020202020204" pitchFamily="34" charset="0"/>
                <a:cs typeface="Arial" panose="020B0604020202020204" pitchFamily="34" charset="0"/>
              </a:rPr>
              <a:t> </a:t>
            </a:r>
            <a:r>
              <a:rPr lang="ar-DZ" u="sng" dirty="0" err="1">
                <a:latin typeface="Arial" panose="020B0604020202020204" pitchFamily="34" charset="0"/>
                <a:cs typeface="Arial" panose="020B0604020202020204" pitchFamily="34" charset="0"/>
              </a:rPr>
              <a:t>وكوزليك</a:t>
            </a:r>
            <a:r>
              <a:rPr lang="ar-DZ" dirty="0">
                <a:latin typeface="Arial" panose="020B0604020202020204" pitchFamily="34" charset="0"/>
                <a:cs typeface="Arial" panose="020B0604020202020204" pitchFamily="34" charset="0"/>
              </a:rPr>
              <a:t>: التربية البدنية والرياضية جزء من التربية الشاملة، والتي تهدف إلى تكوين المواطن عقلياً، وبدنياً، وانفعالياً، واجتماعياً، بواسطة عدّة أشكال وأنواع من النشاطات البدنية والرياضية. </a:t>
            </a:r>
            <a:r>
              <a:rPr lang="ar-DZ" dirty="0" smtClean="0">
                <a:latin typeface="Arial" panose="020B0604020202020204" pitchFamily="34" charset="0"/>
                <a:cs typeface="Arial" panose="020B0604020202020204" pitchFamily="34" charset="0"/>
              </a:rPr>
              <a:t/>
            </a:r>
            <a:br>
              <a:rPr lang="ar-DZ" dirty="0" smtClean="0">
                <a:latin typeface="Arial" panose="020B0604020202020204" pitchFamily="34" charset="0"/>
                <a:cs typeface="Arial" panose="020B0604020202020204" pitchFamily="34" charset="0"/>
              </a:rPr>
            </a:br>
            <a:r>
              <a:rPr lang="ar-DZ" u="sng" dirty="0" smtClean="0">
                <a:latin typeface="Arial" panose="020B0604020202020204" pitchFamily="34" charset="0"/>
                <a:cs typeface="Arial" panose="020B0604020202020204" pitchFamily="34" charset="0"/>
              </a:rPr>
              <a:t>روبرت </a:t>
            </a:r>
            <a:r>
              <a:rPr lang="ar-DZ" u="sng" dirty="0" err="1">
                <a:latin typeface="Arial" panose="020B0604020202020204" pitchFamily="34" charset="0"/>
                <a:cs typeface="Arial" panose="020B0604020202020204" pitchFamily="34" charset="0"/>
              </a:rPr>
              <a:t>بوبان</a:t>
            </a:r>
            <a:r>
              <a:rPr lang="ar-DZ" u="sng" dirty="0" smtClean="0">
                <a:latin typeface="Arial" panose="020B0604020202020204" pitchFamily="34" charset="0"/>
                <a:cs typeface="Arial" panose="020B0604020202020204" pitchFamily="34" charset="0"/>
              </a:rPr>
              <a:t>:</a:t>
            </a:r>
            <a:r>
              <a:rPr lang="ar-DZ" dirty="0" smtClean="0">
                <a:latin typeface="Arial" panose="020B0604020202020204" pitchFamily="34" charset="0"/>
                <a:cs typeface="Arial" panose="020B0604020202020204" pitchFamily="34" charset="0"/>
              </a:rPr>
              <a:t/>
            </a:r>
            <a:br>
              <a:rPr lang="ar-DZ" dirty="0" smtClean="0">
                <a:latin typeface="Arial" panose="020B0604020202020204" pitchFamily="34" charset="0"/>
                <a:cs typeface="Arial" panose="020B0604020202020204" pitchFamily="34" charset="0"/>
              </a:rPr>
            </a:br>
            <a:r>
              <a:rPr lang="ar-DZ" dirty="0" smtClean="0">
                <a:latin typeface="Arial" panose="020B0604020202020204" pitchFamily="34" charset="0"/>
                <a:cs typeface="Arial" panose="020B0604020202020204" pitchFamily="34" charset="0"/>
              </a:rPr>
              <a:t> </a:t>
            </a:r>
            <a:r>
              <a:rPr lang="ar-DZ" dirty="0">
                <a:latin typeface="Arial" panose="020B0604020202020204" pitchFamily="34" charset="0"/>
                <a:cs typeface="Arial" panose="020B0604020202020204" pitchFamily="34" charset="0"/>
              </a:rPr>
              <a:t>هي مجموعة النشاطات المختارة لتحقيق وإشباع حاجات الناس العقلية والنفسية في سبيل تحقيق النمو المتكامل </a:t>
            </a:r>
            <a:r>
              <a:rPr lang="ar-DZ" dirty="0" smtClean="0">
                <a:latin typeface="Arial" panose="020B0604020202020204" pitchFamily="34" charset="0"/>
                <a:cs typeface="Arial" panose="020B0604020202020204" pitchFamily="34" charset="0"/>
              </a:rPr>
              <a:t>للإنسان.</a:t>
            </a:r>
            <a:endParaRPr lang="fr-FR" dirty="0"/>
          </a:p>
        </p:txBody>
      </p:sp>
    </p:spTree>
    <p:extLst>
      <p:ext uri="{BB962C8B-B14F-4D97-AF65-F5344CB8AC3E}">
        <p14:creationId xmlns:p14="http://schemas.microsoft.com/office/powerpoint/2010/main" val="960241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800" y="0"/>
            <a:ext cx="11887200" cy="2005263"/>
          </a:xfrm>
        </p:spPr>
        <p:txBody>
          <a:bodyPr>
            <a:noAutofit/>
          </a:bodyPr>
          <a:lstStyle/>
          <a:p>
            <a:pPr marL="342900" lvl="0" indent="-342900" algn="r" rtl="1">
              <a:lnSpc>
                <a:spcPct val="150000"/>
              </a:lnSpc>
              <a:spcAft>
                <a:spcPts val="0"/>
              </a:spcAft>
              <a:tabLst>
                <a:tab pos="270510" algn="l"/>
                <a:tab pos="5607050" algn="r"/>
                <a:tab pos="5697220" algn="l"/>
              </a:tabLst>
            </a:pPr>
            <a:r>
              <a:rPr lang="ar-DZ" sz="3200" b="1" dirty="0" smtClean="0">
                <a:latin typeface="Calibri" panose="020F0502020204030204" pitchFamily="34" charset="0"/>
                <a:ea typeface="Calibri" panose="020F0502020204030204" pitchFamily="34" charset="0"/>
                <a:cs typeface="Times New Roman" panose="02020603050405020304" pitchFamily="18" charset="0"/>
              </a:rPr>
              <a:t>4- </a:t>
            </a:r>
            <a:r>
              <a:rPr lang="ar-SA" sz="3200" b="1" u="sng" dirty="0" smtClean="0">
                <a:latin typeface="Calibri" panose="020F0502020204030204" pitchFamily="34" charset="0"/>
                <a:ea typeface="Calibri" panose="020F0502020204030204" pitchFamily="34" charset="0"/>
                <a:cs typeface="Times New Roman" panose="02020603050405020304" pitchFamily="18" charset="0"/>
              </a:rPr>
              <a:t>التربية </a:t>
            </a:r>
            <a:r>
              <a:rPr lang="ar-SA" sz="3200" b="1" u="sng" dirty="0">
                <a:latin typeface="Calibri" panose="020F0502020204030204" pitchFamily="34" charset="0"/>
                <a:ea typeface="Calibri" panose="020F0502020204030204" pitchFamily="34" charset="0"/>
                <a:cs typeface="Times New Roman" panose="02020603050405020304" pitchFamily="18" charset="0"/>
              </a:rPr>
              <a:t>البدنية والبرنامج التربوي الكلي: </a:t>
            </a:r>
            <a:r>
              <a:rPr lang="ar-DZ" sz="3200" b="1" dirty="0" smtClean="0">
                <a:latin typeface="Calibri" panose="020F0502020204030204" pitchFamily="34" charset="0"/>
                <a:ea typeface="Calibri" panose="020F0502020204030204" pitchFamily="34" charset="0"/>
                <a:cs typeface="Times New Roman" panose="02020603050405020304" pitchFamily="18" charset="0"/>
              </a:rPr>
              <a:t/>
            </a:r>
            <a:br>
              <a:rPr lang="ar-DZ" sz="3200" b="1" dirty="0" smtClean="0">
                <a:latin typeface="Calibri" panose="020F0502020204030204" pitchFamily="34" charset="0"/>
                <a:ea typeface="Calibri" panose="020F0502020204030204" pitchFamily="34" charset="0"/>
                <a:cs typeface="Times New Roman" panose="02020603050405020304" pitchFamily="18" charset="0"/>
              </a:rPr>
            </a:br>
            <a:r>
              <a:rPr lang="ar-SA" sz="2800" dirty="0" smtClean="0">
                <a:latin typeface="Calibri" panose="020F0502020204030204" pitchFamily="34" charset="0"/>
                <a:ea typeface="Calibri" panose="020F0502020204030204" pitchFamily="34" charset="0"/>
                <a:cs typeface="Times New Roman" panose="02020603050405020304" pitchFamily="18" charset="0"/>
              </a:rPr>
              <a:t>هي </a:t>
            </a:r>
            <a:r>
              <a:rPr lang="ar-SA" sz="2800" dirty="0">
                <a:latin typeface="Calibri" panose="020F0502020204030204" pitchFamily="34" charset="0"/>
                <a:ea typeface="Calibri" panose="020F0502020204030204" pitchFamily="34" charset="0"/>
                <a:cs typeface="Times New Roman" panose="02020603050405020304" pitchFamily="18" charset="0"/>
              </a:rPr>
              <a:t>نظام تربوي يساهم أساسا في نمو ونضج الافراد من خلال الخبرات الحركية والبدنية ويمكن النظر لها كنظام أكاديمي، كمهنة، كبرنامج.</a:t>
            </a:r>
            <a:r>
              <a:rPr lang="fr-FR" sz="2800" dirty="0">
                <a:latin typeface="Calibri" panose="020F0502020204030204" pitchFamily="34" charset="0"/>
                <a:ea typeface="Calibri" panose="020F0502020204030204" pitchFamily="34" charset="0"/>
                <a:cs typeface="Arial" panose="020B0604020202020204" pitchFamily="34" charset="0"/>
              </a:rPr>
              <a:t/>
            </a:r>
            <a:br>
              <a:rPr lang="fr-FR" sz="2800" dirty="0">
                <a:latin typeface="Calibri" panose="020F0502020204030204" pitchFamily="34" charset="0"/>
                <a:ea typeface="Calibri" panose="020F0502020204030204" pitchFamily="34" charset="0"/>
                <a:cs typeface="Arial" panose="020B0604020202020204" pitchFamily="34" charset="0"/>
              </a:rPr>
            </a:br>
            <a:endParaRPr lang="fr-FR" sz="2800" dirty="0"/>
          </a:p>
        </p:txBody>
      </p:sp>
      <p:sp>
        <p:nvSpPr>
          <p:cNvPr id="3" name="Ellipse 2"/>
          <p:cNvSpPr/>
          <p:nvPr/>
        </p:nvSpPr>
        <p:spPr>
          <a:xfrm>
            <a:off x="8349917" y="2293890"/>
            <a:ext cx="3545306" cy="1347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smtClean="0"/>
              <a:t>التربية البدنية والرياضية كنظام اكاديمي </a:t>
            </a:r>
            <a:endParaRPr lang="fr-FR" dirty="0"/>
          </a:p>
        </p:txBody>
      </p:sp>
      <p:sp>
        <p:nvSpPr>
          <p:cNvPr id="5" name="Ellipse 4"/>
          <p:cNvSpPr/>
          <p:nvPr/>
        </p:nvSpPr>
        <p:spPr>
          <a:xfrm>
            <a:off x="4149832" y="2293889"/>
            <a:ext cx="3545306" cy="1347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DZ" dirty="0">
                <a:solidFill>
                  <a:prstClr val="white"/>
                </a:solidFill>
              </a:rPr>
              <a:t>التربية البدنية والرياضية </a:t>
            </a:r>
            <a:r>
              <a:rPr lang="ar-DZ" dirty="0" smtClean="0">
                <a:solidFill>
                  <a:prstClr val="white"/>
                </a:solidFill>
              </a:rPr>
              <a:t>كمهنة</a:t>
            </a:r>
            <a:endParaRPr lang="fr-FR" dirty="0">
              <a:solidFill>
                <a:prstClr val="white"/>
              </a:solidFill>
            </a:endParaRPr>
          </a:p>
        </p:txBody>
      </p:sp>
      <p:sp>
        <p:nvSpPr>
          <p:cNvPr id="6" name="Ellipse 5"/>
          <p:cNvSpPr/>
          <p:nvPr/>
        </p:nvSpPr>
        <p:spPr>
          <a:xfrm>
            <a:off x="383070" y="2293889"/>
            <a:ext cx="3545306" cy="13475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DZ" dirty="0">
                <a:solidFill>
                  <a:prstClr val="white"/>
                </a:solidFill>
              </a:rPr>
              <a:t>التربية البدنية والرياضية </a:t>
            </a:r>
            <a:r>
              <a:rPr lang="ar-DZ" dirty="0" smtClean="0">
                <a:solidFill>
                  <a:prstClr val="white"/>
                </a:solidFill>
              </a:rPr>
              <a:t>كبرنامج </a:t>
            </a:r>
            <a:endParaRPr lang="fr-FR" dirty="0">
              <a:solidFill>
                <a:prstClr val="white"/>
              </a:solidFill>
            </a:endParaRPr>
          </a:p>
        </p:txBody>
      </p:sp>
      <p:cxnSp>
        <p:nvCxnSpPr>
          <p:cNvPr id="8" name="Connecteur droit avec flèche 7"/>
          <p:cNvCxnSpPr>
            <a:stCxn id="3" idx="4"/>
          </p:cNvCxnSpPr>
          <p:nvPr/>
        </p:nvCxnSpPr>
        <p:spPr>
          <a:xfrm>
            <a:off x="10122570" y="3641427"/>
            <a:ext cx="0" cy="561476"/>
          </a:xfrm>
          <a:prstGeom prst="straightConnector1">
            <a:avLst/>
          </a:prstGeom>
          <a:ln>
            <a:solidFill>
              <a:schemeClr val="tx1"/>
            </a:solidFill>
            <a:tailEnd type="triangle"/>
          </a:ln>
        </p:spPr>
        <p:style>
          <a:lnRef idx="3">
            <a:schemeClr val="dk1"/>
          </a:lnRef>
          <a:fillRef idx="0">
            <a:schemeClr val="dk1"/>
          </a:fillRef>
          <a:effectRef idx="2">
            <a:schemeClr val="dk1"/>
          </a:effectRef>
          <a:fontRef idx="minor">
            <a:schemeClr val="tx1"/>
          </a:fontRef>
        </p:style>
      </p:cxnSp>
      <p:pic>
        <p:nvPicPr>
          <p:cNvPr id="9" name="Image 8"/>
          <p:cNvPicPr>
            <a:picLocks noChangeAspect="1"/>
          </p:cNvPicPr>
          <p:nvPr/>
        </p:nvPicPr>
        <p:blipFill>
          <a:blip r:embed="rId2"/>
          <a:stretch>
            <a:fillRect/>
          </a:stretch>
        </p:blipFill>
        <p:spPr>
          <a:xfrm>
            <a:off x="5879746" y="3641426"/>
            <a:ext cx="231668" cy="737680"/>
          </a:xfrm>
          <a:prstGeom prst="rect">
            <a:avLst/>
          </a:prstGeom>
        </p:spPr>
      </p:pic>
      <p:pic>
        <p:nvPicPr>
          <p:cNvPr id="10" name="Image 9"/>
          <p:cNvPicPr>
            <a:picLocks noChangeAspect="1"/>
          </p:cNvPicPr>
          <p:nvPr/>
        </p:nvPicPr>
        <p:blipFill>
          <a:blip r:embed="rId2"/>
          <a:stretch>
            <a:fillRect/>
          </a:stretch>
        </p:blipFill>
        <p:spPr>
          <a:xfrm>
            <a:off x="1889586" y="3641426"/>
            <a:ext cx="231668" cy="737680"/>
          </a:xfrm>
          <a:prstGeom prst="rect">
            <a:avLst/>
          </a:prstGeom>
          <a:solidFill>
            <a:schemeClr val="bg2"/>
          </a:solidFill>
        </p:spPr>
      </p:pic>
      <p:sp>
        <p:nvSpPr>
          <p:cNvPr id="11" name="Rectangle 10"/>
          <p:cNvSpPr/>
          <p:nvPr/>
        </p:nvSpPr>
        <p:spPr>
          <a:xfrm>
            <a:off x="8322184" y="4218686"/>
            <a:ext cx="3553325" cy="2133988"/>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rtl="1">
              <a:lnSpc>
                <a:spcPct val="150000"/>
              </a:lnSpc>
              <a:spcAft>
                <a:spcPts val="0"/>
              </a:spcAft>
              <a:tabLst>
                <a:tab pos="270510" algn="l"/>
                <a:tab pos="5607050" algn="r"/>
                <a:tab pos="5697220" algn="l"/>
              </a:tabLst>
            </a:pPr>
            <a:r>
              <a:rPr lang="ar-SA" sz="1600"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تهتم دراسة</a:t>
            </a:r>
            <a:r>
              <a:rPr lang="ar-DZ" sz="1600"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ar-SA" sz="1600"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حركة </a:t>
            </a:r>
            <a:r>
              <a:rPr lang="ar-SA" sz="1600" b="1" dirty="0">
                <a:solidFill>
                  <a:schemeClr val="tx1"/>
                </a:solidFill>
                <a:latin typeface="Calibri" panose="020F0502020204030204" pitchFamily="34" charset="0"/>
                <a:ea typeface="Calibri" panose="020F0502020204030204" pitchFamily="34" charset="0"/>
                <a:cs typeface="Times New Roman" panose="02020603050405020304" pitchFamily="18" charset="0"/>
              </a:rPr>
              <a:t>الانسان </a:t>
            </a:r>
            <a:r>
              <a:rPr lang="ar-SA" sz="1600"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وتنقسم </a:t>
            </a:r>
            <a:r>
              <a:rPr lang="ar-SA" sz="1600" b="1" dirty="0">
                <a:solidFill>
                  <a:schemeClr val="tx1"/>
                </a:solidFill>
                <a:latin typeface="Calibri" panose="020F0502020204030204" pitchFamily="34" charset="0"/>
                <a:ea typeface="Calibri" panose="020F0502020204030204" pitchFamily="34" charset="0"/>
                <a:cs typeface="Times New Roman" panose="02020603050405020304" pitchFamily="18" charset="0"/>
              </a:rPr>
              <a:t>الى عدة مباحث كعلم النفس الرياضي ، والميكانيكا الحيوية</a:t>
            </a:r>
            <a:r>
              <a:rPr lang="ar-SA" sz="1600"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.....ولها </a:t>
            </a:r>
            <a:r>
              <a:rPr lang="ar-SA" sz="1600" b="1" dirty="0">
                <a:solidFill>
                  <a:schemeClr val="tx1"/>
                </a:solidFill>
                <a:latin typeface="Calibri" panose="020F0502020204030204" pitchFamily="34" charset="0"/>
                <a:ea typeface="Calibri" panose="020F0502020204030204" pitchFamily="34" charset="0"/>
                <a:cs typeface="Times New Roman" panose="02020603050405020304" pitchFamily="18" charset="0"/>
              </a:rPr>
              <a:t>أيضا مباحث فنية تربوية تنقل هذه العلوم تربويا الى التلاميذ والطلاب كطرق التدريس ت ب ر، مناهج ت ب ر ، الوسائل التعليمية في ت ب ر.</a:t>
            </a:r>
            <a:endParaRPr lang="fr-FR" sz="1600" b="1" dirty="0">
              <a:solidFill>
                <a:schemeClr val="tx1"/>
              </a:solidFill>
              <a:latin typeface="Calibri" panose="020F0502020204030204" pitchFamily="34" charset="0"/>
              <a:ea typeface="Calibri" panose="020F0502020204030204" pitchFamily="34" charset="0"/>
              <a:cs typeface="Arial" panose="020B0604020202020204" pitchFamily="34" charset="0"/>
            </a:endParaRPr>
          </a:p>
          <a:p>
            <a:pPr lvl="0" algn="just" rtl="1">
              <a:lnSpc>
                <a:spcPct val="150000"/>
              </a:lnSpc>
              <a:spcAft>
                <a:spcPts val="0"/>
              </a:spcAft>
              <a:tabLst>
                <a:tab pos="270510" algn="l"/>
                <a:tab pos="5607050" algn="r"/>
                <a:tab pos="5697220" algn="l"/>
              </a:tabLst>
            </a:pPr>
            <a:endParaRPr lang="fr-FR" sz="1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pic>
        <p:nvPicPr>
          <p:cNvPr id="12" name="Image 11"/>
          <p:cNvPicPr>
            <a:picLocks noChangeAspect="1"/>
          </p:cNvPicPr>
          <p:nvPr/>
        </p:nvPicPr>
        <p:blipFill>
          <a:blip r:embed="rId3"/>
          <a:stretch>
            <a:fillRect/>
          </a:stretch>
        </p:blipFill>
        <p:spPr>
          <a:xfrm>
            <a:off x="4352863" y="4218686"/>
            <a:ext cx="3572566" cy="2133988"/>
          </a:xfrm>
          <a:prstGeom prst="rect">
            <a:avLst/>
          </a:prstGeom>
        </p:spPr>
      </p:pic>
      <p:pic>
        <p:nvPicPr>
          <p:cNvPr id="13" name="Image 12"/>
          <p:cNvPicPr>
            <a:picLocks noChangeAspect="1"/>
          </p:cNvPicPr>
          <p:nvPr/>
        </p:nvPicPr>
        <p:blipFill>
          <a:blip r:embed="rId3"/>
          <a:stretch>
            <a:fillRect/>
          </a:stretch>
        </p:blipFill>
        <p:spPr>
          <a:xfrm>
            <a:off x="427934" y="4218686"/>
            <a:ext cx="3572566" cy="2133988"/>
          </a:xfrm>
          <a:prstGeom prst="rect">
            <a:avLst/>
          </a:prstGeom>
        </p:spPr>
      </p:pic>
      <p:sp>
        <p:nvSpPr>
          <p:cNvPr id="14" name="Rectangle 13"/>
          <p:cNvSpPr/>
          <p:nvPr/>
        </p:nvSpPr>
        <p:spPr>
          <a:xfrm>
            <a:off x="4352863" y="4458048"/>
            <a:ext cx="3572566" cy="1160831"/>
          </a:xfrm>
          <a:prstGeom prst="rect">
            <a:avLst/>
          </a:prstGeom>
        </p:spPr>
        <p:txBody>
          <a:bodyPr wrap="square">
            <a:spAutoFit/>
          </a:bodyPr>
          <a:lstStyle/>
          <a:p>
            <a:pPr lvl="0" algn="just" rtl="1">
              <a:lnSpc>
                <a:spcPct val="150000"/>
              </a:lnSpc>
              <a:spcAft>
                <a:spcPts val="0"/>
              </a:spcAft>
              <a:tabLst>
                <a:tab pos="270510" algn="l"/>
                <a:tab pos="5607050" algn="r"/>
                <a:tab pos="5697220" algn="l"/>
              </a:tabLst>
            </a:pPr>
            <a:r>
              <a:rPr lang="ar-SA" sz="1600" b="1" dirty="0" smtClean="0">
                <a:latin typeface="Calibri" panose="020F0502020204030204" pitchFamily="34" charset="0"/>
                <a:ea typeface="Calibri" panose="020F0502020204030204" pitchFamily="34" charset="0"/>
                <a:cs typeface="Times New Roman" panose="02020603050405020304" pitchFamily="18" charset="0"/>
              </a:rPr>
              <a:t>بعدما </a:t>
            </a:r>
            <a:r>
              <a:rPr lang="ar-SA" sz="1600" b="1" dirty="0">
                <a:latin typeface="Calibri" panose="020F0502020204030204" pitchFamily="34" charset="0"/>
                <a:ea typeface="Calibri" panose="020F0502020204030204" pitchFamily="34" charset="0"/>
                <a:cs typeface="Times New Roman" panose="02020603050405020304" pitchFamily="18" charset="0"/>
              </a:rPr>
              <a:t>كانت تقتصر على التدريس أصبحت تضم </a:t>
            </a:r>
            <a:r>
              <a:rPr lang="ar-DZ" sz="1600" b="1" dirty="0" smtClean="0">
                <a:latin typeface="Calibri" panose="020F0502020204030204" pitchFamily="34" charset="0"/>
                <a:ea typeface="Calibri" panose="020F0502020204030204" pitchFamily="34" charset="0"/>
                <a:cs typeface="Times New Roman" panose="02020603050405020304" pitchFamily="18" charset="0"/>
              </a:rPr>
              <a:t>مجالات عديدة </a:t>
            </a:r>
            <a:r>
              <a:rPr lang="ar-SA" sz="1600" b="1" dirty="0" smtClean="0">
                <a:latin typeface="Calibri" panose="020F0502020204030204" pitchFamily="34" charset="0"/>
                <a:ea typeface="Calibri" panose="020F0502020204030204" pitchFamily="34" charset="0"/>
                <a:cs typeface="Times New Roman" panose="02020603050405020304" pitchFamily="18" charset="0"/>
              </a:rPr>
              <a:t>التدريب </a:t>
            </a:r>
            <a:r>
              <a:rPr lang="ar-SA" sz="1600" b="1" dirty="0">
                <a:latin typeface="Calibri" panose="020F0502020204030204" pitchFamily="34" charset="0"/>
                <a:ea typeface="Calibri" panose="020F0502020204030204" pitchFamily="34" charset="0"/>
                <a:cs typeface="Times New Roman" panose="02020603050405020304" pitchFamily="18" charset="0"/>
              </a:rPr>
              <a:t>الرياضي ، الإدارة الرياضية ، التأهيل الرياضي، الاعلام الرياضي الترويحي .</a:t>
            </a:r>
            <a:endParaRPr lang="fr-FR" sz="16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15" name="Rectangle 14"/>
          <p:cNvSpPr/>
          <p:nvPr/>
        </p:nvSpPr>
        <p:spPr>
          <a:xfrm>
            <a:off x="304800" y="4594934"/>
            <a:ext cx="3572566" cy="1323439"/>
          </a:xfrm>
          <a:prstGeom prst="rect">
            <a:avLst/>
          </a:prstGeom>
        </p:spPr>
        <p:txBody>
          <a:bodyPr wrap="square">
            <a:spAutoFit/>
          </a:bodyPr>
          <a:lstStyle/>
          <a:p>
            <a:pPr algn="r" rtl="1"/>
            <a:r>
              <a:rPr lang="ar-SA" sz="1600" b="1" dirty="0">
                <a:ea typeface="Calibri" panose="020F0502020204030204" pitchFamily="34" charset="0"/>
                <a:cs typeface="Times New Roman" panose="02020603050405020304" pitchFamily="18" charset="0"/>
              </a:rPr>
              <a:t>تعبر عن الأنشطة البدنية التي تتيح الفرصة للتلاميذ للاشتراك في الأنشطة البدنية/الحركية والمنتقاة بعناية وتتابع منطقي عبر وسط تربوي منظم ينمي مختلف جوانب الشخصية الإنسانية كالجمباز السباحة.......</a:t>
            </a:r>
            <a:endParaRPr lang="fr-FR" sz="1600" b="1" dirty="0"/>
          </a:p>
        </p:txBody>
      </p:sp>
    </p:spTree>
    <p:extLst>
      <p:ext uri="{BB962C8B-B14F-4D97-AF65-F5344CB8AC3E}">
        <p14:creationId xmlns:p14="http://schemas.microsoft.com/office/powerpoint/2010/main" val="3127017110"/>
      </p:ext>
    </p:extLst>
  </p:cSld>
  <p:clrMapOvr>
    <a:masterClrMapping/>
  </p:clrMapOvr>
  <p:transition spd="med">
    <p:pull/>
  </p:transition>
  <p:timing>
    <p:tnLst>
      <p:par>
        <p:cTn id="1" dur="indefinite" restart="never" nodeType="tmRoot"/>
      </p:par>
    </p:tn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TM03457510[[fn=Savon]]</Template>
  <TotalTime>1018</TotalTime>
  <Words>319</Words>
  <Application>Microsoft Office PowerPoint</Application>
  <PresentationFormat>Grand écran</PresentationFormat>
  <Paragraphs>76</Paragraphs>
  <Slides>22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22</vt:i4>
      </vt:variant>
    </vt:vector>
  </HeadingPairs>
  <TitlesOfParts>
    <vt:vector size="29" baseType="lpstr">
      <vt:lpstr>Arial</vt:lpstr>
      <vt:lpstr>Calibri</vt:lpstr>
      <vt:lpstr>Century Gothic</vt:lpstr>
      <vt:lpstr>Tahoma</vt:lpstr>
      <vt:lpstr>Times New Roman</vt:lpstr>
      <vt:lpstr>Wingdings 3</vt:lpstr>
      <vt:lpstr>Brin</vt:lpstr>
      <vt:lpstr>                                                                                  </vt:lpstr>
      <vt:lpstr>المحاضرة رقم 01:   الثقافة البدنية والتربية البدنية  عناصر المحاضرة : 1- مفهوم الثقافة ومكوناتها 2- مفهوم الثقافة البدنية  3- اهداف الثقافة البدنية  4- التربية البدنية والبرنامج التربوي الكلي 5- مجالات الثقافة البدنية</vt:lpstr>
      <vt:lpstr>1- مفهوم الثقافة : هي جملة العلوم والمعارف والفنون التي يطلب الحذق بها هي الرقي في الأفكار النظرية وتشمل الرقي في القانون والاحاطة بقضايا التاريخ المهمة وكذلك الرقي بالاخلاق والسلوكات الخ ,</vt:lpstr>
      <vt:lpstr>مصادرالثقافة ومكوناتها :</vt:lpstr>
      <vt:lpstr>2- مفهوم الثقافة البدنية :   معينة ومعرفة بالعوامل التاريخية والاجتماعية وكذلك بالقيم الفكرية والمادية وبالتالي الثقافة البدنية تعمل على تنمية القيم العقلية والجسمية للفرد والجماعة وذلك باعتبار النشاط البدني الرياضي كعمل اجتماعي- ثقافي قد يختلف من بلد لأخر. </vt:lpstr>
      <vt:lpstr>3- اهداف الثقافة البدنية : 1- زيادة الإحساس بالراحة وحب الحياة. 2- حفظ الاستقرار، التقوية واسترجاع الصحة. 3- تطوير قيم التكوين والتربية عن طريق النشاط البدني الرياضي. 4- رفع مستوى الاتصال والتنسيق الاجتماعي. 5- تحسين قدرة الأداء مع تحسين النتائج الرياضية. </vt:lpstr>
      <vt:lpstr>مفهوم التربية البدنية:  تشير كلمة البدنية إلى البدن وصفاته كالقوى البدنية، والنمو البدني، وصحة البدن، ومظهر الجسم، ومدى لياقته ورشاقته، أي أنها إشارة من الإشارات الدّالة على البدن مقابل العقل، وعندما نضيف كلمة التربية إلى مصطلح البدنية فإننا نعني بذلك مجموعة من العمليات التربوية التي تتم عن ممارسة النشاطات المختلفة التي تحفظ جسم الإنسان وتصونه كتمارين المشي، والجري والسباحة والتوازن وغيرها من التمارين التي تحفظ الجسم وتزيده سلامة وقوّة  مفهوم التربية الرياضية:  هي جزء من التربية العامة أو مظهر من مظاهرها التي تعتني بالألعاب والنشاطات الرياضية، الجسمانية القادرة على تحفيز نمو الأطفال، والحفاظ على صحّة الكبار.  </vt:lpstr>
      <vt:lpstr>تعريف التربية البدنية والرياضية : كوبسكي وكوزليك: التربية البدنية والرياضية جزء من التربية الشاملة، والتي تهدف إلى تكوين المواطن عقلياً، وبدنياً، وانفعالياً، واجتماعياً، بواسطة عدّة أشكال وأنواع من النشاطات البدنية والرياضية.  روبرت بوبان:  هي مجموعة النشاطات المختارة لتحقيق وإشباع حاجات الناس العقلية والنفسية في سبيل تحقيق النمو المتكامل للإنسان.</vt:lpstr>
      <vt:lpstr>4- التربية البدنية والبرنامج التربوي الكلي:  هي نظام تربوي يساهم أساسا في نمو ونضج الافراد من خلال الخبرات الحركية والبدنية ويمكن النظر لها كنظام أكاديمي، كمهنة، كبرنامج. </vt:lpstr>
      <vt:lpstr>5- مجالات الثقافة البدنية:  1- الرياضة كنظام تكويني  (ت ب ر ). 2-  رياضة المنافسة. 3- رياضة المستوى العالي  . 4- رياضة المعاقين . 5- الرياضة الترويحية ( في وقت الفراغ). 6- الرياضة في خدمة الصحة وإعادة التأهيل العلاجية. 7- الرياضة العسكرية . </vt:lpstr>
      <vt:lpstr>Présentation PowerPoint</vt:lpstr>
      <vt:lpstr>المحاضرة رقم 02:   التربيةالبدنية والرياضية  عناصر المحاضرة : 1- مفهوم درس ت ب ر 2- طبيعة درس ت ب ر 3- محتويات درس ت ب ر</vt:lpstr>
      <vt:lpstr>1- مفهوم درس التربية البدنية والرياضية :  - هو الوحدة الأساسية للمنهج  - يمثل أصغر جزء من المادة الدراسية بل ويجمع كل خواصها ، إذ تمثل الأنشطة الحركية التي تقدم للمتعلمين في وقت يتم تحديده لهم مسبقاً في الجدول المدرسي أثناء اليوم الدراسي ويجبرون على حضوره إلا من أعفي بسبب يستوجب الإعفاء  - يعمل الدرس على تحقيق أهداف المنهج العام للتربية البدنية. </vt:lpstr>
      <vt:lpstr>2- طبيعة درس التربية البدنية والرياضية :  يهدف درس ت ب ر إلى القيام بمهمة تربوية بالغة الأهمية وهي متمثلة في إكساب الفرد للقيم والاتجاهات التي تفرضها البيئة، وهذا في ظل تفاعل الفرد مع بيئته ومجتمعه، وهذا ما يساعد الفرد أو الطالب على اكتساب الكثير من الصفات التربوية بحيث تلعب هذه الأخيرة دو را هاما في بناء الشخصية الإنسانية، وعلى هذا الأساس يتم بناء أهداف درس التربية البدنية والرياضية. </vt:lpstr>
      <vt:lpstr>3- محتويات درس التربية البدنية والرياضية :(مكوناته)  </vt:lpstr>
      <vt:lpstr>أولا :المخطط السنوي : يتكون المخطط السنوي لدرس ت ب ر من ثلاث فصول كل فصل يتكون من 2 دوري الأول انشطته فردية والثاني انشطته جماعية.</vt:lpstr>
      <vt:lpstr>ثانيا : المخطط الدوري : يتكون المخطط الدوري لكل فصل من 8 الى 12 حصة تقريبا حسب العطل المقررة في الفصل. كل حصة تبدأ ب كشف مستوى اولي تشخيصي وتختتم بك كشف مستوى تحصيلي . </vt:lpstr>
      <vt:lpstr>كشف المستوى التشخيصي : يساعد في اخذ المعلومات الأولية قبل الشروع في تخطيط البرنامج التكويني (التعليمي). يساعد على ملاحظة سلوكات التلاميذ خلال عملية الكشف الأولية التي تبين اهتمام واحتياجات التلاميذ في بداية مرحلة التعلم . يساعد على تحديد الفروقات الفردية بين التلاميذ من اجل تسهيل عملية تقسيم الافواج التدريبية اثناء درس ت ب ر  </vt:lpstr>
      <vt:lpstr>كشف المستوى التكويني :  في وسط الدوري الهدف منه: اعلام التلميذ حول : درجة التفوق التي بلغها، وخطة التعلم الخاصة بالاستاذ. ادماج العناصر الجديدة من اجل تحسين المستوى. تسوية ومعالجة الخطة والمستوى المهاري للتلاميذ (كشف تقويمي). فترة إنجازه تحدد قبل واثناء و في نهاية مرجلة التعلم . </vt:lpstr>
      <vt:lpstr> كشف مستوى تقييمي او تحصيلي :الهدف منه : - تقدير نهائي لمرحلة التعلم  - معرفة مدى اكتساب الكفاءات المستهدفة . - يساعد على اخذ القرارات من الناحية البيداغوجية التوجيهية . - إعطاء تقدير نهائي حول التحصيل. - التأكد من نجاعة خطة العمل  </vt:lpstr>
      <vt:lpstr>ثالثا : درس او حصة التربية البدنية والرياضية:  يحتوي درس التربية البدنية والرياضية على ثلاثة أقسام:  </vt:lpstr>
      <vt:lpstr>المراجع: 1- امين أنور الخولي,جمال الشافعي : مناهج التربية البدنية المعاصرة,القاهرة ,2006 2- مهند حسين واحمد إبراهيم : مبادئ التدريب الرياضي, 2005 3- عطاء الله احمد ,زيتوني عبد القادر ,بن قناب الحاج: تدريس التربية البدنية والرياضية في ضوء الأهداف الإجرائية والمقاربة بالكفاءات, ديوان المطبوعات الجامعية,الجزائر 2009 4- عبد الكريم وعفاف1989 طرق التدريس فس التربية البدنية والرياضية ,منشاة المعارف ,الإسكندرية  5- مجلة الذاكرة ,مخبر التراث اللغوي والادبي في الجنوب الشرقي الجزائري, العدد 09 جوان2017</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DELL</dc:creator>
  <cp:lastModifiedBy>DELL</cp:lastModifiedBy>
  <cp:revision>23</cp:revision>
  <dcterms:created xsi:type="dcterms:W3CDTF">2020-08-24T15:34:27Z</dcterms:created>
  <dcterms:modified xsi:type="dcterms:W3CDTF">2020-08-25T08:33:44Z</dcterms:modified>
</cp:coreProperties>
</file>