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sldIdLst>
    <p:sldId id="258" r:id="rId2"/>
    <p:sldId id="319" r:id="rId3"/>
    <p:sldId id="343" r:id="rId4"/>
    <p:sldId id="327" r:id="rId5"/>
    <p:sldId id="270" r:id="rId6"/>
    <p:sldId id="259" r:id="rId7"/>
    <p:sldId id="332" r:id="rId8"/>
    <p:sldId id="260" r:id="rId9"/>
    <p:sldId id="271" r:id="rId10"/>
    <p:sldId id="279" r:id="rId11"/>
    <p:sldId id="269" r:id="rId12"/>
    <p:sldId id="312" r:id="rId13"/>
    <p:sldId id="336" r:id="rId14"/>
    <p:sldId id="285" r:id="rId15"/>
    <p:sldId id="274" r:id="rId16"/>
    <p:sldId id="286" r:id="rId17"/>
    <p:sldId id="261" r:id="rId18"/>
    <p:sldId id="272" r:id="rId19"/>
    <p:sldId id="331" r:id="rId20"/>
    <p:sldId id="287" r:id="rId21"/>
    <p:sldId id="276" r:id="rId22"/>
    <p:sldId id="292" r:id="rId23"/>
    <p:sldId id="277" r:id="rId24"/>
    <p:sldId id="337" r:id="rId25"/>
    <p:sldId id="293" r:id="rId26"/>
    <p:sldId id="264" r:id="rId27"/>
    <p:sldId id="309" r:id="rId28"/>
    <p:sldId id="257" r:id="rId29"/>
    <p:sldId id="344" r:id="rId30"/>
    <p:sldId id="346" r:id="rId31"/>
    <p:sldId id="348" r:id="rId32"/>
    <p:sldId id="294" r:id="rId33"/>
    <p:sldId id="263" r:id="rId34"/>
    <p:sldId id="256" r:id="rId35"/>
    <p:sldId id="328" r:id="rId36"/>
    <p:sldId id="330" r:id="rId37"/>
    <p:sldId id="295" r:id="rId38"/>
    <p:sldId id="297" r:id="rId39"/>
    <p:sldId id="296" r:id="rId40"/>
    <p:sldId id="299" r:id="rId41"/>
    <p:sldId id="314" r:id="rId42"/>
    <p:sldId id="301" r:id="rId43"/>
    <p:sldId id="303" r:id="rId44"/>
    <p:sldId id="302" r:id="rId45"/>
    <p:sldId id="280" r:id="rId46"/>
    <p:sldId id="317" r:id="rId47"/>
    <p:sldId id="266" r:id="rId48"/>
    <p:sldId id="318" r:id="rId49"/>
    <p:sldId id="338" r:id="rId50"/>
    <p:sldId id="339" r:id="rId51"/>
    <p:sldId id="320" r:id="rId52"/>
    <p:sldId id="321" r:id="rId53"/>
    <p:sldId id="322" r:id="rId54"/>
    <p:sldId id="306" r:id="rId55"/>
    <p:sldId id="324" r:id="rId56"/>
    <p:sldId id="300" r:id="rId57"/>
    <p:sldId id="340" r:id="rId58"/>
    <p:sldId id="323" r:id="rId59"/>
    <p:sldId id="341" r:id="rId60"/>
    <p:sldId id="342" r:id="rId61"/>
    <p:sldId id="273" r:id="rId62"/>
    <p:sldId id="307" r:id="rId63"/>
    <p:sldId id="325" r:id="rId64"/>
    <p:sldId id="268" r:id="rId65"/>
    <p:sldId id="291" r:id="rId66"/>
    <p:sldId id="316" r:id="rId67"/>
    <p:sldId id="334" r:id="rId68"/>
    <p:sldId id="335" r:id="rId69"/>
    <p:sldId id="315" r:id="rId70"/>
    <p:sldId id="289" r:id="rId71"/>
    <p:sldId id="282" r:id="rId72"/>
    <p:sldId id="349" r:id="rId73"/>
  </p:sldIdLst>
  <p:sldSz cx="9144000" cy="6858000" type="screen4x3"/>
  <p:notesSz cx="6858000" cy="91440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37"/>
    <a:srgbClr val="D8962B"/>
    <a:srgbClr val="FF9DDC"/>
    <a:srgbClr val="1F59FE"/>
    <a:srgbClr val="FA100D"/>
    <a:srgbClr val="E2FFDC"/>
    <a:srgbClr val="D8FFDE"/>
    <a:srgbClr val="8B41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32787"/>
    <p:restoredTop sz="90929"/>
  </p:normalViewPr>
  <p:slideViewPr>
    <p:cSldViewPr>
      <p:cViewPr>
        <p:scale>
          <a:sx n="40" d="100"/>
          <a:sy n="40" d="100"/>
        </p:scale>
        <p:origin x="-2064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6CEC5F-590A-49CD-9FBE-D9A8699878C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1CBBC-6E1A-41B6-8B25-A33043FBAB33}" type="slidenum">
              <a:rPr lang="fr-FR"/>
              <a:pPr/>
              <a:t>1</a:t>
            </a:fld>
            <a:endParaRPr lang="fr-FR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A67E4-42AC-4A71-967B-A132C196B27A}" type="slidenum">
              <a:rPr lang="fr-FR"/>
              <a:pPr/>
              <a:t>10</a:t>
            </a:fld>
            <a:endParaRPr 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247E8-40DF-4903-8150-667CFADAEFAD}" type="slidenum">
              <a:rPr lang="fr-FR"/>
              <a:pPr/>
              <a:t>11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387CF-A70A-45E6-BDF7-7BE0E2BC89CF}" type="slidenum">
              <a:rPr lang="fr-FR"/>
              <a:pPr/>
              <a:t>12</a:t>
            </a:fld>
            <a:endParaRPr lang="fr-F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3D35A-22EC-4FAE-A663-36111F54626A}" type="slidenum">
              <a:rPr lang="fr-FR"/>
              <a:pPr/>
              <a:t>13</a:t>
            </a:fld>
            <a:endParaRPr lang="fr-FR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4E946-91DE-483E-A2F3-73A1469BD7CD}" type="slidenum">
              <a:rPr lang="fr-FR"/>
              <a:pPr/>
              <a:t>14</a:t>
            </a:fld>
            <a:endParaRPr lang="fr-FR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734AB-CBB8-4A34-824D-D9214F1E57DC}" type="slidenum">
              <a:rPr lang="fr-FR"/>
              <a:pPr/>
              <a:t>15</a:t>
            </a:fld>
            <a:endParaRPr lang="fr-F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C2B16-2331-4103-B54A-817D364ED91F}" type="slidenum">
              <a:rPr lang="fr-FR"/>
              <a:pPr/>
              <a:t>16</a:t>
            </a:fld>
            <a:endParaRPr lang="fr-F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DCF1D-C9FE-4806-86CB-0644BA53E129}" type="slidenum">
              <a:rPr lang="fr-FR"/>
              <a:pPr/>
              <a:t>17</a:t>
            </a:fld>
            <a:endParaRPr lang="fr-F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2617A-B05B-4039-9F48-66A5E2777281}" type="slidenum">
              <a:rPr lang="fr-FR"/>
              <a:pPr/>
              <a:t>18</a:t>
            </a:fld>
            <a:endParaRPr lang="fr-F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22F52-191A-4B32-86BE-D2AF0A48266D}" type="slidenum">
              <a:rPr lang="fr-FR"/>
              <a:pPr/>
              <a:t>19</a:t>
            </a:fld>
            <a:endParaRPr lang="fr-FR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31AA0-94F8-4D93-9B2B-EF973DAA62B0}" type="slidenum">
              <a:rPr lang="fr-FR"/>
              <a:pPr/>
              <a:t>2</a:t>
            </a:fld>
            <a:endParaRPr lang="fr-FR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5A01F-EE00-4821-A834-F7CD93BE1701}" type="slidenum">
              <a:rPr lang="fr-FR"/>
              <a:pPr/>
              <a:t>20</a:t>
            </a:fld>
            <a:endParaRPr lang="fr-F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3A105-FAD3-4374-9FF8-8205CBD9D237}" type="slidenum">
              <a:rPr lang="fr-FR"/>
              <a:pPr/>
              <a:t>21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F03C7-3FF2-434B-AB5B-0F168A9631AF}" type="slidenum">
              <a:rPr lang="fr-FR"/>
              <a:pPr/>
              <a:t>22</a:t>
            </a:fld>
            <a:endParaRPr lang="fr-F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4A8FD-0711-4427-AB6F-43C093CFB50A}" type="slidenum">
              <a:rPr lang="fr-FR"/>
              <a:pPr/>
              <a:t>23</a:t>
            </a:fld>
            <a:endParaRPr lang="fr-F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F9E46-0B00-4A7A-B00C-4F287395D1E3}" type="slidenum">
              <a:rPr lang="fr-FR"/>
              <a:pPr/>
              <a:t>24</a:t>
            </a:fld>
            <a:endParaRPr lang="fr-FR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2B3E1-B345-4433-9D09-F06E03C4C524}" type="slidenum">
              <a:rPr lang="fr-FR"/>
              <a:pPr/>
              <a:t>25</a:t>
            </a:fld>
            <a:endParaRPr lang="fr-F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FF623-E02F-4C9C-8BE6-BE15BEDDD0C2}" type="slidenum">
              <a:rPr lang="fr-FR"/>
              <a:pPr/>
              <a:t>26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FFF23-EB4C-46EB-9860-164972B158E2}" type="slidenum">
              <a:rPr lang="fr-FR"/>
              <a:pPr/>
              <a:t>27</a:t>
            </a:fld>
            <a:endParaRPr lang="fr-FR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8CABB-E856-4E5C-9D79-93AFF3557B32}" type="slidenum">
              <a:rPr lang="fr-FR"/>
              <a:pPr/>
              <a:t>28</a:t>
            </a:fld>
            <a:endParaRPr lang="fr-F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2D6FB-8784-4FCB-A069-59B4CC3A8092}" type="slidenum">
              <a:rPr lang="fr-FR"/>
              <a:pPr/>
              <a:t>29</a:t>
            </a:fld>
            <a:endParaRPr lang="fr-FR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7856F-C742-4D2C-942F-8F89310F9386}" type="slidenum">
              <a:rPr lang="fr-FR"/>
              <a:pPr/>
              <a:t>3</a:t>
            </a:fld>
            <a:endParaRPr lang="fr-FR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04DB6-7516-433E-BC7A-0BD6FFCBFD9A}" type="slidenum">
              <a:rPr lang="fr-FR"/>
              <a:pPr/>
              <a:t>30</a:t>
            </a:fld>
            <a:endParaRPr lang="fr-F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FD757-C385-464B-8D25-BEBA822AC1AF}" type="slidenum">
              <a:rPr lang="fr-FR"/>
              <a:pPr/>
              <a:t>31</a:t>
            </a:fld>
            <a:endParaRPr lang="fr-FR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C485F-1B2A-4249-89CA-271E7ED5CCD0}" type="slidenum">
              <a:rPr lang="fr-FR"/>
              <a:pPr/>
              <a:t>32</a:t>
            </a:fld>
            <a:endParaRPr lang="fr-F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F00BA-46FC-4642-A2BE-D8739B1CEA0D}" type="slidenum">
              <a:rPr lang="fr-FR"/>
              <a:pPr/>
              <a:t>33</a:t>
            </a:fld>
            <a:endParaRPr lang="fr-F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C9D02-6A5A-4620-8DFA-4DE85C11684A}" type="slidenum">
              <a:rPr lang="fr-FR"/>
              <a:pPr/>
              <a:t>34</a:t>
            </a:fld>
            <a:endParaRPr lang="fr-F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840B7-1A7F-4E43-943E-D79463234DD3}" type="slidenum">
              <a:rPr lang="fr-FR"/>
              <a:pPr/>
              <a:t>35</a:t>
            </a:fld>
            <a:endParaRPr lang="fr-F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7C047-1A99-4D21-9D85-E067F8E6F9D2}" type="slidenum">
              <a:rPr lang="fr-FR"/>
              <a:pPr/>
              <a:t>36</a:t>
            </a:fld>
            <a:endParaRPr lang="fr-F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AA615-2DAD-4191-98EE-F9EB2929E6F3}" type="slidenum">
              <a:rPr lang="fr-FR"/>
              <a:pPr/>
              <a:t>37</a:t>
            </a:fld>
            <a:endParaRPr lang="fr-F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8CD36-84E6-4616-9920-DB373A968995}" type="slidenum">
              <a:rPr lang="fr-FR"/>
              <a:pPr/>
              <a:t>38</a:t>
            </a:fld>
            <a:endParaRPr lang="fr-FR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53488-264D-405D-9B8E-5F80FE312284}" type="slidenum">
              <a:rPr lang="fr-FR"/>
              <a:pPr/>
              <a:t>39</a:t>
            </a:fld>
            <a:endParaRPr lang="fr-F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712E4-897D-480A-8D42-B2BD585B098F}" type="slidenum">
              <a:rPr lang="fr-FR"/>
              <a:pPr/>
              <a:t>4</a:t>
            </a:fld>
            <a:endParaRPr lang="fr-FR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E04DC-E285-4F8F-9B9C-E85D45E0456C}" type="slidenum">
              <a:rPr lang="fr-FR"/>
              <a:pPr/>
              <a:t>40</a:t>
            </a:fld>
            <a:endParaRPr lang="fr-FR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F82EC-45BC-4EE6-BB12-4C903C7E6E06}" type="slidenum">
              <a:rPr lang="fr-FR"/>
              <a:pPr/>
              <a:t>41</a:t>
            </a:fld>
            <a:endParaRPr lang="fr-F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53E91-2E9D-41B2-A670-24ADF200F5B6}" type="slidenum">
              <a:rPr lang="fr-FR"/>
              <a:pPr/>
              <a:t>42</a:t>
            </a:fld>
            <a:endParaRPr lang="fr-FR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6FEFB-BA2D-469C-B1C9-182FF4242E1A}" type="slidenum">
              <a:rPr lang="fr-FR"/>
              <a:pPr/>
              <a:t>43</a:t>
            </a:fld>
            <a:endParaRPr lang="fr-F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224E3-7CB8-4F4B-A94C-698F212709FB}" type="slidenum">
              <a:rPr lang="fr-FR"/>
              <a:pPr/>
              <a:t>44</a:t>
            </a:fld>
            <a:endParaRPr lang="fr-FR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66237-0ACD-4059-8F0B-085E6B5D719F}" type="slidenum">
              <a:rPr lang="fr-FR"/>
              <a:pPr/>
              <a:t>45</a:t>
            </a:fld>
            <a:endParaRPr lang="fr-F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B24E-E523-4599-BE48-78DEE8CB1A3C}" type="slidenum">
              <a:rPr lang="fr-FR"/>
              <a:pPr/>
              <a:t>46</a:t>
            </a:fld>
            <a:endParaRPr lang="fr-F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355D1-DE32-41D0-BE98-70BEC6944A1B}" type="slidenum">
              <a:rPr lang="fr-FR"/>
              <a:pPr/>
              <a:t>47</a:t>
            </a:fld>
            <a:endParaRPr lang="fr-F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1C4CC-DA8B-4325-935A-AACF714A4CB3}" type="slidenum">
              <a:rPr lang="fr-FR"/>
              <a:pPr/>
              <a:t>48</a:t>
            </a:fld>
            <a:endParaRPr lang="fr-FR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99645-27F3-42A6-9DC4-4F002CEF29F8}" type="slidenum">
              <a:rPr lang="fr-FR"/>
              <a:pPr/>
              <a:t>49</a:t>
            </a:fld>
            <a:endParaRPr lang="fr-FR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D5490-7BD6-41E9-B7F5-F5A5C29A2C84}" type="slidenum">
              <a:rPr lang="fr-FR"/>
              <a:pPr/>
              <a:t>5</a:t>
            </a:fld>
            <a:endParaRPr lang="fr-F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3BD75-E44B-4DC7-B497-06CACAD6FED3}" type="slidenum">
              <a:rPr lang="fr-FR"/>
              <a:pPr/>
              <a:t>50</a:t>
            </a:fld>
            <a:endParaRPr lang="fr-FR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31C20-E38B-48DE-AC17-C98D81CEA599}" type="slidenum">
              <a:rPr lang="fr-FR"/>
              <a:pPr/>
              <a:t>51</a:t>
            </a:fld>
            <a:endParaRPr lang="fr-FR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300C3-3CCA-4984-83FA-D4F58A6EA2A6}" type="slidenum">
              <a:rPr lang="fr-FR"/>
              <a:pPr/>
              <a:t>52</a:t>
            </a:fld>
            <a:endParaRPr lang="fr-FR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E1357-8A99-4EFF-9D31-A912B108B35A}" type="slidenum">
              <a:rPr lang="fr-FR"/>
              <a:pPr/>
              <a:t>53</a:t>
            </a:fld>
            <a:endParaRPr lang="fr-F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4E8F7-496E-40DF-A79D-96BBF4D0AC01}" type="slidenum">
              <a:rPr lang="fr-FR"/>
              <a:pPr/>
              <a:t>54</a:t>
            </a:fld>
            <a:endParaRPr lang="fr-F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EA5DA-B758-477D-8441-7F2E259673C3}" type="slidenum">
              <a:rPr lang="fr-FR"/>
              <a:pPr/>
              <a:t>55</a:t>
            </a:fld>
            <a:endParaRPr lang="fr-FR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8BED-4674-4BD8-9587-871879FBD12B}" type="slidenum">
              <a:rPr lang="fr-FR"/>
              <a:pPr/>
              <a:t>56</a:t>
            </a:fld>
            <a:endParaRPr lang="fr-F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33597-3239-41A7-A530-4A22AE5E8128}" type="slidenum">
              <a:rPr lang="fr-FR"/>
              <a:pPr/>
              <a:t>57</a:t>
            </a:fld>
            <a:endParaRPr lang="fr-FR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4415C-D14E-4C43-AD47-A9FE80D18463}" type="slidenum">
              <a:rPr lang="fr-FR"/>
              <a:pPr/>
              <a:t>58</a:t>
            </a:fld>
            <a:endParaRPr lang="fr-FR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4318B-5A7E-425F-B02A-293B036C7CDE}" type="slidenum">
              <a:rPr lang="fr-FR"/>
              <a:pPr/>
              <a:t>59</a:t>
            </a:fld>
            <a:endParaRPr lang="fr-FR"/>
          </a:p>
        </p:txBody>
      </p:sp>
      <p:sp>
        <p:nvSpPr>
          <p:cNvPr id="184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71EB1-EF6C-4C3F-B92C-AFBA4E8A9433}" type="slidenum">
              <a:rPr lang="fr-FR"/>
              <a:pPr/>
              <a:t>6</a:t>
            </a:fld>
            <a:endParaRPr lang="fr-FR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3B7EE-E03A-4A21-9375-4B54ECADD020}" type="slidenum">
              <a:rPr lang="fr-FR"/>
              <a:pPr/>
              <a:t>60</a:t>
            </a:fld>
            <a:endParaRPr lang="fr-FR"/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68743-E47F-491C-8DEC-26591034F1E9}" type="slidenum">
              <a:rPr lang="fr-FR"/>
              <a:pPr/>
              <a:t>61</a:t>
            </a:fld>
            <a:endParaRPr lang="fr-FR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C32C3-29B1-4A93-937D-92E244C8C3C8}" type="slidenum">
              <a:rPr lang="fr-FR"/>
              <a:pPr/>
              <a:t>62</a:t>
            </a:fld>
            <a:endParaRPr lang="fr-F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EB2A3-A7F2-4B66-B15D-F8EAD4A02575}" type="slidenum">
              <a:rPr lang="fr-FR"/>
              <a:pPr/>
              <a:t>63</a:t>
            </a:fld>
            <a:endParaRPr lang="fr-FR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EF613-7BF6-4F01-A2A9-C1377327C717}" type="slidenum">
              <a:rPr lang="fr-FR"/>
              <a:pPr/>
              <a:t>64</a:t>
            </a:fld>
            <a:endParaRPr lang="fr-F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CB0FB-30B1-4913-B558-E80CFE7C0BC7}" type="slidenum">
              <a:rPr lang="fr-FR"/>
              <a:pPr/>
              <a:t>65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55E9-532F-45AF-9B67-617F91B88B2F}" type="slidenum">
              <a:rPr lang="fr-FR"/>
              <a:pPr/>
              <a:t>66</a:t>
            </a:fld>
            <a:endParaRPr lang="fr-FR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29A46-272A-4D96-A2BD-A6AAF9FE0A91}" type="slidenum">
              <a:rPr lang="fr-FR"/>
              <a:pPr/>
              <a:t>67</a:t>
            </a:fld>
            <a:endParaRPr lang="fr-FR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F7A3F-3892-458F-A36A-D6B0227BFB50}" type="slidenum">
              <a:rPr lang="fr-FR"/>
              <a:pPr/>
              <a:t>68</a:t>
            </a:fld>
            <a:endParaRPr lang="fr-FR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18FBB-9B28-475E-955C-A0DE842C1B6C}" type="slidenum">
              <a:rPr lang="fr-FR"/>
              <a:pPr/>
              <a:t>69</a:t>
            </a:fld>
            <a:endParaRPr lang="fr-FR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2A3A8-2FAC-4210-9473-6DD0FFFCD7C8}" type="slidenum">
              <a:rPr lang="fr-FR"/>
              <a:pPr/>
              <a:t>7</a:t>
            </a:fld>
            <a:endParaRPr lang="fr-FR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0F559-76F9-40D0-AD44-425BACF0757C}" type="slidenum">
              <a:rPr lang="fr-FR"/>
              <a:pPr/>
              <a:t>70</a:t>
            </a:fld>
            <a:endParaRPr lang="fr-F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34F2C-3389-4973-A115-2FC287676CB7}" type="slidenum">
              <a:rPr lang="fr-FR"/>
              <a:pPr/>
              <a:t>71</a:t>
            </a:fld>
            <a:endParaRPr lang="fr-F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82A41-6396-4FDB-A8F2-10E08833A958}" type="slidenum">
              <a:rPr lang="fr-FR"/>
              <a:pPr/>
              <a:t>8</a:t>
            </a:fld>
            <a:endParaRPr lang="fr-F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959FB-AF50-4F1D-92A7-24AAAADEE34D}" type="slidenum">
              <a:rPr lang="fr-FR"/>
              <a:pPr/>
              <a:t>9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7E393-512A-454A-B5A7-05F125A1806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16571-EC17-47C6-9E0D-5B53EE534C8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42B72-CBB2-49CB-B80F-493CB2FFDB7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23055-D26A-4095-A689-97EE31B431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5E0DB-11D1-4A40-95B5-5F64C250F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C7D29-6378-457F-A3DA-8172C9EAF98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8B11F-E2DA-42E6-A5A5-931685A5E05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143C-2512-4C12-9A56-D781952C3DA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F379B-9190-495A-9B76-B5F96AA4790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C3AD1-DAF1-4439-9564-199BC1E10D7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86671-B429-403E-B02E-52D4F2C47F4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3F39D0-9B69-4645-BB6E-78FD5BD5448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Feuille_Microsoft_Office_Excel_97-20032.xls"/><Relationship Id="rId4" Type="http://schemas.openxmlformats.org/officeDocument/2006/relationships/oleObject" Target="../embeddings/Feuille_Microsoft_Office_Excel_97-2003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64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100" name="Picture 4" descr="speakrin-vitr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7848600" cy="6032500"/>
          </a:xfrm>
          <a:prstGeom prst="rect">
            <a:avLst/>
          </a:prstGeom>
          <a:noFill/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785786" y="357166"/>
            <a:ext cx="7286676" cy="2214578"/>
          </a:xfrm>
          <a:prstGeom prst="roundRect">
            <a:avLst>
              <a:gd name="adj" fmla="val 16667"/>
            </a:avLst>
          </a:prstGeom>
          <a:solidFill>
            <a:srgbClr val="E2FFD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fr-FR" sz="4800" dirty="0">
                <a:solidFill>
                  <a:srgbClr val="8B411E"/>
                </a:solidFill>
                <a:latin typeface="Chalkboard" charset="0"/>
              </a:rPr>
              <a:t>Comment préparer </a:t>
            </a:r>
          </a:p>
          <a:p>
            <a:pPr>
              <a:lnSpc>
                <a:spcPct val="70000"/>
              </a:lnSpc>
            </a:pPr>
            <a:r>
              <a:rPr lang="fr-FR" sz="4800" dirty="0">
                <a:solidFill>
                  <a:srgbClr val="8B411E"/>
                </a:solidFill>
                <a:latin typeface="Chalkboard" charset="0"/>
              </a:rPr>
              <a:t>et donner un exposé </a:t>
            </a:r>
          </a:p>
          <a:p>
            <a:pPr>
              <a:lnSpc>
                <a:spcPct val="70000"/>
              </a:lnSpc>
            </a:pPr>
            <a:r>
              <a:rPr lang="fr-FR" sz="4800" dirty="0">
                <a:solidFill>
                  <a:srgbClr val="8B411E"/>
                </a:solidFill>
                <a:latin typeface="Chalkboard" charset="0"/>
              </a:rPr>
              <a:t>scientifique ?</a:t>
            </a:r>
            <a:endParaRPr lang="fr-FR" sz="4800" dirty="0">
              <a:solidFill>
                <a:srgbClr val="E41A2F"/>
              </a:solidFill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3716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L’exposé: deux phases séquentielles</a:t>
            </a:r>
            <a:endParaRPr lang="fr-F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8077200" cy="2133600"/>
          </a:xfrm>
        </p:spPr>
        <p:txBody>
          <a:bodyPr/>
          <a:lstStyle/>
          <a:p>
            <a:r>
              <a:rPr lang="fr-FR">
                <a:latin typeface="Chalkboard" charset="0"/>
              </a:rPr>
              <a:t>1- la préparation (phase la plus longue)</a:t>
            </a:r>
          </a:p>
          <a:p>
            <a:r>
              <a:rPr lang="fr-FR">
                <a:solidFill>
                  <a:srgbClr val="DCE6D8"/>
                </a:solidFill>
                <a:latin typeface="Chalkboard" charset="0"/>
              </a:rPr>
              <a:t>2- l’exposé lui-m</a:t>
            </a:r>
            <a:r>
              <a:rPr lang="fr-FR" altLang="ja-JP">
                <a:solidFill>
                  <a:srgbClr val="DCE6D8"/>
                </a:solidFill>
                <a:latin typeface="Chalkboard" charset="0"/>
              </a:rPr>
              <a:t>ême</a:t>
            </a:r>
            <a:endParaRPr lang="fr-FR" altLang="ja-JP">
              <a:latin typeface="Chalkboard" charset="0"/>
            </a:endParaRPr>
          </a:p>
          <a:p>
            <a:endParaRPr lang="fr-FR" altLang="ja-JP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2. Esquisse du contenu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3. Objectifs de communication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6. Illustrations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8. Notes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600200"/>
          </a:xfrm>
          <a:solidFill>
            <a:srgbClr val="FCF533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3600">
                <a:latin typeface="Chalkboard" charset="0"/>
              </a:rPr>
              <a:t>1. Analyse : Un exposé scientifique doit </a:t>
            </a:r>
            <a:r>
              <a:rPr lang="fr-FR" altLang="ja-JP" sz="3600">
                <a:latin typeface="Chalkboard" charset="0"/>
              </a:rPr>
              <a:t>être adapté à l’auditoire et aux circonstances</a:t>
            </a:r>
            <a:endParaRPr lang="fr-FR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133600"/>
            <a:ext cx="8686800" cy="2971800"/>
          </a:xfrm>
        </p:spPr>
        <p:txBody>
          <a:bodyPr/>
          <a:lstStyle/>
          <a:p>
            <a:pPr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 dirty="0">
                <a:latin typeface="Chalkboard" charset="0"/>
              </a:rPr>
              <a:t> </a:t>
            </a:r>
            <a:r>
              <a:rPr lang="fr-FR" sz="2800" dirty="0">
                <a:latin typeface="Chalkboard" charset="0"/>
              </a:rPr>
              <a:t>De quel type d’exposé s’agit-il ?</a:t>
            </a: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dirty="0">
                <a:latin typeface="Chalkboard" charset="0"/>
              </a:rPr>
              <a:t> Exposé bibliographique (analyse d’article), exposé de recherche, autre ?</a:t>
            </a: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endParaRPr lang="fr-FR" sz="1800" dirty="0">
              <a:latin typeface="Chalkboard" charset="0"/>
            </a:endParaRPr>
          </a:p>
          <a:p>
            <a:pPr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 dirty="0">
                <a:solidFill>
                  <a:srgbClr val="E3880E"/>
                </a:solidFill>
                <a:latin typeface="Chalkboard" charset="0"/>
              </a:rPr>
              <a:t> </a:t>
            </a:r>
            <a:r>
              <a:rPr lang="fr-FR" sz="2800" dirty="0">
                <a:solidFill>
                  <a:srgbClr val="E3880E"/>
                </a:solidFill>
                <a:latin typeface="Chalkboard" charset="0"/>
              </a:rPr>
              <a:t>Quel sera l’auditoire</a:t>
            </a:r>
            <a:r>
              <a:rPr lang="fr-FR" sz="2800" dirty="0">
                <a:latin typeface="Chalkboard" charset="0"/>
              </a:rPr>
              <a:t> </a:t>
            </a:r>
            <a:r>
              <a:rPr lang="fr-FR" sz="2800" dirty="0">
                <a:solidFill>
                  <a:srgbClr val="E3880E"/>
                </a:solidFill>
                <a:latin typeface="Chalkboard" charset="0"/>
              </a:rPr>
              <a:t>?</a:t>
            </a:r>
            <a:endParaRPr lang="fr-FR" sz="2800" dirty="0">
              <a:latin typeface="Chalkboard" charset="0"/>
            </a:endParaRP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dirty="0">
                <a:solidFill>
                  <a:srgbClr val="E3880E"/>
                </a:solidFill>
                <a:latin typeface="Chalkboard" charset="0"/>
              </a:rPr>
              <a:t> Nombre de personnes, Niveau, homogénéité, culture scientifique générale) ?</a:t>
            </a:r>
          </a:p>
          <a:p>
            <a:pPr algn="l">
              <a:lnSpc>
                <a:spcPct val="90000"/>
              </a:lnSpc>
              <a:buSzPct val="60000"/>
              <a:buFont typeface="Zapf Dingbats" charset="2"/>
              <a:buChar char=""/>
            </a:pPr>
            <a:endParaRPr lang="fr-FR" sz="2000" dirty="0">
              <a:latin typeface="Chalkboard" charset="0"/>
            </a:endParaRPr>
          </a:p>
          <a:p>
            <a:pPr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 dirty="0">
                <a:solidFill>
                  <a:srgbClr val="3E3ADE"/>
                </a:solidFill>
                <a:latin typeface="Chalkboard" charset="0"/>
              </a:rPr>
              <a:t> </a:t>
            </a:r>
            <a:r>
              <a:rPr lang="fr-FR" sz="2800" dirty="0">
                <a:solidFill>
                  <a:srgbClr val="3E3ADE"/>
                </a:solidFill>
                <a:latin typeface="Chalkboard" charset="0"/>
              </a:rPr>
              <a:t>Quelles sont les circonstances ?</a:t>
            </a:r>
            <a:endParaRPr lang="fr-FR" sz="2000" dirty="0">
              <a:solidFill>
                <a:srgbClr val="3E3ADE"/>
              </a:solidFill>
              <a:latin typeface="Chalkboard" charset="0"/>
            </a:endParaRP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dirty="0">
                <a:solidFill>
                  <a:srgbClr val="3E3ADE"/>
                </a:solidFill>
                <a:latin typeface="Chalkboard" charset="0"/>
              </a:rPr>
              <a:t> exposé de </a:t>
            </a:r>
            <a:r>
              <a:rPr lang="fr-FR" sz="1800" dirty="0" smtClean="0">
                <a:solidFill>
                  <a:srgbClr val="3E3ADE"/>
                </a:solidFill>
                <a:latin typeface="Chalkboard" charset="0"/>
              </a:rPr>
              <a:t>master, </a:t>
            </a:r>
            <a:r>
              <a:rPr lang="fr-FR" sz="1800" dirty="0">
                <a:solidFill>
                  <a:srgbClr val="3E3ADE"/>
                </a:solidFill>
                <a:latin typeface="Chalkboard" charset="0"/>
              </a:rPr>
              <a:t>exposé d’équipe, congrès</a:t>
            </a:r>
            <a:r>
              <a:rPr lang="fr-FR" sz="1800" dirty="0">
                <a:latin typeface="Chalkboard" charset="0"/>
              </a:rPr>
              <a:t> </a:t>
            </a:r>
            <a:r>
              <a:rPr lang="fr-FR" sz="1800" dirty="0">
                <a:solidFill>
                  <a:srgbClr val="1F59FE"/>
                </a:solidFill>
                <a:latin typeface="Chalkboard" charset="0"/>
              </a:rPr>
              <a:t>?</a:t>
            </a:r>
            <a:endParaRPr lang="fr-FR" sz="1800" dirty="0">
              <a:latin typeface="Chalkboard" charset="0"/>
            </a:endParaRPr>
          </a:p>
          <a:p>
            <a:pPr lvl="1" algn="l">
              <a:buSzPct val="60000"/>
              <a:buFont typeface="Zapf Dingbats" charset="2"/>
              <a:buChar char=""/>
            </a:pPr>
            <a:endParaRPr lang="fr-FR" sz="1800" dirty="0">
              <a:latin typeface="Chalkboard" charset="0"/>
            </a:endParaRPr>
          </a:p>
          <a:p>
            <a:pPr lvl="2" algn="l">
              <a:buSzPct val="60000"/>
              <a:buFont typeface="Zapf Dingbats" charset="2"/>
              <a:buNone/>
            </a:pPr>
            <a:endParaRPr lang="fr-FR" sz="2000" dirty="0">
              <a:latin typeface="Chalkboard" charset="0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62000" y="5410200"/>
            <a:ext cx="7635875" cy="1244600"/>
          </a:xfrm>
          <a:prstGeom prst="rect">
            <a:avLst/>
          </a:prstGeom>
          <a:solidFill>
            <a:srgbClr val="23B0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l" eaLnBrk="1" hangingPunct="1">
              <a:spcBef>
                <a:spcPct val="20000"/>
              </a:spcBef>
              <a:buSzPct val="60000"/>
              <a:buFont typeface="Zapf Dingbats" charset="2"/>
              <a:buNone/>
            </a:pPr>
            <a:r>
              <a:rPr lang="fr-FR" dirty="0">
                <a:latin typeface="Chalkboard" charset="0"/>
              </a:rPr>
              <a:t>En fonction du type d’exposé, des circonstances et de l’auditoire, vos objectifs de communication vont varier =&gt; voir point 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2. Esquisse du contenu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  <a:solidFill>
            <a:srgbClr val="FFFE37"/>
          </a:solidFill>
        </p:spPr>
        <p:txBody>
          <a:bodyPr/>
          <a:lstStyle/>
          <a:p>
            <a:r>
              <a:rPr lang="fr-FR" sz="3200" dirty="0">
                <a:latin typeface="Chalkboard" charset="0"/>
              </a:rPr>
              <a:t>Esquisser le contenu de votre exposé</a:t>
            </a:r>
            <a:endParaRPr lang="fr-FR" dirty="0">
              <a:latin typeface="Chalkboard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>
                <a:latin typeface="Chalkboard" charset="0"/>
              </a:rPr>
              <a:t>A partir de :</a:t>
            </a:r>
            <a:r>
              <a:rPr lang="fr-FR" sz="2400" dirty="0">
                <a:latin typeface="Chalkboard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fr-FR" sz="2400" dirty="0">
                <a:latin typeface="Chalkboard" charset="0"/>
              </a:rPr>
              <a:t>vos connaissances actuelles </a:t>
            </a:r>
          </a:p>
          <a:p>
            <a:pPr lvl="1">
              <a:lnSpc>
                <a:spcPct val="80000"/>
              </a:lnSpc>
            </a:pPr>
            <a:r>
              <a:rPr lang="fr-FR" sz="2400" dirty="0">
                <a:latin typeface="Chalkboard" charset="0"/>
              </a:rPr>
              <a:t>l'information à votre portée </a:t>
            </a:r>
          </a:p>
          <a:p>
            <a:pPr lvl="1">
              <a:lnSpc>
                <a:spcPct val="80000"/>
              </a:lnSpc>
            </a:pPr>
            <a:r>
              <a:rPr lang="fr-FR" sz="2400" dirty="0">
                <a:latin typeface="Chalkboard" charset="0"/>
              </a:rPr>
              <a:t>vos travaux écrits </a:t>
            </a:r>
          </a:p>
          <a:p>
            <a:pPr lvl="1">
              <a:lnSpc>
                <a:spcPct val="90000"/>
              </a:lnSpc>
            </a:pPr>
            <a:endParaRPr lang="fr-FR" sz="2400" dirty="0">
              <a:latin typeface="Chalkboard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dirty="0">
                <a:latin typeface="Chalkboard" charset="0"/>
              </a:rPr>
              <a:t>=&gt; Il faut :</a:t>
            </a:r>
            <a:r>
              <a:rPr lang="fr-FR" sz="2400" dirty="0">
                <a:latin typeface="Chalkboard" charset="0"/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400" dirty="0">
                <a:latin typeface="Chalkboard" charset="0"/>
              </a:rPr>
              <a:t>	</a:t>
            </a:r>
            <a:r>
              <a:rPr lang="fr-FR" sz="2400" dirty="0">
                <a:solidFill>
                  <a:srgbClr val="2557B2"/>
                </a:solidFill>
                <a:latin typeface="Chalkboard" charset="0"/>
              </a:rPr>
              <a:t>- délimiter et formuler le sujet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400" dirty="0">
                <a:solidFill>
                  <a:srgbClr val="2557B2"/>
                </a:solidFill>
                <a:latin typeface="Chalkboard" charset="0"/>
              </a:rPr>
              <a:t>	- faire la liste sommaire du contenu à couvrir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400" dirty="0">
                <a:solidFill>
                  <a:srgbClr val="2557B2"/>
                </a:solidFill>
                <a:latin typeface="Chalkboard" charset="0"/>
              </a:rPr>
              <a:t>	- commencer à faire la liste des </a:t>
            </a:r>
            <a:r>
              <a:rPr lang="fr-FR" sz="2400" dirty="0" smtClean="0">
                <a:solidFill>
                  <a:srgbClr val="2557B2"/>
                </a:solidFill>
                <a:latin typeface="Chalkboard" charset="0"/>
              </a:rPr>
              <a:t>diapositives-supports</a:t>
            </a:r>
            <a:endParaRPr lang="fr-FR" sz="2400" dirty="0">
              <a:solidFill>
                <a:srgbClr val="2557B2"/>
              </a:solidFill>
              <a:latin typeface="Chalkboard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400" dirty="0">
                <a:solidFill>
                  <a:srgbClr val="2557B2"/>
                </a:solidFill>
                <a:latin typeface="Chalkboard" charset="0"/>
              </a:rPr>
              <a:t>	- déterminer les messages essentiels à faire passer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400" dirty="0">
                <a:solidFill>
                  <a:srgbClr val="2557B2"/>
                </a:solidFill>
                <a:latin typeface="Chalkboard" charset="0"/>
              </a:rPr>
              <a:t>		(objectifs de communication)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2557B2"/>
                </a:solidFill>
                <a:latin typeface="Chalkboard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2557B2"/>
              </a:solidFill>
              <a:latin typeface="Chalkboard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fr-FR" sz="2400" dirty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2. Esquisse du contenu</a:t>
            </a:r>
            <a:r>
              <a:rPr lang="fr-FR" sz="2800">
                <a:solidFill>
                  <a:srgbClr val="1746DA"/>
                </a:solidFill>
                <a:latin typeface="Chalkboard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3. Objectifs de communication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219200"/>
          </a:xfrm>
          <a:solidFill>
            <a:srgbClr val="FCF533"/>
          </a:solidFill>
        </p:spPr>
        <p:txBody>
          <a:bodyPr/>
          <a:lstStyle/>
          <a:p>
            <a:r>
              <a:rPr lang="fr-FR" sz="3600">
                <a:solidFill>
                  <a:schemeClr val="tx1"/>
                </a:solidFill>
                <a:latin typeface="Chalkboard" charset="0"/>
              </a:rPr>
              <a:t>3-1 Objectifs de communication auxquels doit répondre l’exposé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534400" cy="54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buSzPct val="60000"/>
              <a:buFont typeface="Zapf Dingbats" charset="2"/>
              <a:buChar char=""/>
            </a:pPr>
            <a:r>
              <a:rPr lang="fr-FR" b="1">
                <a:solidFill>
                  <a:srgbClr val="E3880E"/>
                </a:solidFill>
                <a:latin typeface="Chalkboard" charset="0"/>
              </a:rPr>
              <a:t> Généraux</a:t>
            </a:r>
            <a:endParaRPr lang="fr-FR">
              <a:latin typeface="Chalkboard" charset="0"/>
            </a:endParaRP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r>
              <a:rPr lang="fr-FR">
                <a:latin typeface="Chalkboard" charset="0"/>
              </a:rPr>
              <a:t> </a:t>
            </a:r>
            <a:r>
              <a:rPr lang="fr-FR" sz="2000">
                <a:latin typeface="Chalkboard" charset="0"/>
              </a:rPr>
              <a:t>Faire passer un message clair et mémorisable :</a:t>
            </a:r>
          </a:p>
          <a:p>
            <a:pPr lvl="2" algn="l" eaLnBrk="1" hangingPunct="1">
              <a:lnSpc>
                <a:spcPct val="80000"/>
              </a:lnSpc>
              <a:buFontTx/>
              <a:buChar char="-"/>
            </a:pPr>
            <a:r>
              <a:rPr lang="fr-FR">
                <a:latin typeface="Chalkboard" charset="0"/>
              </a:rPr>
              <a:t> </a:t>
            </a:r>
            <a:r>
              <a:rPr lang="fr-FR" sz="1800">
                <a:latin typeface="Chalkboard" charset="0"/>
              </a:rPr>
              <a:t>A l’aide d’un discours oral adapté (pertinent, précis, vivant)</a:t>
            </a:r>
          </a:p>
          <a:p>
            <a:pPr lvl="2" algn="l" eaLnBrk="1" hangingPunct="1">
              <a:lnSpc>
                <a:spcPct val="80000"/>
              </a:lnSpc>
              <a:buFontTx/>
              <a:buChar char="-"/>
            </a:pPr>
            <a:r>
              <a:rPr lang="fr-FR" sz="1800">
                <a:latin typeface="Chalkboard" charset="0"/>
              </a:rPr>
              <a:t> Et d’une iconographie adéquate</a:t>
            </a: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r>
              <a:rPr lang="fr-FR">
                <a:latin typeface="Chalkboard" charset="0"/>
              </a:rPr>
              <a:t> </a:t>
            </a:r>
            <a:r>
              <a:rPr lang="fr-FR" sz="2000">
                <a:latin typeface="Chalkboard" charset="0"/>
              </a:rPr>
              <a:t>Convaincre l’auditoire de votre valeur scientifique et pédagogique</a:t>
            </a: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endParaRPr lang="fr-FR">
              <a:latin typeface="Chalkboard" charset="0"/>
            </a:endParaRPr>
          </a:p>
          <a:p>
            <a:pPr algn="l" eaLnBrk="1" hangingPunct="1">
              <a:lnSpc>
                <a:spcPct val="80000"/>
              </a:lnSpc>
              <a:buSzPct val="60000"/>
              <a:buFont typeface="Zapf Dingbats" charset="2"/>
              <a:buChar char=""/>
            </a:pPr>
            <a:r>
              <a:rPr lang="fr-FR">
                <a:latin typeface="Chalkboard" charset="0"/>
              </a:rPr>
              <a:t> </a:t>
            </a:r>
            <a:r>
              <a:rPr lang="fr-FR" b="1">
                <a:solidFill>
                  <a:srgbClr val="3E3ADE"/>
                </a:solidFill>
                <a:latin typeface="Chalkboard" charset="0"/>
              </a:rPr>
              <a:t>Spécifiques</a:t>
            </a:r>
            <a:r>
              <a:rPr lang="fr-FR">
                <a:latin typeface="Chalkboard" charset="0"/>
              </a:rPr>
              <a:t> </a:t>
            </a:r>
          </a:p>
          <a:p>
            <a:pPr lvl="2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sz="2000">
                <a:solidFill>
                  <a:srgbClr val="E3880E"/>
                </a:solidFill>
                <a:latin typeface="Chalkboard" charset="0"/>
              </a:rPr>
              <a:t>techniques :</a:t>
            </a:r>
            <a:r>
              <a:rPr lang="fr-FR" sz="2000">
                <a:latin typeface="Chalkboard" charset="0"/>
              </a:rPr>
              <a:t> </a:t>
            </a:r>
          </a:p>
          <a:p>
            <a:pPr lvl="3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sz="1800">
                <a:latin typeface="Chalkboard" charset="0"/>
              </a:rPr>
              <a:t> vous avez par exemple mis au point une nouvelle technique suceptible d’</a:t>
            </a:r>
            <a:r>
              <a:rPr lang="fr-FR" altLang="ja-JP" sz="1800">
                <a:latin typeface="Chalkboard" charset="0"/>
              </a:rPr>
              <a:t>être largement utilis</a:t>
            </a:r>
            <a:r>
              <a:rPr lang="fr-FR" altLang="ja-JP" sz="1800">
                <a:latin typeface="Arial"/>
              </a:rPr>
              <a:t>é</a:t>
            </a:r>
            <a:r>
              <a:rPr lang="fr-FR" altLang="ja-JP" sz="1800">
                <a:latin typeface="Chalkboard" charset="0"/>
              </a:rPr>
              <a:t>e : faites-le savoir !</a:t>
            </a:r>
          </a:p>
          <a:p>
            <a:pPr lvl="2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altLang="ja-JP" sz="1800">
                <a:latin typeface="Chalkboard" charset="0"/>
              </a:rPr>
              <a:t> </a:t>
            </a:r>
            <a:r>
              <a:rPr lang="fr-FR" altLang="ja-JP" sz="2000">
                <a:solidFill>
                  <a:srgbClr val="E3880E"/>
                </a:solidFill>
                <a:latin typeface="Chalkboard" charset="0"/>
              </a:rPr>
              <a:t>scientifiques :</a:t>
            </a:r>
            <a:endParaRPr lang="fr-FR" altLang="ja-JP" sz="2000">
              <a:latin typeface="Chalkboard" charset="0"/>
            </a:endParaRPr>
          </a:p>
          <a:p>
            <a:pPr lvl="3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sz="2000">
                <a:latin typeface="Chalkboard" charset="0"/>
              </a:rPr>
              <a:t> </a:t>
            </a:r>
            <a:r>
              <a:rPr lang="fr-FR" sz="1800">
                <a:latin typeface="Chalkboard" charset="0"/>
              </a:rPr>
              <a:t>vous avez obtenu des résultats tout à fait novateurs (bravo!). L’auditoire qui n’est probablement pas spécialiste doit pouvoir en apprécier l’intér</a:t>
            </a:r>
            <a:r>
              <a:rPr lang="fr-FR" altLang="ja-JP" sz="1800">
                <a:latin typeface="Chalkboard" charset="0"/>
              </a:rPr>
              <a:t>êt et la port</a:t>
            </a:r>
            <a:r>
              <a:rPr lang="fr-FR" altLang="ja-JP" sz="1800">
                <a:latin typeface="Arial"/>
              </a:rPr>
              <a:t>é</a:t>
            </a:r>
            <a:r>
              <a:rPr lang="fr-FR" altLang="ja-JP" sz="1800">
                <a:latin typeface="Chalkboard" charset="0"/>
              </a:rPr>
              <a:t>e (=&gt; mise en contexte, description de la nouveaut</a:t>
            </a:r>
            <a:r>
              <a:rPr lang="fr-FR" altLang="ja-JP" sz="1800">
                <a:latin typeface="Arial"/>
              </a:rPr>
              <a:t>é</a:t>
            </a:r>
            <a:r>
              <a:rPr lang="fr-FR" altLang="ja-JP" sz="1800">
                <a:latin typeface="Chalkboard" charset="0"/>
              </a:rPr>
              <a:t>, perspectives ouvertes)</a:t>
            </a:r>
          </a:p>
          <a:p>
            <a:pPr lvl="2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altLang="ja-JP" sz="1800">
                <a:latin typeface="Chalkboard" charset="0"/>
              </a:rPr>
              <a:t> </a:t>
            </a:r>
            <a:r>
              <a:rPr lang="fr-FR" altLang="ja-JP" sz="2000">
                <a:solidFill>
                  <a:srgbClr val="E3880E"/>
                </a:solidFill>
                <a:latin typeface="Chalkboard" charset="0"/>
              </a:rPr>
              <a:t>autres :</a:t>
            </a:r>
            <a:endParaRPr lang="fr-FR" altLang="ja-JP" sz="2000">
              <a:latin typeface="Chalkboard" charset="0"/>
            </a:endParaRPr>
          </a:p>
          <a:p>
            <a:pPr lvl="3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sz="2000">
                <a:latin typeface="Chalkboard" charset="0"/>
              </a:rPr>
              <a:t> </a:t>
            </a:r>
            <a:r>
              <a:rPr lang="fr-FR" sz="1800">
                <a:latin typeface="Chalkboard" charset="0"/>
              </a:rPr>
              <a:t>ex : votre stage pratique de mastère n’a pas marché (résultats négatifs). Vous devez convaincre l’auditoire que vous </a:t>
            </a:r>
            <a:r>
              <a:rPr lang="fr-FR" altLang="ja-JP" sz="1800">
                <a:latin typeface="Chalkboard" charset="0"/>
              </a:rPr>
              <a:t>êtes pourtant un bon scientifique </a:t>
            </a:r>
            <a:r>
              <a:rPr lang="fr-FR" altLang="ja-JP" sz="1800">
                <a:latin typeface="Arial"/>
              </a:rPr>
              <a:t>…</a:t>
            </a:r>
            <a:r>
              <a:rPr lang="fr-FR" altLang="ja-JP" sz="1800">
                <a:latin typeface="Chalkboard" charset="0"/>
              </a:rPr>
              <a:t>..</a:t>
            </a:r>
            <a:endParaRPr lang="fr-FR" sz="1800">
              <a:latin typeface="Chalkboard" charset="0"/>
            </a:endParaRPr>
          </a:p>
          <a:p>
            <a:pPr lvl="2" algn="l" eaLnBrk="1" hangingPunct="1">
              <a:buFontTx/>
              <a:buChar char="-"/>
            </a:pPr>
            <a:endParaRPr lang="fr-FR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600200"/>
          </a:xfrm>
          <a:solidFill>
            <a:srgbClr val="FCF533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3600">
                <a:latin typeface="Chalkboard" charset="0"/>
              </a:rPr>
              <a:t>3-2 l’objectif de communication de l’exposé doit </a:t>
            </a:r>
            <a:r>
              <a:rPr lang="fr-FR" altLang="ja-JP" sz="3600">
                <a:latin typeface="Chalkboard" charset="0"/>
              </a:rPr>
              <a:t>être adapté à l’auditoire et aux circonstances</a:t>
            </a:r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algn="l">
              <a:buSzPct val="60000"/>
              <a:buFont typeface="Zapf Dingbats" charset="2"/>
              <a:buChar char=""/>
            </a:pPr>
            <a:r>
              <a:rPr lang="fr-FR" sz="2400">
                <a:latin typeface="Chalkboard" charset="0"/>
              </a:rPr>
              <a:t> </a:t>
            </a:r>
            <a:r>
              <a:rPr lang="fr-FR" sz="2400">
                <a:solidFill>
                  <a:srgbClr val="D8962B"/>
                </a:solidFill>
                <a:latin typeface="Chalkboard" charset="0"/>
              </a:rPr>
              <a:t>Niveau, homogénéité, culture scientifique générale de l’auditoire</a:t>
            </a:r>
          </a:p>
          <a:p>
            <a:pPr lvl="1" algn="l">
              <a:buSzPct val="60000"/>
              <a:buFont typeface="Zapf Dingbats" charset="2"/>
              <a:buChar char=""/>
            </a:pPr>
            <a:r>
              <a:rPr lang="fr-FR" sz="2000">
                <a:latin typeface="Chalkboard" charset="0"/>
              </a:rPr>
              <a:t> Dans un jury BBSG, il y aura à la fois des structuralistes, des génomiciens, des bioinformaticiens =&gt; soyez pédagogue !</a:t>
            </a:r>
          </a:p>
          <a:p>
            <a:pPr algn="l">
              <a:buSzPct val="60000"/>
              <a:buFont typeface="Zapf Dingbats" charset="2"/>
              <a:buChar char=""/>
            </a:pPr>
            <a:r>
              <a:rPr lang="fr-FR" sz="2400">
                <a:latin typeface="Chalkboard" charset="0"/>
              </a:rPr>
              <a:t> </a:t>
            </a:r>
            <a:r>
              <a:rPr lang="fr-FR" sz="2400" b="1">
                <a:solidFill>
                  <a:srgbClr val="23B036"/>
                </a:solidFill>
                <a:latin typeface="Chalkboard" charset="0"/>
              </a:rPr>
              <a:t>Connaissance (ou non) du sujet spécifique</a:t>
            </a:r>
            <a:endParaRPr lang="fr-FR" sz="2400">
              <a:latin typeface="Chalkboard" charset="0"/>
            </a:endParaRPr>
          </a:p>
          <a:p>
            <a:pPr lvl="1" algn="l">
              <a:buSzPct val="60000"/>
              <a:buFont typeface="Zapf Dingbats" charset="2"/>
              <a:buChar char=""/>
            </a:pPr>
            <a:r>
              <a:rPr lang="fr-FR" sz="2000">
                <a:latin typeface="Chalkboard" charset="0"/>
              </a:rPr>
              <a:t> Apporter les éléments nécessaires à la compréhension du sujet (contexte, types d’expériences, ….)</a:t>
            </a:r>
          </a:p>
          <a:p>
            <a:pPr algn="l">
              <a:buSzPct val="60000"/>
              <a:buFont typeface="Zapf Dingbats" charset="2"/>
              <a:buChar char=""/>
            </a:pPr>
            <a:r>
              <a:rPr lang="fr-FR" sz="2400">
                <a:latin typeface="Chalkboard" charset="0"/>
              </a:rPr>
              <a:t> </a:t>
            </a:r>
            <a:r>
              <a:rPr lang="fr-FR" sz="2400">
                <a:solidFill>
                  <a:srgbClr val="3E3ADE"/>
                </a:solidFill>
                <a:latin typeface="Chalkboard" charset="0"/>
              </a:rPr>
              <a:t>Présence de personnes importantes ou en autorité</a:t>
            </a:r>
            <a:r>
              <a:rPr lang="fr-FR" sz="2400">
                <a:latin typeface="Chalkboard" charset="0"/>
              </a:rPr>
              <a:t> </a:t>
            </a:r>
          </a:p>
          <a:p>
            <a:pPr lvl="1" algn="l">
              <a:buSzPct val="60000"/>
              <a:buFont typeface="Zapf Dingbats" charset="2"/>
              <a:buChar char=""/>
            </a:pPr>
            <a:r>
              <a:rPr lang="fr-FR" sz="2000">
                <a:latin typeface="Chalkboard" charset="0"/>
              </a:rPr>
              <a:t> Vous pouvez </a:t>
            </a:r>
            <a:r>
              <a:rPr lang="fr-FR" altLang="ja-JP" sz="2000">
                <a:latin typeface="Chalkboard" charset="0"/>
              </a:rPr>
              <a:t>être amenés à faire un exposé devant une assistance de plusieurs personnes, parmi lesquelles il y a surtout une (des) personne(s) à convaincre. Exemple: exposé de recherche de post-doc devant un labo, il faut surtout convaincre le chef d’équipe !</a:t>
            </a:r>
            <a:endParaRPr lang="fr-FR" sz="2000">
              <a:latin typeface="Chalkboard" charset="0"/>
            </a:endParaRPr>
          </a:p>
          <a:p>
            <a:pPr lvl="1" algn="l">
              <a:buSzPct val="60000"/>
              <a:buFont typeface="Zapf Dingbats" charset="2"/>
              <a:buChar char=""/>
            </a:pPr>
            <a:endParaRPr lang="fr-FR" sz="200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1143000"/>
          </a:xfrm>
          <a:solidFill>
            <a:srgbClr val="FCF533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3600">
                <a:latin typeface="Chalkboard" charset="0"/>
              </a:rPr>
              <a:t>3-3 Le(s) messages important(s) de votre exposé</a:t>
            </a:r>
            <a:endParaRPr lang="fr-FR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8839200" cy="4648200"/>
          </a:xfrm>
        </p:spPr>
        <p:txBody>
          <a:bodyPr/>
          <a:lstStyle/>
          <a:p>
            <a:pPr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>
                <a:latin typeface="Chalkboard" charset="0"/>
              </a:rPr>
              <a:t> </a:t>
            </a:r>
            <a:r>
              <a:rPr lang="fr-FR" sz="2400">
                <a:solidFill>
                  <a:srgbClr val="D8962B"/>
                </a:solidFill>
                <a:latin typeface="Chalkboard" charset="0"/>
              </a:rPr>
              <a:t>Si l’on ne devait retenir qu’ 1, 2 ou 3 points de votre exposé</a:t>
            </a:r>
            <a:endParaRPr lang="fr-FR" sz="2000">
              <a:solidFill>
                <a:srgbClr val="D8962B"/>
              </a:solidFill>
              <a:latin typeface="Chalkboard" charset="0"/>
            </a:endParaRP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>
                <a:latin typeface="Chalkboard" charset="0"/>
              </a:rPr>
              <a:t> Quels sont-ils ?</a:t>
            </a: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>
                <a:latin typeface="Chalkboard" charset="0"/>
              </a:rPr>
              <a:t> Ecrivez-les clairement pour vous tout d’abord</a:t>
            </a:r>
          </a:p>
          <a:p>
            <a:pPr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>
                <a:latin typeface="Chalkboard" charset="0"/>
              </a:rPr>
              <a:t> </a:t>
            </a:r>
            <a:r>
              <a:rPr lang="fr-FR" sz="2400" b="1">
                <a:solidFill>
                  <a:srgbClr val="23B036"/>
                </a:solidFill>
                <a:latin typeface="Chalkboard" charset="0"/>
              </a:rPr>
              <a:t>Ces points doivent figurer sur vos diapositives</a:t>
            </a:r>
            <a:endParaRPr lang="fr-FR" sz="2000">
              <a:latin typeface="Chalkboard" charset="0"/>
            </a:endParaRP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>
                <a:latin typeface="Chalkboard" charset="0"/>
              </a:rPr>
              <a:t> Au minimum dans votre conclusion</a:t>
            </a:r>
          </a:p>
          <a:p>
            <a:pPr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>
                <a:latin typeface="Chalkboard" charset="0"/>
              </a:rPr>
              <a:t> </a:t>
            </a:r>
            <a:r>
              <a:rPr lang="fr-FR" sz="2400">
                <a:solidFill>
                  <a:srgbClr val="3E3ADE"/>
                </a:solidFill>
                <a:latin typeface="Chalkboard" charset="0"/>
              </a:rPr>
              <a:t>Vous pouvez m</a:t>
            </a:r>
            <a:r>
              <a:rPr lang="fr-FR" altLang="ja-JP" sz="2400">
                <a:solidFill>
                  <a:srgbClr val="3E3ADE"/>
                </a:solidFill>
                <a:latin typeface="Chalkboard" charset="0"/>
              </a:rPr>
              <a:t>ême insister un peu plus …..</a:t>
            </a:r>
            <a:r>
              <a:rPr lang="fr-FR" sz="2000">
                <a:latin typeface="Chalkboard" charset="0"/>
              </a:rPr>
              <a:t> </a:t>
            </a: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>
                <a:latin typeface="Chalkboard" charset="0"/>
              </a:rPr>
              <a:t> Annoncez la couleur dès l’introduction ( … Je vais essayer de vous montrer dans mon exposé que, contrairement à ce que l’on pensait jusqu’ici, une protéine n’est pas composée d’acides aminés …..)</a:t>
            </a: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>
                <a:latin typeface="Chalkboard" charset="0"/>
              </a:rPr>
              <a:t> Vous le prouvez avec des résultats convaincants</a:t>
            </a: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>
                <a:latin typeface="Chalkboard" charset="0"/>
              </a:rPr>
              <a:t> Vous insistez sur le résultat dans votre conclusion (pour l’exemple choisi, ce sera dur …)</a:t>
            </a:r>
          </a:p>
          <a:p>
            <a:pPr lvl="1" algn="l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>
                <a:latin typeface="Chalkboard" charset="0"/>
              </a:rPr>
              <a:t> Les anglo-saxons résument ceci en une formule : </a:t>
            </a:r>
          </a:p>
          <a:p>
            <a:pPr lvl="2" algn="l">
              <a:lnSpc>
                <a:spcPct val="90000"/>
              </a:lnSpc>
              <a:buSzPct val="60000"/>
              <a:buFont typeface="Zapf Dingbats" charset="2"/>
              <a:buNone/>
            </a:pPr>
            <a:r>
              <a:rPr lang="fr-FR" sz="1600" b="1">
                <a:solidFill>
                  <a:srgbClr val="405BD6"/>
                </a:solidFill>
                <a:latin typeface="Chalkboard" charset="0"/>
              </a:rPr>
              <a:t>• Tell them what you are going to tell them. </a:t>
            </a:r>
          </a:p>
          <a:p>
            <a:pPr lvl="2" algn="l">
              <a:lnSpc>
                <a:spcPct val="90000"/>
              </a:lnSpc>
              <a:buSzPct val="60000"/>
              <a:buFont typeface="Zapf Dingbats" charset="2"/>
              <a:buNone/>
            </a:pPr>
            <a:r>
              <a:rPr lang="fr-FR" sz="1600" b="1">
                <a:solidFill>
                  <a:srgbClr val="405BD6"/>
                </a:solidFill>
                <a:latin typeface="Chalkboard" charset="0"/>
              </a:rPr>
              <a:t>• Tell them. </a:t>
            </a:r>
          </a:p>
          <a:p>
            <a:pPr lvl="2" algn="l">
              <a:lnSpc>
                <a:spcPct val="90000"/>
              </a:lnSpc>
              <a:buSzPct val="60000"/>
              <a:buFont typeface="Zapf Dingbats" charset="2"/>
              <a:buNone/>
            </a:pPr>
            <a:r>
              <a:rPr lang="fr-FR" sz="1600" b="1">
                <a:solidFill>
                  <a:srgbClr val="405BD6"/>
                </a:solidFill>
                <a:latin typeface="Chalkboard" charset="0"/>
              </a:rPr>
              <a:t>• Then tell them what you told them.</a:t>
            </a:r>
          </a:p>
          <a:p>
            <a:pPr lvl="2" algn="l">
              <a:lnSpc>
                <a:spcPct val="90000"/>
              </a:lnSpc>
              <a:buSzPct val="60000"/>
              <a:buFont typeface="Zapf Dingbats" charset="2"/>
              <a:buChar char=""/>
            </a:pPr>
            <a:endParaRPr lang="fr-FR" sz="160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361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53400" cy="685800"/>
          </a:xfrm>
        </p:spPr>
        <p:txBody>
          <a:bodyPr/>
          <a:lstStyle/>
          <a:p>
            <a:r>
              <a:rPr lang="fr-FR">
                <a:latin typeface="Chalkboard" charset="0"/>
              </a:rPr>
              <a:t>Plan</a:t>
            </a:r>
            <a:endParaRPr lang="fr-F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>
                <a:latin typeface="Chalkboard" charset="0"/>
              </a:rPr>
              <a:t>Introduction</a:t>
            </a:r>
          </a:p>
          <a:p>
            <a:pPr>
              <a:lnSpc>
                <a:spcPct val="90000"/>
              </a:lnSpc>
            </a:pPr>
            <a:r>
              <a:rPr lang="fr-FR" sz="2400">
                <a:latin typeface="Chalkboard" charset="0"/>
              </a:rPr>
              <a:t>Les différentes phases de la préparation d’un exposé</a:t>
            </a:r>
          </a:p>
          <a:p>
            <a:pPr>
              <a:lnSpc>
                <a:spcPct val="90000"/>
              </a:lnSpc>
            </a:pPr>
            <a:r>
              <a:rPr lang="fr-FR" sz="2400">
                <a:latin typeface="Chalkboard" charset="0"/>
              </a:rPr>
              <a:t>l’exposé lui-m</a:t>
            </a:r>
            <a:r>
              <a:rPr lang="fr-FR" altLang="ja-JP" sz="2400">
                <a:latin typeface="Chalkboard" charset="0"/>
              </a:rPr>
              <a:t>ême</a:t>
            </a:r>
          </a:p>
          <a:p>
            <a:pPr>
              <a:lnSpc>
                <a:spcPct val="90000"/>
              </a:lnSpc>
            </a:pPr>
            <a:r>
              <a:rPr lang="fr-FR" altLang="ja-JP" sz="2400">
                <a:latin typeface="Chalkboard" charset="0"/>
              </a:rPr>
              <a:t>Quelques différences entre exposé bibliographique et exposé de recherche</a:t>
            </a:r>
          </a:p>
          <a:p>
            <a:pPr>
              <a:lnSpc>
                <a:spcPct val="90000"/>
              </a:lnSpc>
            </a:pPr>
            <a:r>
              <a:rPr lang="fr-FR" altLang="ja-JP" sz="2400">
                <a:latin typeface="Chalkboard" charset="0"/>
              </a:rPr>
              <a:t>Considérations diverses et Evaluation d’un exposé</a:t>
            </a:r>
          </a:p>
          <a:p>
            <a:pPr>
              <a:lnSpc>
                <a:spcPct val="90000"/>
              </a:lnSpc>
            </a:pPr>
            <a:r>
              <a:rPr lang="fr-FR" altLang="ja-JP" sz="2400">
                <a:latin typeface="Chalkboard" charset="0"/>
              </a:rPr>
              <a:t>Conclusion: A vous de jouer maintenant …..</a:t>
            </a:r>
          </a:p>
          <a:p>
            <a:pPr>
              <a:lnSpc>
                <a:spcPct val="90000"/>
              </a:lnSpc>
            </a:pPr>
            <a:endParaRPr lang="fr-FR" altLang="ja-JP" sz="2800">
              <a:latin typeface="Chalkboard" charset="0"/>
            </a:endParaRPr>
          </a:p>
          <a:p>
            <a:pPr>
              <a:lnSpc>
                <a:spcPct val="90000"/>
              </a:lnSpc>
            </a:pPr>
            <a:endParaRPr lang="fr-F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3. Objectifs de communication</a:t>
            </a:r>
            <a:r>
              <a:rPr lang="fr-FR" sz="2800">
                <a:solidFill>
                  <a:srgbClr val="1746DA"/>
                </a:solidFill>
                <a:latin typeface="Chalkboard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610600" cy="5257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fr-FR" sz="2400">
                <a:solidFill>
                  <a:srgbClr val="2C38DE"/>
                </a:solidFill>
                <a:latin typeface="Chalkboard" charset="0"/>
              </a:rPr>
              <a:t>Sujet inconnu (un article nouveau) =&gt; Etape préalable</a:t>
            </a:r>
            <a:r>
              <a:rPr lang="fr-FR" sz="2400">
                <a:latin typeface="Chalkboard" charset="0"/>
              </a:rPr>
              <a:t> </a:t>
            </a:r>
            <a:br>
              <a:rPr lang="fr-FR" sz="2400">
                <a:latin typeface="Chalkboard" charset="0"/>
              </a:rPr>
            </a:br>
            <a:r>
              <a:rPr lang="fr-FR" sz="2000">
                <a:latin typeface="Chalkboard" charset="0"/>
              </a:rPr>
              <a:t/>
            </a:r>
            <a:br>
              <a:rPr lang="fr-FR" sz="2000">
                <a:latin typeface="Chalkboard" charset="0"/>
              </a:rPr>
            </a:br>
            <a:r>
              <a:rPr lang="fr-FR" sz="2000">
                <a:latin typeface="Chalkboard" charset="0"/>
              </a:rPr>
              <a:t>1. Identifier les sources principales de documentation </a:t>
            </a:r>
            <a:br>
              <a:rPr lang="fr-FR" sz="2000">
                <a:latin typeface="Chalkboard" charset="0"/>
              </a:rPr>
            </a:br>
            <a:r>
              <a:rPr lang="fr-FR" sz="2000">
                <a:latin typeface="Chalkboard" charset="0"/>
              </a:rPr>
              <a:t>	</a:t>
            </a:r>
            <a:r>
              <a:rPr lang="fr-FR" sz="1800">
                <a:latin typeface="Chalkboard" charset="0"/>
              </a:rPr>
              <a:t>• articles cités dans la bibliographie, base de données, web ….</a:t>
            </a:r>
            <a:br>
              <a:rPr lang="fr-FR" sz="1800">
                <a:latin typeface="Chalkboard" charset="0"/>
              </a:rPr>
            </a:br>
            <a:r>
              <a:rPr lang="fr-FR" sz="1800">
                <a:latin typeface="Chalkboard" charset="0"/>
              </a:rPr>
              <a:t/>
            </a:r>
            <a:br>
              <a:rPr lang="fr-FR" sz="1800">
                <a:latin typeface="Chalkboard" charset="0"/>
              </a:rPr>
            </a:br>
            <a:r>
              <a:rPr lang="fr-FR" sz="2000">
                <a:latin typeface="Chalkboard" charset="0"/>
              </a:rPr>
              <a:t>2. Rechercher systématiquement des informations associées aux objectifs de communication … puis passer au point 3</a:t>
            </a:r>
            <a:br>
              <a:rPr lang="fr-FR" sz="2000">
                <a:latin typeface="Chalkboard" charset="0"/>
              </a:rPr>
            </a:br>
            <a:r>
              <a:rPr lang="fr-FR" sz="2000">
                <a:latin typeface="Chalkboard" charset="0"/>
              </a:rPr>
              <a:t/>
            </a:r>
            <a:br>
              <a:rPr lang="fr-FR" sz="2000">
                <a:latin typeface="Chalkboard" charset="0"/>
              </a:rPr>
            </a:br>
            <a:r>
              <a:rPr lang="fr-FR" sz="2000">
                <a:latin typeface="Chalkboard" charset="0"/>
              </a:rPr>
              <a:t/>
            </a:r>
            <a:br>
              <a:rPr lang="fr-FR" sz="2000">
                <a:latin typeface="Chalkboard" charset="0"/>
              </a:rPr>
            </a:br>
            <a:r>
              <a:rPr lang="fr-FR" sz="2400">
                <a:solidFill>
                  <a:srgbClr val="D8962B"/>
                </a:solidFill>
                <a:latin typeface="Chalkboard" charset="0"/>
              </a:rPr>
              <a:t>Sujet connu (votre sujet de recherche)</a:t>
            </a:r>
            <a:r>
              <a:rPr lang="fr-FR" sz="2000">
                <a:latin typeface="Chalkboard" charset="0"/>
              </a:rPr>
              <a:t> </a:t>
            </a:r>
            <a:br>
              <a:rPr lang="fr-FR" sz="2000">
                <a:latin typeface="Chalkboard" charset="0"/>
              </a:rPr>
            </a:br>
            <a:r>
              <a:rPr lang="fr-FR" sz="2000">
                <a:latin typeface="Chalkboard" charset="0"/>
              </a:rPr>
              <a:t/>
            </a:r>
            <a:br>
              <a:rPr lang="fr-FR" sz="2000">
                <a:latin typeface="Chalkboard" charset="0"/>
              </a:rPr>
            </a:br>
            <a:r>
              <a:rPr lang="fr-FR" sz="2000">
                <a:latin typeface="Chalkboard" charset="0"/>
              </a:rPr>
              <a:t>3. Traiter les informations selon leur : </a:t>
            </a:r>
            <a:br>
              <a:rPr lang="fr-FR" sz="2000">
                <a:latin typeface="Chalkboard" charset="0"/>
              </a:rPr>
            </a:br>
            <a:r>
              <a:rPr lang="fr-FR" sz="2000">
                <a:latin typeface="Chalkboard" charset="0"/>
              </a:rPr>
              <a:t>	</a:t>
            </a:r>
            <a:r>
              <a:rPr lang="fr-FR" sz="1800">
                <a:latin typeface="Chalkboard" charset="0"/>
              </a:rPr>
              <a:t>- pertinence </a:t>
            </a:r>
            <a:br>
              <a:rPr lang="fr-FR" sz="1800">
                <a:latin typeface="Chalkboard" charset="0"/>
              </a:rPr>
            </a:br>
            <a:r>
              <a:rPr lang="fr-FR" sz="1800">
                <a:latin typeface="Chalkboard" charset="0"/>
              </a:rPr>
              <a:t>	- crédibilité </a:t>
            </a:r>
            <a:br>
              <a:rPr lang="fr-FR" sz="1800">
                <a:latin typeface="Chalkboard" charset="0"/>
              </a:rPr>
            </a:br>
            <a:r>
              <a:rPr lang="fr-FR" sz="1800">
                <a:latin typeface="Chalkboard" charset="0"/>
              </a:rPr>
              <a:t>	- utilité pour l’exposé </a:t>
            </a:r>
            <a:br>
              <a:rPr lang="fr-FR" sz="1800">
                <a:latin typeface="Chalkboard" charset="0"/>
              </a:rPr>
            </a:br>
            <a:r>
              <a:rPr lang="fr-FR" sz="1800">
                <a:latin typeface="Chalkboard" charset="0"/>
              </a:rPr>
              <a:t>	- etc. </a:t>
            </a:r>
            <a:br>
              <a:rPr lang="fr-FR" sz="1800">
                <a:latin typeface="Chalkboard" charset="0"/>
              </a:rPr>
            </a:br>
            <a:r>
              <a:rPr lang="fr-FR" sz="2000">
                <a:latin typeface="Chalkboard" charset="0"/>
              </a:rPr>
              <a:t/>
            </a:r>
            <a:br>
              <a:rPr lang="fr-FR" sz="2000">
                <a:latin typeface="Chalkboard" charset="0"/>
              </a:rPr>
            </a:br>
            <a:r>
              <a:rPr lang="fr-FR" sz="2000">
                <a:latin typeface="Chalkboard" charset="0"/>
              </a:rPr>
              <a:t>4. Choisir l’information définitive : </a:t>
            </a:r>
            <a:r>
              <a:rPr lang="fr-FR" sz="2000">
                <a:solidFill>
                  <a:schemeClr val="tx1"/>
                </a:solidFill>
                <a:latin typeface="Chalkboard" charset="0"/>
              </a:rPr>
              <a:t>Exposer, c’est choisir !</a:t>
            </a:r>
            <a:endParaRPr lang="fr-FR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909050" cy="541337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chemeClr val="tx2"/>
                </a:solidFill>
                <a:latin typeface="Chalkboard" charset="0"/>
              </a:rPr>
              <a:t>Sélectionner information et documentation </a:t>
            </a:r>
            <a:endParaRPr lang="fr-FR" sz="2000">
              <a:solidFill>
                <a:schemeClr val="tx2"/>
              </a:solidFill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9600" y="1108075"/>
            <a:ext cx="79406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b="1">
                <a:solidFill>
                  <a:srgbClr val="C136B6"/>
                </a:solidFill>
                <a:latin typeface="Chalkboard" charset="0"/>
              </a:rPr>
              <a:t>			INTRODUCTION</a:t>
            </a:r>
            <a:r>
              <a:rPr lang="fr-FR" sz="2000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endParaRPr lang="fr-FR" sz="12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(déclencheur)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objectifs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plan de l’exposé</a:t>
            </a:r>
          </a:p>
          <a:p>
            <a:pPr algn="l">
              <a:lnSpc>
                <a:spcPct val="90000"/>
              </a:lnSpc>
            </a:pPr>
            <a:endParaRPr lang="fr-FR" sz="20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b="1">
                <a:solidFill>
                  <a:srgbClr val="FFAD32"/>
                </a:solidFill>
                <a:latin typeface="Chalkboard" charset="0"/>
              </a:rPr>
              <a:t>			DEVELOPPEMENT</a:t>
            </a:r>
            <a:r>
              <a:rPr lang="fr-FR" sz="2000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endParaRPr lang="fr-FR" sz="12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maximum 5 parties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transitions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arguments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exemples ?</a:t>
            </a:r>
          </a:p>
          <a:p>
            <a:pPr algn="l">
              <a:lnSpc>
                <a:spcPct val="90000"/>
              </a:lnSpc>
            </a:pPr>
            <a:endParaRPr lang="fr-FR" sz="20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b="1">
                <a:solidFill>
                  <a:srgbClr val="23B036"/>
                </a:solidFill>
                <a:latin typeface="Chalkboard" charset="0"/>
              </a:rPr>
              <a:t>			CONCLUSION</a:t>
            </a:r>
            <a:r>
              <a:rPr lang="fr-FR" sz="2000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endParaRPr lang="fr-FR" sz="12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rappeler les idées principales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prospective </a:t>
            </a:r>
            <a:endParaRPr lang="fr-FR">
              <a:latin typeface="Chalkboard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362200" y="304800"/>
            <a:ext cx="5226050" cy="604838"/>
          </a:xfrm>
          <a:prstGeom prst="rect">
            <a:avLst/>
          </a:prstGeom>
          <a:solidFill>
            <a:srgbClr val="FCF5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B</a:t>
            </a:r>
            <a:r>
              <a:rPr lang="fr-FR" altLang="ja-JP" sz="3200">
                <a:latin typeface="Chalkboard" charset="0"/>
              </a:rPr>
              <a:t>ât</a:t>
            </a:r>
            <a:r>
              <a:rPr lang="fr-FR" sz="3200">
                <a:latin typeface="Chalkboard" charset="0"/>
              </a:rPr>
              <a:t>ir le plan de l’exposé ...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876800" y="6172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7563" y="6019800"/>
            <a:ext cx="57864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>
                <a:solidFill>
                  <a:srgbClr val="FA100D"/>
                </a:solidFill>
                <a:latin typeface="Chalkboard" charset="0"/>
              </a:rPr>
              <a:t>NB: si c’est (vraiment) nécessaire, prévoir en point 2 une partie « Méthodes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6868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2000" b="1">
                <a:latin typeface="Chalkboard" charset="0"/>
              </a:rPr>
              <a:t>• Pour chacune des parties (introduction, développement/résultats, conclusion), lister les points importants à dire.</a:t>
            </a:r>
          </a:p>
          <a:p>
            <a:pPr algn="l">
              <a:lnSpc>
                <a:spcPct val="90000"/>
              </a:lnSpc>
            </a:pPr>
            <a:endParaRPr lang="fr-FR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endParaRPr lang="fr-FR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2000" b="1">
                <a:latin typeface="Chalkboard" charset="0"/>
              </a:rPr>
              <a:t>• Chaque point important devra </a:t>
            </a:r>
            <a:r>
              <a:rPr lang="fr-FR" altLang="ja-JP" sz="2000" b="1">
                <a:latin typeface="Chalkboard" charset="0"/>
              </a:rPr>
              <a:t>être ensuite soutenu par une diapositive-support.</a:t>
            </a:r>
          </a:p>
          <a:p>
            <a:pPr algn="l">
              <a:lnSpc>
                <a:spcPct val="90000"/>
              </a:lnSpc>
            </a:pPr>
            <a:endParaRPr lang="fr-FR" altLang="ja-JP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endParaRPr lang="fr-FR" altLang="ja-JP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altLang="ja-JP" sz="2000" b="1">
                <a:latin typeface="Chalkboard" charset="0"/>
              </a:rPr>
              <a:t>• Vous n’arriverez pas à faire une liste définitive des points importants et des diapositives d’un seul coup.</a:t>
            </a:r>
          </a:p>
          <a:p>
            <a:pPr algn="l">
              <a:lnSpc>
                <a:spcPct val="90000"/>
              </a:lnSpc>
            </a:pPr>
            <a:endParaRPr lang="fr-FR" altLang="ja-JP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endParaRPr lang="fr-FR" altLang="ja-JP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altLang="ja-JP" sz="2000" b="1">
                <a:latin typeface="Chalkboard" charset="0"/>
              </a:rPr>
              <a:t>• Cette liste sera amenée à évoluer en fonction :</a:t>
            </a:r>
          </a:p>
          <a:p>
            <a:pPr algn="l">
              <a:lnSpc>
                <a:spcPct val="90000"/>
              </a:lnSpc>
            </a:pPr>
            <a:endParaRPr lang="fr-FR" altLang="ja-JP" sz="14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altLang="ja-JP" sz="2000" b="1">
                <a:latin typeface="Chalkboard" charset="0"/>
              </a:rPr>
              <a:t>	</a:t>
            </a:r>
            <a:r>
              <a:rPr lang="fr-FR" altLang="ja-JP" sz="1800" b="1">
                <a:latin typeface="Chalkboard" charset="0"/>
              </a:rPr>
              <a:t>- du temps imparti (on ne peut jamais mettre tout ce qu’on voudrait), </a:t>
            </a:r>
          </a:p>
          <a:p>
            <a:pPr algn="l">
              <a:lnSpc>
                <a:spcPct val="90000"/>
              </a:lnSpc>
            </a:pPr>
            <a:r>
              <a:rPr lang="fr-FR" altLang="ja-JP" sz="1800" b="1">
                <a:latin typeface="Chalkboard" charset="0"/>
              </a:rPr>
              <a:t>	- de l’avancement de votre préparation </a:t>
            </a:r>
          </a:p>
          <a:p>
            <a:pPr algn="l">
              <a:lnSpc>
                <a:spcPct val="90000"/>
              </a:lnSpc>
            </a:pPr>
            <a:r>
              <a:rPr lang="fr-FR" altLang="ja-JP" sz="1800" b="1">
                <a:latin typeface="Chalkboard" charset="0"/>
              </a:rPr>
              <a:t>		(on oublie toujours quelque chose)</a:t>
            </a:r>
          </a:p>
          <a:p>
            <a:pPr algn="l">
              <a:lnSpc>
                <a:spcPct val="90000"/>
              </a:lnSpc>
            </a:pPr>
            <a:r>
              <a:rPr lang="fr-FR" altLang="ja-JP" sz="1800" b="1">
                <a:latin typeface="Chalkboard" charset="0"/>
              </a:rPr>
              <a:t>	- de l’équilibre général de l’exposé</a:t>
            </a:r>
          </a:p>
          <a:p>
            <a:pPr algn="l">
              <a:lnSpc>
                <a:spcPct val="90000"/>
              </a:lnSpc>
            </a:pPr>
            <a:r>
              <a:rPr lang="fr-FR" altLang="ja-JP" sz="1800" b="1">
                <a:latin typeface="Chalkboard" charset="0"/>
              </a:rPr>
              <a:t>	- … des répétitions</a:t>
            </a:r>
          </a:p>
          <a:p>
            <a:pPr algn="l">
              <a:lnSpc>
                <a:spcPct val="90000"/>
              </a:lnSpc>
            </a:pPr>
            <a:endParaRPr lang="fr-FR">
              <a:latin typeface="Chalkboard" charset="0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362200" y="304800"/>
            <a:ext cx="5226050" cy="604838"/>
          </a:xfrm>
          <a:prstGeom prst="rect">
            <a:avLst/>
          </a:prstGeom>
          <a:solidFill>
            <a:srgbClr val="FCF5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B</a:t>
            </a:r>
            <a:r>
              <a:rPr lang="fr-FR" altLang="ja-JP" sz="3200">
                <a:latin typeface="Chalkboard" charset="0"/>
              </a:rPr>
              <a:t>ât</a:t>
            </a:r>
            <a:r>
              <a:rPr lang="fr-FR" sz="3200">
                <a:latin typeface="Chalkboard" charset="0"/>
              </a:rPr>
              <a:t>ir le plan de l’exposé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6. Illustrations et commentaires écrits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solidFill>
            <a:srgbClr val="FCF533"/>
          </a:solidFill>
        </p:spPr>
        <p:txBody>
          <a:bodyPr/>
          <a:lstStyle/>
          <a:p>
            <a:r>
              <a:rPr lang="fr-FR">
                <a:solidFill>
                  <a:schemeClr val="tx1"/>
                </a:solidFill>
                <a:latin typeface="Chalkboard" charset="0"/>
              </a:rPr>
              <a:t>Les diapositives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2895600"/>
            <a:ext cx="8077200" cy="2397125"/>
          </a:xfrm>
          <a:prstGeom prst="rect">
            <a:avLst/>
          </a:prstGeom>
          <a:solidFill>
            <a:srgbClr val="23B036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fr-FR">
                <a:latin typeface="Chalkboard" charset="0"/>
              </a:rPr>
              <a:t>- Pas trop nombreuses (1 pour 2 minutes)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Pas trop verbeuses (plut</a:t>
            </a:r>
            <a:r>
              <a:rPr lang="fr-FR" altLang="ja-JP">
                <a:latin typeface="Chalkboard" charset="0"/>
              </a:rPr>
              <a:t>ôt des mots que des phrases)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Pas trop chargées (on doit voir le fond de la diapo …) </a:t>
            </a:r>
          </a:p>
          <a:p>
            <a:pPr algn="l" eaLnBrk="1" hangingPunct="1"/>
            <a:r>
              <a:rPr lang="fr-FR">
                <a:latin typeface="Chalkboard" charset="0"/>
              </a:rPr>
              <a:t>- Complètement commentées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Avec des figures claires et suffisamment grandes …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1 seule idée par diapo (pour les résultats) !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43307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Quelques règles d’or :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solidFill>
            <a:srgbClr val="4FDCE4"/>
          </a:solidFill>
        </p:spPr>
        <p:txBody>
          <a:bodyPr/>
          <a:lstStyle/>
          <a:p>
            <a:r>
              <a:rPr lang="fr-FR" sz="3600">
                <a:latin typeface="Chalkboard" charset="0"/>
              </a:rPr>
              <a:t>La diapositive de résultats</a:t>
            </a:r>
            <a:endParaRPr lang="fr-FR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763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dirty="0">
                <a:latin typeface="Chalkboard" charset="0"/>
              </a:rPr>
              <a:t>• C’est le type de diapositive le plus important dans un exposé de recherche. Votre exposé en comportera </a:t>
            </a:r>
            <a:r>
              <a:rPr lang="fr-FR" dirty="0">
                <a:solidFill>
                  <a:srgbClr val="E30D1A"/>
                </a:solidFill>
                <a:latin typeface="Chalkboard" charset="0"/>
              </a:rPr>
              <a:t>plusieurs</a:t>
            </a:r>
            <a:r>
              <a:rPr lang="fr-FR" dirty="0">
                <a:latin typeface="Chalkboard" charset="0"/>
              </a:rPr>
              <a:t>.</a:t>
            </a:r>
          </a:p>
          <a:p>
            <a:pPr algn="l">
              <a:lnSpc>
                <a:spcPct val="90000"/>
              </a:lnSpc>
            </a:pPr>
            <a:endParaRPr lang="fr-FR" sz="2000" dirty="0">
              <a:latin typeface="Chalkboard" charset="0"/>
            </a:endParaRPr>
          </a:p>
          <a:p>
            <a:pPr algn="l">
              <a:lnSpc>
                <a:spcPct val="90000"/>
              </a:lnSpc>
            </a:pPr>
            <a:endParaRPr lang="fr-FR" sz="2000" dirty="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dirty="0">
                <a:latin typeface="Chalkboard" charset="0"/>
              </a:rPr>
              <a:t>• Appliquez la règle </a:t>
            </a:r>
            <a:r>
              <a:rPr lang="fr-FR" b="1" dirty="0">
                <a:solidFill>
                  <a:srgbClr val="E3880E"/>
                </a:solidFill>
                <a:latin typeface="Chalkboard" charset="0"/>
              </a:rPr>
              <a:t>QRC</a:t>
            </a:r>
            <a:r>
              <a:rPr lang="fr-FR" dirty="0">
                <a:latin typeface="Chalkboard" charset="0"/>
              </a:rPr>
              <a:t> pour la construire en </a:t>
            </a:r>
            <a:r>
              <a:rPr lang="fr-FR" dirty="0">
                <a:solidFill>
                  <a:srgbClr val="E3880E"/>
                </a:solidFill>
                <a:latin typeface="Chalkboard" charset="0"/>
              </a:rPr>
              <a:t>trois</a:t>
            </a:r>
            <a:r>
              <a:rPr lang="fr-FR" dirty="0">
                <a:latin typeface="Chalkboard" charset="0"/>
              </a:rPr>
              <a:t> parties :</a:t>
            </a:r>
          </a:p>
          <a:p>
            <a:pPr algn="l">
              <a:lnSpc>
                <a:spcPct val="90000"/>
              </a:lnSpc>
            </a:pPr>
            <a:endParaRPr lang="fr-FR" dirty="0">
              <a:latin typeface="Chalkboard" charset="0"/>
            </a:endParaRPr>
          </a:p>
          <a:p>
            <a:pPr lvl="1" algn="l">
              <a:lnSpc>
                <a:spcPct val="90000"/>
              </a:lnSpc>
              <a:buFontTx/>
              <a:buChar char="•"/>
            </a:pPr>
            <a:r>
              <a:rPr lang="fr-FR" sz="2000" dirty="0">
                <a:latin typeface="Chalkboard" charset="0"/>
              </a:rPr>
              <a:t> </a:t>
            </a:r>
            <a:r>
              <a:rPr lang="fr-FR" sz="2000" b="1" dirty="0">
                <a:solidFill>
                  <a:srgbClr val="E3880E"/>
                </a:solidFill>
                <a:latin typeface="Chalkboard" charset="0"/>
              </a:rPr>
              <a:t>Q</a:t>
            </a:r>
            <a:r>
              <a:rPr lang="fr-FR" sz="2000" b="1" dirty="0">
                <a:latin typeface="Chalkboard" charset="0"/>
              </a:rPr>
              <a:t>uoi ?</a:t>
            </a:r>
            <a:r>
              <a:rPr lang="fr-FR" sz="2000" dirty="0">
                <a:latin typeface="Chalkboard" charset="0"/>
              </a:rPr>
              <a:t> </a:t>
            </a:r>
          </a:p>
          <a:p>
            <a:pPr lvl="2" algn="l">
              <a:lnSpc>
                <a:spcPct val="90000"/>
              </a:lnSpc>
              <a:buFontTx/>
              <a:buChar char="•"/>
            </a:pPr>
            <a:r>
              <a:rPr lang="fr-FR" sz="2000">
                <a:latin typeface="Chalkboard" charset="0"/>
              </a:rPr>
              <a:t> </a:t>
            </a:r>
            <a:r>
              <a:rPr lang="fr-FR" sz="1800">
                <a:latin typeface="Chalkboard" charset="0"/>
              </a:rPr>
              <a:t>Donnez un titre à la diapositive explicitant le but de l’expérience (le titre peut </a:t>
            </a:r>
            <a:r>
              <a:rPr lang="fr-FR" altLang="ja-JP" sz="1800">
                <a:latin typeface="Chalkboard" charset="0"/>
              </a:rPr>
              <a:t>aussi être une question)</a:t>
            </a:r>
          </a:p>
          <a:p>
            <a:pPr lvl="2" algn="l">
              <a:lnSpc>
                <a:spcPct val="90000"/>
              </a:lnSpc>
              <a:buFontTx/>
              <a:buChar char="•"/>
            </a:pPr>
            <a:endParaRPr lang="fr-FR" altLang="ja-JP" sz="2000">
              <a:latin typeface="Chalkboard" charset="0"/>
            </a:endParaRPr>
          </a:p>
          <a:p>
            <a:pPr lvl="1" algn="l">
              <a:lnSpc>
                <a:spcPct val="90000"/>
              </a:lnSpc>
              <a:buFontTx/>
              <a:buChar char="•"/>
            </a:pPr>
            <a:r>
              <a:rPr lang="fr-FR" sz="2000" dirty="0">
                <a:latin typeface="Chalkboard" charset="0"/>
              </a:rPr>
              <a:t> </a:t>
            </a:r>
            <a:r>
              <a:rPr lang="fr-FR" sz="2000" b="1" dirty="0">
                <a:solidFill>
                  <a:srgbClr val="E3880E"/>
                </a:solidFill>
                <a:latin typeface="Chalkboard" charset="0"/>
              </a:rPr>
              <a:t>R</a:t>
            </a:r>
            <a:r>
              <a:rPr lang="fr-FR" sz="2000" b="1" dirty="0">
                <a:latin typeface="Chalkboard" charset="0"/>
              </a:rPr>
              <a:t>ésultat</a:t>
            </a:r>
          </a:p>
          <a:p>
            <a:pPr lvl="2" algn="l">
              <a:lnSpc>
                <a:spcPct val="90000"/>
              </a:lnSpc>
              <a:buFontTx/>
              <a:buChar char="•"/>
            </a:pPr>
            <a:r>
              <a:rPr lang="fr-FR" sz="1800" dirty="0">
                <a:latin typeface="Chalkboard" charset="0"/>
              </a:rPr>
              <a:t> Une (des) photographie(s), une courbe ou un tableau donnant les résultats de l’expérience. TOUJOURS mettre une légende (par ex., </a:t>
            </a:r>
            <a:r>
              <a:rPr lang="fr-FR" sz="1800" dirty="0" err="1">
                <a:latin typeface="Chalkboard" charset="0"/>
              </a:rPr>
              <a:t>abcisses</a:t>
            </a:r>
            <a:r>
              <a:rPr lang="fr-FR" sz="1800" dirty="0">
                <a:latin typeface="Chalkboard" charset="0"/>
              </a:rPr>
              <a:t> et ordonnées pour une courbe)</a:t>
            </a:r>
          </a:p>
          <a:p>
            <a:pPr lvl="2" algn="l">
              <a:lnSpc>
                <a:spcPct val="90000"/>
              </a:lnSpc>
              <a:buFontTx/>
              <a:buChar char="•"/>
            </a:pPr>
            <a:endParaRPr lang="fr-FR" sz="1800" dirty="0">
              <a:latin typeface="Chalkboard" charset="0"/>
            </a:endParaRPr>
          </a:p>
          <a:p>
            <a:pPr lvl="1" algn="l">
              <a:lnSpc>
                <a:spcPct val="90000"/>
              </a:lnSpc>
              <a:buFontTx/>
              <a:buChar char="•"/>
            </a:pPr>
            <a:r>
              <a:rPr lang="fr-FR" sz="2000" dirty="0">
                <a:latin typeface="Chalkboard" charset="0"/>
              </a:rPr>
              <a:t> </a:t>
            </a:r>
            <a:r>
              <a:rPr lang="fr-FR" sz="2000" b="1" dirty="0">
                <a:solidFill>
                  <a:srgbClr val="E3880E"/>
                </a:solidFill>
                <a:latin typeface="Chalkboard" charset="0"/>
              </a:rPr>
              <a:t>C</a:t>
            </a:r>
            <a:r>
              <a:rPr lang="fr-FR" sz="2000" b="1" dirty="0">
                <a:latin typeface="Chalkboard" charset="0"/>
              </a:rPr>
              <a:t>onclusion</a:t>
            </a:r>
            <a:endParaRPr lang="fr-FR" sz="2000" dirty="0">
              <a:latin typeface="Chalkboard" charset="0"/>
            </a:endParaRPr>
          </a:p>
          <a:p>
            <a:pPr lvl="2" algn="l">
              <a:lnSpc>
                <a:spcPct val="90000"/>
              </a:lnSpc>
              <a:buFontTx/>
              <a:buChar char="•"/>
            </a:pPr>
            <a:r>
              <a:rPr lang="fr-FR" sz="1800" dirty="0">
                <a:latin typeface="Chalkboard" charset="0"/>
              </a:rPr>
              <a:t> Ecrivez au bas de la diapo votre conclusion de l’expérience. NE laissez PAS l’auditoire tirer une conclusion qui pourra</a:t>
            </a:r>
            <a:r>
              <a:rPr lang="fr-FR" altLang="ja-JP" sz="1800" dirty="0">
                <a:latin typeface="Chalkboard" charset="0"/>
              </a:rPr>
              <a:t>it être autre que la vôtre.</a:t>
            </a:r>
          </a:p>
          <a:p>
            <a:pPr lvl="2" algn="l">
              <a:lnSpc>
                <a:spcPct val="90000"/>
              </a:lnSpc>
            </a:pPr>
            <a:endParaRPr lang="fr-FR" dirty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0" y="1524000"/>
            <a:ext cx="8534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800" dirty="0">
                <a:solidFill>
                  <a:srgbClr val="1F59FE"/>
                </a:solidFill>
                <a:latin typeface="Chalkboard" charset="0"/>
              </a:rPr>
              <a:t>Choisir l’aspect des diapos</a:t>
            </a: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 </a:t>
            </a:r>
          </a:p>
          <a:p>
            <a:pPr algn="l"/>
            <a:endParaRPr lang="fr-FR" sz="2300" dirty="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	• </a:t>
            </a:r>
            <a:r>
              <a:rPr lang="fr-FR" sz="2300" b="1" dirty="0">
                <a:solidFill>
                  <a:srgbClr val="000000"/>
                </a:solidFill>
                <a:latin typeface="Chalkboard" charset="0"/>
              </a:rPr>
              <a:t>Le style</a:t>
            </a:r>
          </a:p>
          <a:p>
            <a:pPr algn="l">
              <a:lnSpc>
                <a:spcPct val="80000"/>
              </a:lnSpc>
            </a:pPr>
            <a:endParaRPr lang="fr-FR" sz="2300" dirty="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		Définir un modèle pour tous les diapos (couleur du fond, couleur et taille du texte, des graphiques)</a:t>
            </a:r>
          </a:p>
          <a:p>
            <a:pPr algn="l">
              <a:lnSpc>
                <a:spcPct val="80000"/>
              </a:lnSpc>
            </a:pPr>
            <a:endParaRPr lang="fr-FR" sz="2300" dirty="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		Automatiser le style (masque sous Power point, </a:t>
            </a:r>
          </a:p>
          <a:p>
            <a:pPr algn="l">
              <a:lnSpc>
                <a:spcPct val="80000"/>
              </a:lnSpc>
            </a:pP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feuilles de styles, modèles de documents, ...)</a:t>
            </a:r>
          </a:p>
          <a:p>
            <a:pPr algn="l">
              <a:lnSpc>
                <a:spcPct val="80000"/>
              </a:lnSpc>
            </a:pPr>
            <a:endParaRPr lang="fr-FR" sz="2300" dirty="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		Taille de la police (Titre : 36-44, Sous-titre: 28-, Texte: 24-18 points)</a:t>
            </a:r>
          </a:p>
          <a:p>
            <a:pPr algn="l">
              <a:lnSpc>
                <a:spcPct val="80000"/>
              </a:lnSpc>
            </a:pPr>
            <a:endParaRPr lang="fr-FR" sz="2300" dirty="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		Max 3-4 couleurs par diapo </a:t>
            </a:r>
          </a:p>
          <a:p>
            <a:pPr algn="l">
              <a:lnSpc>
                <a:spcPct val="80000"/>
              </a:lnSpc>
            </a:pPr>
            <a:endParaRPr lang="fr-FR" sz="2300" dirty="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	• Les pages doivent </a:t>
            </a:r>
            <a:r>
              <a:rPr lang="fr-FR" altLang="ja-JP" sz="2300" dirty="0">
                <a:solidFill>
                  <a:srgbClr val="000000"/>
                </a:solidFill>
                <a:latin typeface="Chalkboard" charset="0"/>
              </a:rPr>
              <a:t>ê</a:t>
            </a: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tre au format paysage</a:t>
            </a:r>
          </a:p>
          <a:p>
            <a:pPr algn="l">
              <a:lnSpc>
                <a:spcPct val="80000"/>
              </a:lnSpc>
            </a:pPr>
            <a:endParaRPr lang="fr-FR" sz="1200" dirty="0">
              <a:solidFill>
                <a:srgbClr val="000000"/>
              </a:solidFill>
              <a:latin typeface="Chalkboard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613400" cy="668338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000000"/>
                </a:solidFill>
                <a:latin typeface="Chalkboard" charset="0"/>
              </a:rPr>
              <a:t>La préparation du support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62250" y="990600"/>
            <a:ext cx="366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25A641"/>
                </a:solidFill>
                <a:latin typeface="Chalkboard" charset="0"/>
              </a:rPr>
              <a:t>Utilisation de PowerPoint</a:t>
            </a:r>
            <a:endParaRPr lang="fr-FR" dirty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304800" y="838200"/>
            <a:ext cx="861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Powerpoint (ou Star Office)	</a:t>
            </a:r>
          </a:p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Un outil puissant à utiliser intelligemment !</a:t>
            </a:r>
            <a:endParaRPr lang="fr-FR" sz="2300">
              <a:solidFill>
                <a:srgbClr val="D8962B"/>
              </a:solidFill>
              <a:latin typeface="Chalkboard" charset="0"/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828800" y="152400"/>
            <a:ext cx="5613400" cy="668338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solidFill>
                  <a:srgbClr val="000000"/>
                </a:solidFill>
                <a:latin typeface="Chalkboard" charset="0"/>
              </a:rPr>
              <a:t>La préparation du support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4035425" cy="541338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Chalkboard" charset="0"/>
              </a:rPr>
              <a:t>Quelques règles simples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81000" y="2898775"/>
            <a:ext cx="8610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 </a:t>
            </a:r>
            <a:r>
              <a:rPr lang="fr-FR" sz="2300" dirty="0">
                <a:solidFill>
                  <a:srgbClr val="D8962B"/>
                </a:solidFill>
                <a:latin typeface="Chalkboard" charset="0"/>
              </a:rPr>
              <a:t>Pour le texte, utiliser des mots plut</a:t>
            </a:r>
            <a:r>
              <a:rPr lang="fr-FR" altLang="ja-JP" sz="2300" dirty="0">
                <a:solidFill>
                  <a:srgbClr val="D8962B"/>
                </a:solidFill>
                <a:latin typeface="Chalkboard" charset="0"/>
              </a:rPr>
              <a:t>ôt que des phrases</a:t>
            </a:r>
            <a:endParaRPr lang="fr-FR" altLang="ja-JP" sz="2300" dirty="0">
              <a:solidFill>
                <a:srgbClr val="000000"/>
              </a:solidFill>
              <a:latin typeface="Chalkboard" charset="0"/>
            </a:endParaRP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  <a:latin typeface="Chalkboard" charset="0"/>
              </a:rPr>
              <a:t> ex : 		</a:t>
            </a:r>
            <a:r>
              <a:rPr lang="fr-FR" sz="1800" dirty="0">
                <a:solidFill>
                  <a:srgbClr val="1F59FE"/>
                </a:solidFill>
                <a:latin typeface="Chalkboard" charset="0"/>
              </a:rPr>
              <a:t>Bénéfices 93 : + 40 %</a:t>
            </a:r>
            <a:endParaRPr lang="fr-FR" sz="1800" dirty="0">
              <a:solidFill>
                <a:srgbClr val="000000"/>
              </a:solidFill>
              <a:latin typeface="Lucida Grande" charset="0"/>
            </a:endParaRPr>
          </a:p>
          <a:p>
            <a:pPr marL="571500" lvl="3" algn="l">
              <a:lnSpc>
                <a:spcPct val="90000"/>
              </a:lnSpc>
            </a:pPr>
            <a:r>
              <a:rPr lang="fr-FR" sz="1800" dirty="0">
                <a:solidFill>
                  <a:srgbClr val="000000"/>
                </a:solidFill>
                <a:latin typeface="Chalkboard" charset="0"/>
              </a:rPr>
              <a:t>au lieu de</a:t>
            </a:r>
            <a:r>
              <a:rPr lang="fr-FR" sz="1800" dirty="0">
                <a:solidFill>
                  <a:srgbClr val="000000"/>
                </a:solidFill>
                <a:latin typeface="Lucida Grande" charset="0"/>
              </a:rPr>
              <a:t> 		</a:t>
            </a:r>
            <a:r>
              <a:rPr lang="fr-FR" sz="1800" dirty="0">
                <a:solidFill>
                  <a:srgbClr val="1F59FE"/>
                </a:solidFill>
                <a:latin typeface="Chalkboard" charset="0"/>
              </a:rPr>
              <a:t>Les bénéfices ont augmenté de 40 % en 1993</a:t>
            </a:r>
            <a:endParaRPr lang="fr-FR" dirty="0">
              <a:solidFill>
                <a:srgbClr val="000000"/>
              </a:solidFill>
              <a:latin typeface="Lucida Grande" charset="0"/>
            </a:endParaRPr>
          </a:p>
          <a:p>
            <a:pPr marL="571500" lvl="3" algn="l">
              <a:lnSpc>
                <a:spcPct val="90000"/>
              </a:lnSpc>
              <a:buFontTx/>
              <a:buChar char="•"/>
            </a:pPr>
            <a:endParaRPr lang="fr-FR" sz="1400" dirty="0">
              <a:solidFill>
                <a:srgbClr val="000000"/>
              </a:solidFill>
              <a:latin typeface="Chalkboard" charset="0"/>
            </a:endParaRPr>
          </a:p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 </a:t>
            </a:r>
            <a:r>
              <a:rPr lang="fr-FR" sz="2300" dirty="0">
                <a:solidFill>
                  <a:srgbClr val="D8962B"/>
                </a:solidFill>
                <a:latin typeface="Chalkboard" charset="0"/>
              </a:rPr>
              <a:t>Nombre de lignes/diapositive :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  <a:latin typeface="Chalkboard" charset="0"/>
              </a:rPr>
              <a:t> 6-10 : Optimal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  <a:latin typeface="Chalkboard" charset="0"/>
              </a:rPr>
              <a:t> 10-15 : Limite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  <a:latin typeface="Chalkboard" charset="0"/>
              </a:rPr>
              <a:t> &gt; 15 : Trop !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endParaRPr lang="fr-FR" sz="1400" dirty="0">
              <a:solidFill>
                <a:srgbClr val="000000"/>
              </a:solidFill>
              <a:latin typeface="Chalkboard" charset="0"/>
            </a:endParaRPr>
          </a:p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 dirty="0">
                <a:solidFill>
                  <a:srgbClr val="000000"/>
                </a:solidFill>
                <a:latin typeface="Chalkboard" charset="0"/>
              </a:rPr>
              <a:t> </a:t>
            </a:r>
            <a:r>
              <a:rPr lang="fr-FR" dirty="0">
                <a:solidFill>
                  <a:srgbClr val="D8962B"/>
                </a:solidFill>
                <a:latin typeface="Chalkboard" charset="0"/>
              </a:rPr>
              <a:t>Polices de caractères :</a:t>
            </a:r>
            <a:endParaRPr lang="fr-FR" dirty="0">
              <a:solidFill>
                <a:srgbClr val="000000"/>
              </a:solidFill>
              <a:latin typeface="Chalkboard" charset="0"/>
            </a:endParaRP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  <a:latin typeface="Chalkboard" charset="0"/>
              </a:rPr>
              <a:t> Préférer les minuscules aux majuscules (sauf pour le titre)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  <a:latin typeface="Chalkboard" charset="0"/>
              </a:rPr>
              <a:t> maximum 2 polices différentes/diapositive. Optimum: 1 SEULE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  <a:latin typeface="Chalkboard" charset="0"/>
              </a:rPr>
              <a:t> Ne pas descendre au-dessous de la police 16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  <a:latin typeface="Chalkboard" charset="0"/>
              </a:rPr>
              <a:t> Utiliser des tailles différentes pour les points principaux et secondaires</a:t>
            </a:r>
            <a:endParaRPr lang="fr-FR" sz="2300" dirty="0">
              <a:solidFill>
                <a:srgbClr val="000000"/>
              </a:solidFill>
              <a:latin typeface="Chalkboard" charset="0"/>
            </a:endParaRPr>
          </a:p>
          <a:p>
            <a:pPr algn="l"/>
            <a:r>
              <a:rPr lang="fr-FR" sz="2300" dirty="0">
                <a:solidFill>
                  <a:srgbClr val="000000"/>
                </a:solidFill>
                <a:latin typeface="Chalkboard" charset="0"/>
              </a:rPr>
              <a:t>		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381000" y="2362200"/>
            <a:ext cx="987425" cy="476250"/>
          </a:xfrm>
          <a:prstGeom prst="rect">
            <a:avLst/>
          </a:prstGeom>
          <a:solidFill>
            <a:srgbClr val="FF9DD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Texte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772400" cy="1600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FR" sz="4800">
                <a:latin typeface="Chalkboard" charset="0"/>
              </a:rPr>
              <a:t>Ce que vous voulez absolument éviter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304800" y="990600"/>
            <a:ext cx="861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Powerpoint (ou Star Office)	</a:t>
            </a:r>
          </a:p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Un outil puissant à utiliser intelligemment !</a:t>
            </a:r>
            <a:endParaRPr lang="fr-FR" sz="2300">
              <a:solidFill>
                <a:srgbClr val="D8962B"/>
              </a:solidFill>
              <a:latin typeface="Chalkboard" charset="0"/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828800" y="152400"/>
            <a:ext cx="5613400" cy="668338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solidFill>
                  <a:srgbClr val="000000"/>
                </a:solidFill>
                <a:latin typeface="Chalkboard" charset="0"/>
              </a:rPr>
              <a:t>La préparation du support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4035425" cy="541338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Chalkboard" charset="0"/>
              </a:rPr>
              <a:t>Quelques règles simples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8763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2" algn="l">
              <a:buFontTx/>
              <a:buChar char="•"/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 En règle générale, préférer un fond blanc</a:t>
            </a:r>
          </a:p>
          <a:p>
            <a:pPr marL="571500" lvl="3" algn="l"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Un fond sombre évite l’éblouissement, mais nécessite une salle sombre !</a:t>
            </a:r>
          </a:p>
          <a:p>
            <a:pPr marL="571500" lvl="3" algn="l"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Attention aux fonds colorés ou noirs lors d’une impression </a:t>
            </a:r>
          </a:p>
          <a:p>
            <a:pPr marL="762000" lvl="4" algn="l"/>
            <a:r>
              <a:rPr lang="fr-FR" sz="1800">
                <a:solidFill>
                  <a:srgbClr val="000000"/>
                </a:solidFill>
                <a:latin typeface="Chalkboard" charset="0"/>
              </a:rPr>
              <a:t> =&gt; grande consommation d’encre </a:t>
            </a:r>
          </a:p>
          <a:p>
            <a:pPr marL="571500" lvl="3" algn="l"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Les fonds de diapositives pré-dessinés (powerpoint)</a:t>
            </a:r>
          </a:p>
          <a:p>
            <a:pPr algn="l"/>
            <a:r>
              <a:rPr lang="fr-FR" sz="1800">
                <a:solidFill>
                  <a:srgbClr val="000000"/>
                </a:solidFill>
                <a:latin typeface="Chalkboard" charset="0"/>
              </a:rPr>
              <a:t>	=&gt; </a:t>
            </a:r>
            <a:r>
              <a:rPr lang="fr-FR" altLang="ja-JP" sz="1800">
                <a:solidFill>
                  <a:srgbClr val="000000"/>
                </a:solidFill>
                <a:latin typeface="Chalkboard" charset="0"/>
              </a:rPr>
              <a:t>pr</a:t>
            </a:r>
            <a:r>
              <a:rPr lang="fr-FR" sz="1800">
                <a:solidFill>
                  <a:srgbClr val="000000"/>
                </a:solidFill>
                <a:latin typeface="Chalkboard" charset="0"/>
              </a:rPr>
              <a:t>éférer les fonds sobres, un seul type de fond / présentation</a:t>
            </a:r>
          </a:p>
          <a:p>
            <a:pPr algn="l"/>
            <a:endParaRPr lang="fr-FR" sz="1800">
              <a:solidFill>
                <a:srgbClr val="000000"/>
              </a:solidFill>
              <a:latin typeface="Chalkboard" charset="0"/>
            </a:endParaRPr>
          </a:p>
          <a:p>
            <a:pPr marL="381000" lvl="2" algn="l">
              <a:buFontTx/>
              <a:buChar char="•"/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 Choisissez des couleurs contrastées (/fond) pour les polices</a:t>
            </a:r>
            <a:endParaRPr lang="fr-FR" sz="1800">
              <a:solidFill>
                <a:srgbClr val="000000"/>
              </a:solidFill>
              <a:latin typeface="Chalkboard" charset="0"/>
            </a:endParaRPr>
          </a:p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Chalkboard" charset="0"/>
              </a:rPr>
              <a:t> Utiliser la couleur pour mettre </a:t>
            </a:r>
            <a:r>
              <a:rPr lang="fr-FR">
                <a:solidFill>
                  <a:srgbClr val="D8962B"/>
                </a:solidFill>
                <a:latin typeface="Chalkboard" charset="0"/>
              </a:rPr>
              <a:t>un point</a:t>
            </a:r>
            <a:r>
              <a:rPr lang="fr-FR">
                <a:solidFill>
                  <a:srgbClr val="000000"/>
                </a:solidFill>
                <a:latin typeface="Chalkboard" charset="0"/>
              </a:rPr>
              <a:t> en exergue</a:t>
            </a:r>
          </a:p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Chalkboard" charset="0"/>
              </a:rPr>
              <a:t> Pas trop de couleurs différentes :</a:t>
            </a:r>
          </a:p>
          <a:p>
            <a:pPr marL="762000" lvl="4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T</a:t>
            </a:r>
            <a:r>
              <a:rPr lang="en-US" sz="1800">
                <a:solidFill>
                  <a:srgbClr val="FF6600"/>
                </a:solidFill>
              </a:rPr>
              <a:t>r</a:t>
            </a:r>
            <a:r>
              <a:rPr lang="en-US" sz="1800">
                <a:solidFill>
                  <a:srgbClr val="FFFF00"/>
                </a:solidFill>
              </a:rPr>
              <a:t>y</a:t>
            </a:r>
            <a:r>
              <a:rPr lang="en-US" sz="1800">
                <a:solidFill>
                  <a:srgbClr val="33CC33"/>
                </a:solidFill>
              </a:rPr>
              <a:t>i</a:t>
            </a:r>
            <a:r>
              <a:rPr lang="en-US" sz="1800">
                <a:solidFill>
                  <a:srgbClr val="0066FF"/>
                </a:solidFill>
              </a:rPr>
              <a:t>n</a:t>
            </a:r>
            <a:r>
              <a:rPr lang="en-US" sz="1800">
                <a:solidFill>
                  <a:schemeClr val="folHlink"/>
                </a:solidFill>
              </a:rPr>
              <a:t>g</a:t>
            </a:r>
            <a:r>
              <a:rPr lang="en-US" sz="1800">
                <a:solidFill>
                  <a:srgbClr val="FF3399"/>
                </a:solidFill>
              </a:rPr>
              <a:t> t</a:t>
            </a:r>
            <a:r>
              <a:rPr lang="en-US" sz="1800">
                <a:solidFill>
                  <a:srgbClr val="FF0000"/>
                </a:solidFill>
              </a:rPr>
              <a:t>o</a:t>
            </a:r>
            <a:r>
              <a:rPr lang="en-US" sz="1800">
                <a:solidFill>
                  <a:srgbClr val="FF3399"/>
                </a:solidFill>
              </a:rPr>
              <a:t> </a:t>
            </a:r>
            <a:r>
              <a:rPr lang="en-US" sz="1800">
                <a:solidFill>
                  <a:srgbClr val="FF6600"/>
                </a:solidFill>
              </a:rPr>
              <a:t>b</a:t>
            </a:r>
            <a:r>
              <a:rPr lang="en-US" sz="1800">
                <a:solidFill>
                  <a:srgbClr val="FFFF00"/>
                </a:solidFill>
              </a:rPr>
              <a:t>e </a:t>
            </a:r>
            <a:r>
              <a:rPr lang="en-US" sz="1800">
                <a:solidFill>
                  <a:srgbClr val="33CC33"/>
                </a:solidFill>
              </a:rPr>
              <a:t>c</a:t>
            </a:r>
            <a:r>
              <a:rPr lang="en-US" sz="1800">
                <a:solidFill>
                  <a:srgbClr val="0066FF"/>
                </a:solidFill>
              </a:rPr>
              <a:t>r</a:t>
            </a:r>
            <a:r>
              <a:rPr lang="en-US" sz="1800">
                <a:solidFill>
                  <a:schemeClr val="folHlink"/>
                </a:solidFill>
              </a:rPr>
              <a:t>e</a:t>
            </a:r>
            <a:r>
              <a:rPr lang="en-US" sz="1800">
                <a:solidFill>
                  <a:srgbClr val="FF3399"/>
                </a:solidFill>
              </a:rPr>
              <a:t>a</a:t>
            </a:r>
            <a:r>
              <a:rPr lang="en-US" sz="1800">
                <a:solidFill>
                  <a:srgbClr val="FF0000"/>
                </a:solidFill>
              </a:rPr>
              <a:t>t</a:t>
            </a:r>
            <a:r>
              <a:rPr lang="en-US" sz="1800">
                <a:solidFill>
                  <a:srgbClr val="FF6600"/>
                </a:solidFill>
              </a:rPr>
              <a:t>i</a:t>
            </a:r>
            <a:r>
              <a:rPr lang="en-US" sz="1800">
                <a:solidFill>
                  <a:srgbClr val="FFFF00"/>
                </a:solidFill>
              </a:rPr>
              <a:t>v</a:t>
            </a:r>
            <a:r>
              <a:rPr lang="en-US" sz="1800">
                <a:solidFill>
                  <a:srgbClr val="33CC33"/>
                </a:solidFill>
              </a:rPr>
              <a:t>e</a:t>
            </a:r>
            <a:r>
              <a:rPr lang="en-US" sz="1800">
                <a:solidFill>
                  <a:srgbClr val="FF3399"/>
                </a:solidFill>
              </a:rPr>
              <a:t> </a:t>
            </a:r>
            <a:r>
              <a:rPr lang="en-US" sz="1800">
                <a:solidFill>
                  <a:srgbClr val="0066FF"/>
                </a:solidFill>
              </a:rPr>
              <a:t>c</a:t>
            </a:r>
            <a:r>
              <a:rPr lang="en-US" sz="1800">
                <a:solidFill>
                  <a:schemeClr val="folHlink"/>
                </a:solidFill>
              </a:rPr>
              <a:t>a</a:t>
            </a:r>
            <a:r>
              <a:rPr lang="en-US" sz="1800">
                <a:solidFill>
                  <a:srgbClr val="FF3399"/>
                </a:solidFill>
              </a:rPr>
              <a:t>n </a:t>
            </a:r>
            <a:r>
              <a:rPr lang="en-US" sz="1800">
                <a:solidFill>
                  <a:srgbClr val="0066FF"/>
                </a:solidFill>
              </a:rPr>
              <a:t>b</a:t>
            </a:r>
            <a:r>
              <a:rPr lang="en-US" sz="1800">
                <a:solidFill>
                  <a:schemeClr val="folHlink"/>
                </a:solidFill>
              </a:rPr>
              <a:t>e</a:t>
            </a:r>
            <a:r>
              <a:rPr lang="en-US" sz="1800">
                <a:solidFill>
                  <a:srgbClr val="FF3399"/>
                </a:solidFill>
              </a:rPr>
              <a:t> b</a:t>
            </a:r>
            <a:r>
              <a:rPr lang="en-US" sz="1800">
                <a:solidFill>
                  <a:srgbClr val="FF0000"/>
                </a:solidFill>
              </a:rPr>
              <a:t>a</a:t>
            </a:r>
            <a:r>
              <a:rPr lang="en-US" sz="1800">
                <a:solidFill>
                  <a:srgbClr val="FF6600"/>
                </a:solidFill>
              </a:rPr>
              <a:t>d !</a:t>
            </a:r>
            <a:endParaRPr lang="en-US" sz="2800">
              <a:solidFill>
                <a:srgbClr val="FF6600"/>
              </a:solidFill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3743325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Fonds d’écran et Couleurs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304800" y="990600"/>
            <a:ext cx="861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Powerpoint (ou Star Office)	</a:t>
            </a:r>
          </a:p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Un outil puissant à utiliser intelligemment !</a:t>
            </a:r>
            <a:endParaRPr lang="fr-FR" sz="2300">
              <a:solidFill>
                <a:srgbClr val="D8962B"/>
              </a:solidFill>
              <a:latin typeface="Chalkboard" charset="0"/>
            </a:endParaRP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828800" y="152400"/>
            <a:ext cx="5613400" cy="668338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solidFill>
                  <a:srgbClr val="000000"/>
                </a:solidFill>
                <a:latin typeface="Chalkboard" charset="0"/>
              </a:rPr>
              <a:t>La préparation du support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4035425" cy="541338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Chalkboard" charset="0"/>
              </a:rPr>
              <a:t>Quelques règles simples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8763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2" algn="l">
              <a:buFontTx/>
              <a:buChar char="•"/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 En règle générale, préférer un graphique à un tableau</a:t>
            </a:r>
          </a:p>
          <a:p>
            <a:pPr marL="571500" lvl="3" algn="l"/>
            <a:endParaRPr lang="en-US" sz="2800">
              <a:solidFill>
                <a:srgbClr val="FF6600"/>
              </a:solidFill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1695450" cy="476250"/>
          </a:xfrm>
          <a:prstGeom prst="rect">
            <a:avLst/>
          </a:prstGeom>
          <a:solidFill>
            <a:srgbClr val="4D7CD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Graphiques</a:t>
            </a:r>
          </a:p>
        </p:txBody>
      </p:sp>
      <p:graphicFrame>
        <p:nvGraphicFramePr>
          <p:cNvPr id="198663" name="Object 7"/>
          <p:cNvGraphicFramePr>
            <a:graphicFrameLocks noChangeAspect="1"/>
          </p:cNvGraphicFramePr>
          <p:nvPr/>
        </p:nvGraphicFramePr>
        <p:xfrm>
          <a:off x="152400" y="3733800"/>
          <a:ext cx="5334000" cy="2974975"/>
        </p:xfrm>
        <a:graphic>
          <a:graphicData uri="http://schemas.openxmlformats.org/presentationml/2006/ole">
            <p:oleObj spid="_x0000_s198663" name="Worksheet" r:id="rId4" imgW="9492120" imgH="5309640" progId="Excel.Sheet.8">
              <p:embed/>
            </p:oleObj>
          </a:graphicData>
        </a:graphic>
      </p:graphicFrame>
      <p:graphicFrame>
        <p:nvGraphicFramePr>
          <p:cNvPr id="198664" name="Object 8"/>
          <p:cNvGraphicFramePr>
            <a:graphicFrameLocks noChangeAspect="1"/>
          </p:cNvGraphicFramePr>
          <p:nvPr/>
        </p:nvGraphicFramePr>
        <p:xfrm>
          <a:off x="5562600" y="5791200"/>
          <a:ext cx="3429000" cy="555625"/>
        </p:xfrm>
        <a:graphic>
          <a:graphicData uri="http://schemas.openxmlformats.org/presentationml/2006/ole">
            <p:oleObj spid="_x0000_s198664" name="Feuille de calcul" r:id="rId5" imgW="3047040" imgH="494640" progId="Excel.Sheet.8">
              <p:embed/>
            </p:oleObj>
          </a:graphicData>
        </a:graphic>
      </p:graphicFrame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5334000" y="3733800"/>
            <a:ext cx="3733800" cy="958850"/>
          </a:xfrm>
          <a:prstGeom prst="rect">
            <a:avLst/>
          </a:prstGeom>
          <a:solidFill>
            <a:srgbClr val="4D7C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800">
                <a:latin typeface="Chalkboard" charset="0"/>
              </a:rPr>
              <a:t>A et B contiennent la m</a:t>
            </a:r>
            <a:r>
              <a:rPr lang="fr-FR" altLang="ja-JP" sz="1800">
                <a:latin typeface="Chalkboard" charset="0"/>
              </a:rPr>
              <a:t>ême information, mais le cerveau intègre beaucoup mieux A que B !</a:t>
            </a:r>
            <a:endParaRPr lang="fr-FR" sz="1800"/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4114800" y="4419600"/>
            <a:ext cx="387350" cy="457200"/>
          </a:xfrm>
          <a:prstGeom prst="rect">
            <a:avLst/>
          </a:prstGeom>
          <a:solidFill>
            <a:srgbClr val="D8962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7239000" y="5181600"/>
            <a:ext cx="387350" cy="457200"/>
          </a:xfrm>
          <a:prstGeom prst="rect">
            <a:avLst/>
          </a:prstGeom>
          <a:solidFill>
            <a:srgbClr val="D8962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  <a:solidFill>
            <a:srgbClr val="FFFE37"/>
          </a:solidFill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halkboard" charset="0"/>
              </a:rPr>
              <a:t>Le cadre général du discours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8305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fr-FR" dirty="0">
                <a:latin typeface="Chalkboard" charset="0"/>
              </a:rPr>
              <a:t>- L’intérêt des questions posées ? (Introduction)</a:t>
            </a:r>
          </a:p>
          <a:p>
            <a:pPr algn="l" eaLnBrk="1" hangingPunct="1">
              <a:buFontTx/>
              <a:buChar char="-"/>
            </a:pPr>
            <a:r>
              <a:rPr lang="fr-FR" dirty="0">
                <a:latin typeface="Chalkboard" charset="0"/>
              </a:rPr>
              <a:t> Annoncer le contenu à l’avance (titres).</a:t>
            </a:r>
          </a:p>
          <a:p>
            <a:pPr algn="l" eaLnBrk="1" hangingPunct="1">
              <a:buFontTx/>
              <a:buChar char="-"/>
            </a:pPr>
            <a:r>
              <a:rPr lang="fr-FR" dirty="0">
                <a:latin typeface="Chalkboard" charset="0"/>
              </a:rPr>
              <a:t> Présenter les arguments essentiels.</a:t>
            </a:r>
          </a:p>
          <a:p>
            <a:pPr algn="l" eaLnBrk="1" hangingPunct="1">
              <a:buFontTx/>
              <a:buChar char="-"/>
            </a:pPr>
            <a:r>
              <a:rPr lang="fr-FR" dirty="0">
                <a:latin typeface="Chalkboard" charset="0"/>
              </a:rPr>
              <a:t> Insister sur les transitions (annoncer les changements de parties).</a:t>
            </a:r>
          </a:p>
          <a:p>
            <a:pPr algn="l" eaLnBrk="1" hangingPunct="1">
              <a:buFontTx/>
              <a:buChar char="-"/>
            </a:pPr>
            <a:r>
              <a:rPr lang="fr-FR" dirty="0">
                <a:latin typeface="Chalkboard" charset="0"/>
              </a:rPr>
              <a:t> Conclure en situant la limite des réponses et en élargissant le débat.</a:t>
            </a:r>
          </a:p>
          <a:p>
            <a:pPr algn="l" eaLnBrk="1" hangingPunct="1"/>
            <a:endParaRPr lang="fr-FR" sz="3200" dirty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"/>
            <a:ext cx="6400800" cy="838200"/>
          </a:xfrm>
          <a:solidFill>
            <a:srgbClr val="FFFE37"/>
          </a:solidFill>
        </p:spPr>
        <p:txBody>
          <a:bodyPr/>
          <a:lstStyle/>
          <a:p>
            <a:pPr algn="l"/>
            <a:r>
              <a:rPr lang="fr-FR" sz="4000">
                <a:latin typeface="Chalkboard" charset="0"/>
              </a:rPr>
              <a:t>La préparation du discours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1446213"/>
            <a:ext cx="86868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• Quel discours ?</a:t>
            </a:r>
            <a:endParaRPr lang="fr-FR" sz="2800">
              <a:latin typeface="Chalkboard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800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• surtout ne pas répéter des phrases écrites sur les diapositives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000">
                <a:latin typeface="Chalkboard" charset="0"/>
              </a:rPr>
              <a:t>	• En général, les idées principales sont notées schématiquement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000">
                <a:latin typeface="Chalkboard" charset="0"/>
              </a:rPr>
              <a:t>	 sous forme de points (mots) sur vos diapos.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000">
                <a:latin typeface="Chalkboard" charset="0"/>
              </a:rPr>
              <a:t>	• Oralement, vous allez construire des phrases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000">
                <a:latin typeface="Chalkboard" charset="0"/>
              </a:rPr>
              <a:t>	autour de ces points</a:t>
            </a:r>
            <a:endParaRPr lang="fr-FR" sz="2800">
              <a:latin typeface="Chalkboard" charset="0"/>
            </a:endParaRPr>
          </a:p>
          <a:p>
            <a:pPr algn="l" eaLnBrk="1" hangingPunct="1">
              <a:spcBef>
                <a:spcPct val="20000"/>
              </a:spcBef>
            </a:pPr>
            <a:endParaRPr lang="fr-FR" sz="2800">
              <a:latin typeface="Chalkboard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fr-FR" sz="2800">
                <a:solidFill>
                  <a:srgbClr val="1F59FE"/>
                </a:solidFill>
                <a:latin typeface="Chalkboard" charset="0"/>
              </a:rPr>
              <a:t>• Vérifier les diapos par rapport au discours</a:t>
            </a:r>
            <a:endParaRPr lang="fr-FR" sz="2800">
              <a:latin typeface="Chalkboard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800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• Ne pas prévoir de parler plus de 2-3’ sur la m</a:t>
            </a:r>
            <a:r>
              <a:rPr lang="fr-FR" altLang="ja-JP" sz="2000">
                <a:latin typeface="Chalkboard" charset="0"/>
              </a:rPr>
              <a:t>ême diapositive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ja-JP" sz="2000">
                <a:latin typeface="Chalkboard" charset="0"/>
              </a:rPr>
              <a:t>	• sauf exception, ne pas parler d’un nouveau point sur une diapo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ja-JP" sz="2000">
                <a:latin typeface="Chalkboard" charset="0"/>
              </a:rPr>
              <a:t>	 concernant le point précédent</a:t>
            </a:r>
            <a:r>
              <a:rPr lang="fr-FR" sz="2000">
                <a:latin typeface="Chalkboard" charset="0"/>
              </a:rPr>
              <a:t> =&gt; prévoir une nouvelle diapo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FCF533"/>
          </a:solidFill>
        </p:spPr>
        <p:txBody>
          <a:bodyPr/>
          <a:lstStyle/>
          <a:p>
            <a:r>
              <a:rPr lang="fr-FR" sz="3600">
                <a:solidFill>
                  <a:schemeClr val="tx1"/>
                </a:solidFill>
                <a:latin typeface="Chalkboard" charset="0"/>
              </a:rPr>
              <a:t>Le respect des équilibres temporels</a:t>
            </a:r>
            <a:endParaRPr lang="fr-FR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09600" y="4114800"/>
            <a:ext cx="4146550" cy="1054100"/>
          </a:xfrm>
          <a:prstGeom prst="rect">
            <a:avLst/>
          </a:prstGeom>
          <a:solidFill>
            <a:srgbClr val="CBF6F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3’</a:t>
            </a:r>
          </a:p>
          <a:p>
            <a:pPr algn="l"/>
            <a:r>
              <a:rPr lang="fr-FR" sz="2000">
                <a:latin typeface="Chalkboard" charset="0"/>
              </a:rPr>
              <a:t>• Développement		10’</a:t>
            </a:r>
          </a:p>
          <a:p>
            <a:pPr algn="l"/>
            <a:r>
              <a:rPr lang="fr-FR" sz="2000">
                <a:latin typeface="Chalkboard" charset="0"/>
              </a:rPr>
              <a:t>• Conclusion			2’</a:t>
            </a:r>
            <a:endParaRPr lang="fr-FR"/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4800600" y="2665413"/>
            <a:ext cx="4052888" cy="1054100"/>
          </a:xfrm>
          <a:prstGeom prst="rect">
            <a:avLst/>
          </a:prstGeom>
          <a:solidFill>
            <a:srgbClr val="FFAD3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5’</a:t>
            </a:r>
          </a:p>
          <a:p>
            <a:pPr algn="l"/>
            <a:r>
              <a:rPr lang="fr-FR" sz="2000">
                <a:latin typeface="Chalkboard" charset="0"/>
              </a:rPr>
              <a:t>• Développement		5’</a:t>
            </a:r>
          </a:p>
          <a:p>
            <a:pPr algn="l"/>
            <a:r>
              <a:rPr lang="fr-FR" sz="2000">
                <a:latin typeface="Chalkboard" charset="0"/>
              </a:rPr>
              <a:t>• Conclusion			5’</a:t>
            </a:r>
            <a:endParaRPr lang="fr-FR" sz="2000"/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4876800" y="5410200"/>
            <a:ext cx="4052888" cy="1054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4’</a:t>
            </a:r>
          </a:p>
          <a:p>
            <a:pPr algn="l"/>
            <a:r>
              <a:rPr lang="fr-FR" sz="2000">
                <a:latin typeface="Chalkboard" charset="0"/>
              </a:rPr>
              <a:t>• Développement		5’</a:t>
            </a:r>
          </a:p>
          <a:p>
            <a:pPr algn="l"/>
            <a:r>
              <a:rPr lang="fr-FR" sz="2000">
                <a:latin typeface="Chalkboard" charset="0"/>
              </a:rPr>
              <a:t>• Conclusion			6’</a:t>
            </a:r>
            <a:endParaRPr lang="fr-FR" sz="2000"/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84470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Voici 3 découpages possibles d’un exposé de 15’ en 3 parties. Lequel (ou lesquels) vous parai(ssen)t inadapté(s) ?</a:t>
            </a:r>
            <a:endParaRPr lang="fr-FR" sz="2000"/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4267200" y="2971800"/>
            <a:ext cx="381000" cy="476250"/>
          </a:xfrm>
          <a:prstGeom prst="rect">
            <a:avLst/>
          </a:prstGeom>
          <a:solidFill>
            <a:srgbClr val="FFAD3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A</a:t>
            </a:r>
            <a:endParaRPr lang="fr-FR"/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4876800" y="4419600"/>
            <a:ext cx="357188" cy="476250"/>
          </a:xfrm>
          <a:prstGeom prst="rect">
            <a:avLst/>
          </a:prstGeom>
          <a:solidFill>
            <a:srgbClr val="CBF6F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B</a:t>
            </a:r>
            <a:endParaRPr lang="fr-FR"/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4419600" y="5715000"/>
            <a:ext cx="363538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FCF533"/>
          </a:solidFill>
        </p:spPr>
        <p:txBody>
          <a:bodyPr/>
          <a:lstStyle/>
          <a:p>
            <a:r>
              <a:rPr lang="fr-FR" sz="3200">
                <a:solidFill>
                  <a:schemeClr val="tx1"/>
                </a:solidFill>
                <a:latin typeface="Chalkboard" charset="0"/>
              </a:rPr>
              <a:t>Le respect des équilibres temporels</a:t>
            </a:r>
            <a:endParaRPr lang="fr-FR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609600" y="4114800"/>
            <a:ext cx="4146550" cy="1054100"/>
          </a:xfrm>
          <a:prstGeom prst="rect">
            <a:avLst/>
          </a:prstGeom>
          <a:solidFill>
            <a:srgbClr val="CBF6F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3’</a:t>
            </a:r>
          </a:p>
          <a:p>
            <a:pPr algn="l"/>
            <a:r>
              <a:rPr lang="fr-FR" sz="2000">
                <a:latin typeface="Chalkboard" charset="0"/>
              </a:rPr>
              <a:t>• Développement		10’</a:t>
            </a:r>
          </a:p>
          <a:p>
            <a:pPr algn="l"/>
            <a:r>
              <a:rPr lang="fr-FR" sz="2000">
                <a:latin typeface="Chalkboard" charset="0"/>
              </a:rPr>
              <a:t>• Conclusion			2’</a:t>
            </a:r>
            <a:endParaRPr lang="fr-FR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800600" y="2665413"/>
            <a:ext cx="4052888" cy="1054100"/>
          </a:xfrm>
          <a:prstGeom prst="rect">
            <a:avLst/>
          </a:prstGeom>
          <a:solidFill>
            <a:srgbClr val="FFAD3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5’</a:t>
            </a:r>
          </a:p>
          <a:p>
            <a:pPr algn="l"/>
            <a:r>
              <a:rPr lang="fr-FR" sz="2000">
                <a:latin typeface="Chalkboard" charset="0"/>
              </a:rPr>
              <a:t>• Développement		5’</a:t>
            </a:r>
          </a:p>
          <a:p>
            <a:pPr algn="l"/>
            <a:r>
              <a:rPr lang="fr-FR" sz="2000">
                <a:latin typeface="Chalkboard" charset="0"/>
              </a:rPr>
              <a:t>• Conclusion			5’</a:t>
            </a:r>
            <a:endParaRPr lang="fr-FR" sz="2000"/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4876800" y="5410200"/>
            <a:ext cx="4052888" cy="1054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4’</a:t>
            </a:r>
          </a:p>
          <a:p>
            <a:pPr algn="l"/>
            <a:r>
              <a:rPr lang="fr-FR" sz="2000">
                <a:latin typeface="Chalkboard" charset="0"/>
              </a:rPr>
              <a:t>• Développement		5’</a:t>
            </a:r>
          </a:p>
          <a:p>
            <a:pPr algn="l"/>
            <a:r>
              <a:rPr lang="fr-FR" sz="2000">
                <a:latin typeface="Chalkboard" charset="0"/>
              </a:rPr>
              <a:t>• Conclusion			6’</a:t>
            </a:r>
            <a:endParaRPr lang="fr-FR" sz="2000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84470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Voici 3 découpages possibles d’un exposé de 15’ en 3 parties. Lequel (ou lesquels) vous parai(ssen)t inadapté(s) ?</a:t>
            </a:r>
            <a:endParaRPr lang="fr-FR" sz="2000"/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4267200" y="2971800"/>
            <a:ext cx="381000" cy="476250"/>
          </a:xfrm>
          <a:prstGeom prst="rect">
            <a:avLst/>
          </a:prstGeom>
          <a:solidFill>
            <a:srgbClr val="FFAD3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A</a:t>
            </a:r>
            <a:endParaRPr lang="fr-FR"/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876800" y="4419600"/>
            <a:ext cx="357188" cy="476250"/>
          </a:xfrm>
          <a:prstGeom prst="rect">
            <a:avLst/>
          </a:prstGeom>
          <a:solidFill>
            <a:srgbClr val="CBF6F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B</a:t>
            </a:r>
            <a:endParaRPr lang="fr-FR"/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4419600" y="5715000"/>
            <a:ext cx="363538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C</a:t>
            </a:r>
            <a:endParaRPr lang="fr-FR"/>
          </a:p>
        </p:txBody>
      </p:sp>
      <p:grpSp>
        <p:nvGrpSpPr>
          <p:cNvPr id="158730" name="Group 10"/>
          <p:cNvGrpSpPr>
            <a:grpSpLocks/>
          </p:cNvGrpSpPr>
          <p:nvPr/>
        </p:nvGrpSpPr>
        <p:grpSpPr bwMode="auto">
          <a:xfrm>
            <a:off x="6324600" y="2438400"/>
            <a:ext cx="1260475" cy="1611313"/>
            <a:chOff x="1832" y="765"/>
            <a:chExt cx="794" cy="1015"/>
          </a:xfrm>
        </p:grpSpPr>
        <p:sp>
          <p:nvSpPr>
            <p:cNvPr id="158731" name="Freeform 11"/>
            <p:cNvSpPr>
              <a:spLocks/>
            </p:cNvSpPr>
            <p:nvPr/>
          </p:nvSpPr>
          <p:spPr bwMode="auto">
            <a:xfrm>
              <a:off x="1832" y="765"/>
              <a:ext cx="794" cy="1015"/>
            </a:xfrm>
            <a:custGeom>
              <a:avLst/>
              <a:gdLst/>
              <a:ahLst/>
              <a:cxnLst>
                <a:cxn ang="0">
                  <a:pos x="794" y="0"/>
                </a:cxn>
                <a:cxn ang="0">
                  <a:pos x="330" y="470"/>
                </a:cxn>
                <a:cxn ang="0">
                  <a:pos x="266" y="591"/>
                </a:cxn>
                <a:cxn ang="0">
                  <a:pos x="104" y="829"/>
                </a:cxn>
                <a:cxn ang="0">
                  <a:pos x="23" y="962"/>
                </a:cxn>
                <a:cxn ang="0">
                  <a:pos x="11" y="997"/>
                </a:cxn>
                <a:cxn ang="0">
                  <a:pos x="0" y="1015"/>
                </a:cxn>
              </a:cxnLst>
              <a:rect l="0" t="0" r="r" b="b"/>
              <a:pathLst>
                <a:path w="794" h="1015">
                  <a:moveTo>
                    <a:pt x="794" y="0"/>
                  </a:moveTo>
                  <a:cubicBezTo>
                    <a:pt x="639" y="156"/>
                    <a:pt x="479" y="308"/>
                    <a:pt x="330" y="470"/>
                  </a:cubicBezTo>
                  <a:cubicBezTo>
                    <a:pt x="299" y="503"/>
                    <a:pt x="291" y="553"/>
                    <a:pt x="266" y="591"/>
                  </a:cubicBezTo>
                  <a:cubicBezTo>
                    <a:pt x="212" y="670"/>
                    <a:pt x="151" y="745"/>
                    <a:pt x="104" y="829"/>
                  </a:cubicBezTo>
                  <a:cubicBezTo>
                    <a:pt x="91" y="850"/>
                    <a:pt x="52" y="942"/>
                    <a:pt x="23" y="962"/>
                  </a:cubicBezTo>
                  <a:cubicBezTo>
                    <a:pt x="19" y="973"/>
                    <a:pt x="17" y="986"/>
                    <a:pt x="11" y="997"/>
                  </a:cubicBezTo>
                  <a:cubicBezTo>
                    <a:pt x="7" y="1003"/>
                    <a:pt x="0" y="1015"/>
                    <a:pt x="0" y="1015"/>
                  </a:cubicBezTo>
                </a:path>
              </a:pathLst>
            </a:custGeom>
            <a:noFill/>
            <a:ln w="146050" cmpd="sng">
              <a:solidFill>
                <a:srgbClr val="E30D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32" name="Freeform 12"/>
            <p:cNvSpPr>
              <a:spLocks/>
            </p:cNvSpPr>
            <p:nvPr/>
          </p:nvSpPr>
          <p:spPr bwMode="auto">
            <a:xfrm>
              <a:off x="1920" y="823"/>
              <a:ext cx="551" cy="8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197"/>
                </a:cxn>
                <a:cxn ang="0">
                  <a:pos x="325" y="504"/>
                </a:cxn>
                <a:cxn ang="0">
                  <a:pos x="406" y="620"/>
                </a:cxn>
                <a:cxn ang="0">
                  <a:pos x="446" y="684"/>
                </a:cxn>
                <a:cxn ang="0">
                  <a:pos x="516" y="806"/>
                </a:cxn>
                <a:cxn ang="0">
                  <a:pos x="545" y="875"/>
                </a:cxn>
                <a:cxn ang="0">
                  <a:pos x="551" y="899"/>
                </a:cxn>
              </a:cxnLst>
              <a:rect l="0" t="0" r="r" b="b"/>
              <a:pathLst>
                <a:path w="551" h="899">
                  <a:moveTo>
                    <a:pt x="0" y="0"/>
                  </a:moveTo>
                  <a:cubicBezTo>
                    <a:pt x="51" y="63"/>
                    <a:pt x="78" y="128"/>
                    <a:pt x="122" y="197"/>
                  </a:cubicBezTo>
                  <a:cubicBezTo>
                    <a:pt x="188" y="299"/>
                    <a:pt x="260" y="399"/>
                    <a:pt x="325" y="504"/>
                  </a:cubicBezTo>
                  <a:cubicBezTo>
                    <a:pt x="350" y="544"/>
                    <a:pt x="367" y="591"/>
                    <a:pt x="406" y="620"/>
                  </a:cubicBezTo>
                  <a:cubicBezTo>
                    <a:pt x="418" y="641"/>
                    <a:pt x="433" y="661"/>
                    <a:pt x="446" y="684"/>
                  </a:cubicBezTo>
                  <a:cubicBezTo>
                    <a:pt x="469" y="726"/>
                    <a:pt x="474" y="776"/>
                    <a:pt x="516" y="806"/>
                  </a:cubicBezTo>
                  <a:cubicBezTo>
                    <a:pt x="524" y="830"/>
                    <a:pt x="538" y="849"/>
                    <a:pt x="545" y="875"/>
                  </a:cubicBezTo>
                  <a:cubicBezTo>
                    <a:pt x="547" y="883"/>
                    <a:pt x="551" y="899"/>
                    <a:pt x="551" y="899"/>
                  </a:cubicBezTo>
                </a:path>
              </a:pathLst>
            </a:custGeom>
            <a:noFill/>
            <a:ln w="146050" cmpd="sng">
              <a:solidFill>
                <a:srgbClr val="E30D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8733" name="Group 13"/>
          <p:cNvGrpSpPr>
            <a:grpSpLocks/>
          </p:cNvGrpSpPr>
          <p:nvPr/>
        </p:nvGrpSpPr>
        <p:grpSpPr bwMode="auto">
          <a:xfrm>
            <a:off x="6629400" y="5105400"/>
            <a:ext cx="1260475" cy="1611313"/>
            <a:chOff x="1832" y="765"/>
            <a:chExt cx="794" cy="1015"/>
          </a:xfrm>
        </p:grpSpPr>
        <p:sp>
          <p:nvSpPr>
            <p:cNvPr id="158734" name="Freeform 14"/>
            <p:cNvSpPr>
              <a:spLocks/>
            </p:cNvSpPr>
            <p:nvPr/>
          </p:nvSpPr>
          <p:spPr bwMode="auto">
            <a:xfrm>
              <a:off x="1832" y="765"/>
              <a:ext cx="794" cy="1015"/>
            </a:xfrm>
            <a:custGeom>
              <a:avLst/>
              <a:gdLst/>
              <a:ahLst/>
              <a:cxnLst>
                <a:cxn ang="0">
                  <a:pos x="794" y="0"/>
                </a:cxn>
                <a:cxn ang="0">
                  <a:pos x="330" y="470"/>
                </a:cxn>
                <a:cxn ang="0">
                  <a:pos x="266" y="591"/>
                </a:cxn>
                <a:cxn ang="0">
                  <a:pos x="104" y="829"/>
                </a:cxn>
                <a:cxn ang="0">
                  <a:pos x="23" y="962"/>
                </a:cxn>
                <a:cxn ang="0">
                  <a:pos x="11" y="997"/>
                </a:cxn>
                <a:cxn ang="0">
                  <a:pos x="0" y="1015"/>
                </a:cxn>
              </a:cxnLst>
              <a:rect l="0" t="0" r="r" b="b"/>
              <a:pathLst>
                <a:path w="794" h="1015">
                  <a:moveTo>
                    <a:pt x="794" y="0"/>
                  </a:moveTo>
                  <a:cubicBezTo>
                    <a:pt x="639" y="156"/>
                    <a:pt x="479" y="308"/>
                    <a:pt x="330" y="470"/>
                  </a:cubicBezTo>
                  <a:cubicBezTo>
                    <a:pt x="299" y="503"/>
                    <a:pt x="291" y="553"/>
                    <a:pt x="266" y="591"/>
                  </a:cubicBezTo>
                  <a:cubicBezTo>
                    <a:pt x="212" y="670"/>
                    <a:pt x="151" y="745"/>
                    <a:pt x="104" y="829"/>
                  </a:cubicBezTo>
                  <a:cubicBezTo>
                    <a:pt x="91" y="850"/>
                    <a:pt x="52" y="942"/>
                    <a:pt x="23" y="962"/>
                  </a:cubicBezTo>
                  <a:cubicBezTo>
                    <a:pt x="19" y="973"/>
                    <a:pt x="17" y="986"/>
                    <a:pt x="11" y="997"/>
                  </a:cubicBezTo>
                  <a:cubicBezTo>
                    <a:pt x="7" y="1003"/>
                    <a:pt x="0" y="1015"/>
                    <a:pt x="0" y="1015"/>
                  </a:cubicBezTo>
                </a:path>
              </a:pathLst>
            </a:custGeom>
            <a:noFill/>
            <a:ln w="146050" cmpd="sng">
              <a:solidFill>
                <a:srgbClr val="E30D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35" name="Freeform 15"/>
            <p:cNvSpPr>
              <a:spLocks/>
            </p:cNvSpPr>
            <p:nvPr/>
          </p:nvSpPr>
          <p:spPr bwMode="auto">
            <a:xfrm>
              <a:off x="1920" y="823"/>
              <a:ext cx="551" cy="8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197"/>
                </a:cxn>
                <a:cxn ang="0">
                  <a:pos x="325" y="504"/>
                </a:cxn>
                <a:cxn ang="0">
                  <a:pos x="406" y="620"/>
                </a:cxn>
                <a:cxn ang="0">
                  <a:pos x="446" y="684"/>
                </a:cxn>
                <a:cxn ang="0">
                  <a:pos x="516" y="806"/>
                </a:cxn>
                <a:cxn ang="0">
                  <a:pos x="545" y="875"/>
                </a:cxn>
                <a:cxn ang="0">
                  <a:pos x="551" y="899"/>
                </a:cxn>
              </a:cxnLst>
              <a:rect l="0" t="0" r="r" b="b"/>
              <a:pathLst>
                <a:path w="551" h="899">
                  <a:moveTo>
                    <a:pt x="0" y="0"/>
                  </a:moveTo>
                  <a:cubicBezTo>
                    <a:pt x="51" y="63"/>
                    <a:pt x="78" y="128"/>
                    <a:pt x="122" y="197"/>
                  </a:cubicBezTo>
                  <a:cubicBezTo>
                    <a:pt x="188" y="299"/>
                    <a:pt x="260" y="399"/>
                    <a:pt x="325" y="504"/>
                  </a:cubicBezTo>
                  <a:cubicBezTo>
                    <a:pt x="350" y="544"/>
                    <a:pt x="367" y="591"/>
                    <a:pt x="406" y="620"/>
                  </a:cubicBezTo>
                  <a:cubicBezTo>
                    <a:pt x="418" y="641"/>
                    <a:pt x="433" y="661"/>
                    <a:pt x="446" y="684"/>
                  </a:cubicBezTo>
                  <a:cubicBezTo>
                    <a:pt x="469" y="726"/>
                    <a:pt x="474" y="776"/>
                    <a:pt x="516" y="806"/>
                  </a:cubicBezTo>
                  <a:cubicBezTo>
                    <a:pt x="524" y="830"/>
                    <a:pt x="538" y="849"/>
                    <a:pt x="545" y="875"/>
                  </a:cubicBezTo>
                  <a:cubicBezTo>
                    <a:pt x="547" y="883"/>
                    <a:pt x="551" y="899"/>
                    <a:pt x="551" y="899"/>
                  </a:cubicBezTo>
                </a:path>
              </a:pathLst>
            </a:custGeom>
            <a:noFill/>
            <a:ln w="146050" cmpd="sng">
              <a:solidFill>
                <a:srgbClr val="E30D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8. Notes,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9. Répétitions</a:t>
            </a:r>
            <a:r>
              <a:rPr lang="fr-FR" sz="2800">
                <a:solidFill>
                  <a:srgbClr val="1746DA"/>
                </a:solidFill>
                <a:latin typeface="Chalkboard" charset="0"/>
              </a:rPr>
              <a:t> </a:t>
            </a:r>
          </a:p>
        </p:txBody>
      </p:sp>
      <p:pic>
        <p:nvPicPr>
          <p:cNvPr id="88068" name="Picture 4" descr="cafe_tas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638800"/>
            <a:ext cx="1371600" cy="114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solidFill>
            <a:srgbClr val="F7F426"/>
          </a:solidFill>
        </p:spPr>
        <p:txBody>
          <a:bodyPr/>
          <a:lstStyle/>
          <a:p>
            <a:r>
              <a:rPr lang="fr-FR" sz="3600">
                <a:latin typeface="Chalkboard" charset="0"/>
              </a:rPr>
              <a:t>Notes, aide-mémoire</a:t>
            </a:r>
            <a:endParaRPr lang="fr-F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772400" cy="3276600"/>
          </a:xfrm>
        </p:spPr>
        <p:txBody>
          <a:bodyPr/>
          <a:lstStyle/>
          <a:p>
            <a:pPr>
              <a:buFont typeface="Zapf Dingbats" charset="2"/>
              <a:buChar char=""/>
            </a:pPr>
            <a:r>
              <a:rPr lang="fr-FR" sz="2400">
                <a:latin typeface="Chalkboard" charset="0"/>
              </a:rPr>
              <a:t>Si des notes vous sont vraiment nécessaires :</a:t>
            </a:r>
          </a:p>
          <a:p>
            <a:pPr lvl="1">
              <a:buFont typeface="Zapf Dingbats" charset="2"/>
              <a:buChar char=""/>
            </a:pPr>
            <a:r>
              <a:rPr lang="fr-FR" sz="2000">
                <a:solidFill>
                  <a:srgbClr val="1746DA"/>
                </a:solidFill>
                <a:latin typeface="Chalkboard" charset="0"/>
              </a:rPr>
              <a:t>nombre restreint </a:t>
            </a:r>
          </a:p>
          <a:p>
            <a:pPr lvl="1">
              <a:buFont typeface="Zapf Dingbats" charset="2"/>
              <a:buChar char=""/>
            </a:pPr>
            <a:r>
              <a:rPr lang="fr-FR" sz="2000">
                <a:solidFill>
                  <a:srgbClr val="1746DA"/>
                </a:solidFill>
                <a:latin typeface="Chalkboard" charset="0"/>
              </a:rPr>
              <a:t>carton plut</a:t>
            </a:r>
            <a:r>
              <a:rPr lang="fr-FR" altLang="ja-JP" sz="2000">
                <a:solidFill>
                  <a:srgbClr val="1746DA"/>
                </a:solidFill>
                <a:latin typeface="Chalkboard" charset="0"/>
              </a:rPr>
              <a:t>ôt</a:t>
            </a:r>
            <a:r>
              <a:rPr lang="fr-FR" sz="2000">
                <a:solidFill>
                  <a:srgbClr val="1746DA"/>
                </a:solidFill>
                <a:latin typeface="Chalkboard" charset="0"/>
              </a:rPr>
              <a:t> que papier </a:t>
            </a:r>
          </a:p>
          <a:p>
            <a:pPr lvl="1">
              <a:buFont typeface="Zapf Dingbats" charset="2"/>
              <a:buChar char=""/>
            </a:pPr>
            <a:r>
              <a:rPr lang="fr-FR" sz="2000">
                <a:solidFill>
                  <a:srgbClr val="1746DA"/>
                </a:solidFill>
                <a:latin typeface="Chalkboard" charset="0"/>
              </a:rPr>
              <a:t>numérotées </a:t>
            </a:r>
          </a:p>
          <a:p>
            <a:pPr lvl="1">
              <a:buFont typeface="Zapf Dingbats" charset="2"/>
              <a:buChar char=""/>
            </a:pPr>
            <a:r>
              <a:rPr lang="fr-FR" sz="2000">
                <a:solidFill>
                  <a:srgbClr val="1746DA"/>
                </a:solidFill>
                <a:latin typeface="Chalkboard" charset="0"/>
              </a:rPr>
              <a:t>schématiques  (des idées et non du texte) </a:t>
            </a:r>
          </a:p>
          <a:p>
            <a:pPr lvl="1">
              <a:buFont typeface="Zapf Dingbats" charset="2"/>
              <a:buChar char=""/>
            </a:pPr>
            <a:r>
              <a:rPr lang="fr-FR" sz="2000">
                <a:solidFill>
                  <a:srgbClr val="1746DA"/>
                </a:solidFill>
                <a:latin typeface="Chalkboard" charset="0"/>
              </a:rPr>
              <a:t>ne noter que les points difficiles pour vous</a:t>
            </a:r>
          </a:p>
          <a:p>
            <a:pPr lvl="1">
              <a:buFont typeface="Zapf Dingbats" charset="2"/>
              <a:buChar char=""/>
            </a:pPr>
            <a:r>
              <a:rPr lang="fr-FR" sz="2000">
                <a:solidFill>
                  <a:srgbClr val="1746DA"/>
                </a:solidFill>
                <a:latin typeface="Chalkboard" charset="0"/>
              </a:rPr>
              <a:t>Le support de votre exposé (transparents ou diapos) est votre meilleur aide-mémoire !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990600" y="121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153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 typeface="Zapf Dingbats" charset="2"/>
              <a:buChar char=""/>
            </a:pPr>
            <a:r>
              <a:rPr lang="fr-FR"/>
              <a:t> </a:t>
            </a:r>
            <a:r>
              <a:rPr lang="fr-FR">
                <a:latin typeface="Chalkboard" charset="0"/>
              </a:rPr>
              <a:t>Ecrire le texte complet de votre exposé à l’avance n’est jamais une bonne idée ! </a:t>
            </a:r>
          </a:p>
          <a:p>
            <a:pPr algn="l">
              <a:lnSpc>
                <a:spcPct val="80000"/>
              </a:lnSpc>
              <a:buFont typeface="Zapf Dingbats" charset="2"/>
              <a:buChar char=""/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  <a:buFont typeface="Zapf Dingbats" charset="2"/>
              <a:buChar char=""/>
            </a:pPr>
            <a:r>
              <a:rPr lang="fr-FR">
                <a:latin typeface="Chalkboard" charset="0"/>
              </a:rPr>
              <a:t> Si c’est cependant indispensable à votre préparation (stress, …), ne JAMAIS utiliser ce texte pendant l’exposé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1746DA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auchem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0" y="0"/>
            <a:ext cx="5410200" cy="476250"/>
          </a:xfrm>
          <a:prstGeom prst="rect">
            <a:avLst/>
          </a:prstGeom>
          <a:solidFill>
            <a:srgbClr val="E30D1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CF533"/>
                </a:solidFill>
                <a:latin typeface="Chalkboard" charset="0"/>
              </a:rPr>
              <a:t>L’exposé-cauchemar</a:t>
            </a:r>
            <a:endParaRPr lang="fr-FR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0" y="674688"/>
            <a:ext cx="548640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>
                <a:solidFill>
                  <a:srgbClr val="E30D1A"/>
                </a:solidFill>
                <a:latin typeface="Chalkboard" charset="0"/>
              </a:rPr>
              <a:t>• 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L’orateur s’approche du pupitre/bure</a:t>
            </a:r>
            <a:r>
              <a:rPr lang="fr-FR" sz="1600">
                <a:latin typeface="Chalkboard" charset="0"/>
              </a:rPr>
              <a:t>au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sz="1600">
                <a:latin typeface="Chalkboard" charset="0"/>
              </a:rPr>
              <a:t>et se prend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  les pieds dans le c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â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ble du projecteur.</a:t>
            </a:r>
          </a:p>
          <a:p>
            <a:pPr algn="l"/>
            <a:r>
              <a:rPr lang="fr-FR" sz="1600">
                <a:solidFill>
                  <a:srgbClr val="E30D1A"/>
                </a:solidFill>
                <a:latin typeface="Chalkboard" charset="0"/>
              </a:rPr>
              <a:t>• Il s’assoit et vous ne voyez rien à cau</a:t>
            </a:r>
            <a:r>
              <a:rPr lang="fr-FR" sz="1600">
                <a:latin typeface="Chalkboard" charset="0"/>
              </a:rPr>
              <a:t>se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sz="1600">
                <a:latin typeface="Chalkboard" charset="0"/>
              </a:rPr>
              <a:t>des t</a:t>
            </a:r>
            <a:r>
              <a:rPr lang="fr-FR" altLang="ja-JP" sz="1600">
                <a:latin typeface="Chalkboard" charset="0"/>
              </a:rPr>
              <a:t>êtes de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l’assistance.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Assis, il commence à lire son texte </a:t>
            </a:r>
            <a:r>
              <a:rPr lang="fr-FR" altLang="ja-JP" sz="1600">
                <a:solidFill>
                  <a:srgbClr val="E30712"/>
                </a:solidFill>
                <a:latin typeface="Chalkboard" charset="0"/>
              </a:rPr>
              <a:t>d’</a:t>
            </a:r>
            <a:r>
              <a:rPr lang="fr-FR" altLang="ja-JP" sz="1600">
                <a:latin typeface="Chalkboard" charset="0"/>
              </a:rPr>
              <a:t>une voix faible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et monotone.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Il utilise des phrases longues, compliqu</a:t>
            </a:r>
            <a:r>
              <a:rPr lang="fr-FR" altLang="ja-JP" sz="1600">
                <a:latin typeface="Chalkboard" charset="0"/>
              </a:rPr>
              <a:t>ées,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altLang="ja-JP" sz="1600">
                <a:latin typeface="Chalkboard" charset="0"/>
              </a:rPr>
              <a:t>emplies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d’un jargon technique incompréhensible.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Ses diapositives sont écrites en police </a:t>
            </a:r>
            <a:r>
              <a:rPr lang="fr-FR" altLang="ja-JP" sz="1600">
                <a:latin typeface="Chalkboard" charset="0"/>
              </a:rPr>
              <a:t>8 et ne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contiennent que des phrases de 10 lignes.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Vous êtes rapidement complètement </a:t>
            </a:r>
            <a:r>
              <a:rPr lang="fr-FR" altLang="ja-JP" sz="1600">
                <a:solidFill>
                  <a:srgbClr val="E30712"/>
                </a:solidFill>
                <a:latin typeface="Chalkboard" charset="0"/>
              </a:rPr>
              <a:t>pe</a:t>
            </a:r>
            <a:r>
              <a:rPr lang="fr-FR" altLang="ja-JP" sz="1600">
                <a:latin typeface="Chalkboard" charset="0"/>
              </a:rPr>
              <a:t>rdu(e).</a:t>
            </a:r>
            <a:endParaRPr lang="fr-FR" altLang="ja-JP" sz="1600">
              <a:solidFill>
                <a:srgbClr val="E30D1A"/>
              </a:solidFill>
              <a:latin typeface="Chalkboard" charset="0"/>
            </a:endParaRP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Il reste en principe 5 minutes et l’orat</a:t>
            </a:r>
            <a:r>
              <a:rPr lang="fr-FR" altLang="ja-JP" sz="1600">
                <a:latin typeface="Chalkboard" charset="0"/>
              </a:rPr>
              <a:t>eur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altLang="ja-JP" sz="1600">
                <a:latin typeface="Chalkboard" charset="0"/>
              </a:rPr>
              <a:t>regarde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soudain sa montre ….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Catastrophé (et ca se voit), il annonce </a:t>
            </a:r>
            <a:r>
              <a:rPr lang="fr-FR" altLang="ja-JP" sz="1600">
                <a:latin typeface="Chalkboard" charset="0"/>
              </a:rPr>
              <a:t>qu’il va sauter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plusieurs points importants, par manque </a:t>
            </a:r>
            <a:r>
              <a:rPr lang="fr-FR" altLang="ja-JP" sz="1600">
                <a:latin typeface="Chalkboard" charset="0"/>
              </a:rPr>
              <a:t>de temps.</a:t>
            </a:r>
            <a:endParaRPr lang="fr-FR" altLang="ja-JP" sz="1600">
              <a:solidFill>
                <a:srgbClr val="E30D1A"/>
              </a:solidFill>
              <a:latin typeface="Chalkboard" charset="0"/>
            </a:endParaRP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Il mélange ses notes et s’aperçoit aus</a:t>
            </a:r>
            <a:r>
              <a:rPr lang="fr-FR" altLang="ja-JP" sz="1600">
                <a:latin typeface="Chalkboard" charset="0"/>
              </a:rPr>
              <a:t>si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altLang="ja-JP" sz="1600">
                <a:latin typeface="Chalkboard" charset="0"/>
              </a:rPr>
              <a:t>que ses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diapos ne sont pas dans le bon ordre …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10 minutes après le temps imparti, il </a:t>
            </a:r>
            <a:r>
              <a:rPr lang="fr-FR" altLang="ja-JP" sz="1600">
                <a:latin typeface="Chalkboard" charset="0"/>
              </a:rPr>
              <a:t>lui est demandé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pour la troisième fois de conclure !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L’orateur arrête brutalement l’exposé </a:t>
            </a:r>
            <a:r>
              <a:rPr lang="fr-FR" altLang="ja-JP" sz="1600">
                <a:latin typeface="Chalkboard" charset="0"/>
              </a:rPr>
              <a:t>sans conclure</a:t>
            </a:r>
            <a:endParaRPr lang="fr-FR" altLang="ja-JP" sz="1600">
              <a:solidFill>
                <a:srgbClr val="E30D1A"/>
              </a:solidFill>
              <a:latin typeface="Chalkboard" charset="0"/>
            </a:endParaRP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Quelques faibles applaudissements pol</a:t>
            </a:r>
            <a:r>
              <a:rPr lang="fr-FR" altLang="ja-JP" sz="1600">
                <a:latin typeface="Chalkboard" charset="0"/>
              </a:rPr>
              <a:t>is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altLang="ja-JP" sz="1600">
                <a:latin typeface="Chalkboard" charset="0"/>
              </a:rPr>
              <a:t>vous sortent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de votre torpeur …..</a:t>
            </a:r>
            <a:endParaRPr lang="fr-FR" sz="1600">
              <a:solidFill>
                <a:srgbClr val="E30D1A"/>
              </a:solidFill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F7F426"/>
          </a:solidFill>
        </p:spPr>
        <p:txBody>
          <a:bodyPr/>
          <a:lstStyle/>
          <a:p>
            <a:r>
              <a:rPr lang="fr-FR" sz="3600">
                <a:latin typeface="Chalkboard" charset="0"/>
              </a:rPr>
              <a:t>S’exercer à donner un exposé</a:t>
            </a:r>
            <a:endParaRPr lang="fr-F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>
                <a:latin typeface="Chalkboard" charset="0"/>
              </a:rPr>
              <a:t>• </a:t>
            </a:r>
            <a:r>
              <a:rPr lang="fr-FR" sz="2800">
                <a:solidFill>
                  <a:srgbClr val="F77612"/>
                </a:solidFill>
                <a:latin typeface="Chalkboard" charset="0"/>
              </a:rPr>
              <a:t>Comment ?</a:t>
            </a:r>
            <a:endParaRPr lang="fr-FR" sz="2800">
              <a:latin typeface="Chalkboard" charset="0"/>
            </a:endParaRPr>
          </a:p>
          <a:p>
            <a:pPr lvl="1">
              <a:lnSpc>
                <a:spcPct val="90000"/>
              </a:lnSpc>
            </a:pPr>
            <a:r>
              <a:rPr lang="fr-FR" sz="2000">
                <a:latin typeface="Chalkboard" charset="0"/>
              </a:rPr>
              <a:t>SEUL : mentalement, devant un miroir, avec un magnétophone, devant une caméra vidéo </a:t>
            </a:r>
          </a:p>
          <a:p>
            <a:pPr lvl="2">
              <a:lnSpc>
                <a:spcPct val="90000"/>
              </a:lnSpc>
            </a:pPr>
            <a:r>
              <a:rPr lang="fr-FR" sz="1800">
                <a:latin typeface="Chalkboard" charset="0"/>
              </a:rPr>
              <a:t>Avantages : indispensable pour régler l’exposé (durée, encha</a:t>
            </a:r>
            <a:r>
              <a:rPr lang="fr-FR" altLang="ja-JP" sz="1800">
                <a:latin typeface="Chalkboard" charset="0"/>
              </a:rPr>
              <a:t>înements, ..)</a:t>
            </a:r>
          </a:p>
          <a:p>
            <a:pPr lvl="2">
              <a:lnSpc>
                <a:spcPct val="90000"/>
              </a:lnSpc>
            </a:pPr>
            <a:r>
              <a:rPr lang="fr-FR" altLang="ja-JP" sz="1800">
                <a:latin typeface="Chalkboard" charset="0"/>
              </a:rPr>
              <a:t>Désavantages : on est mauvais juge de ses défauts</a:t>
            </a:r>
            <a:endParaRPr lang="fr-FR" sz="1800">
              <a:latin typeface="Chalkboard" charset="0"/>
            </a:endParaRPr>
          </a:p>
          <a:p>
            <a:pPr lvl="1">
              <a:lnSpc>
                <a:spcPct val="90000"/>
              </a:lnSpc>
            </a:pPr>
            <a:r>
              <a:rPr lang="fr-FR" sz="2000">
                <a:latin typeface="Chalkboard" charset="0"/>
              </a:rPr>
              <a:t>DEVANT UNE ASSISTANCE </a:t>
            </a:r>
          </a:p>
          <a:p>
            <a:pPr lvl="2">
              <a:lnSpc>
                <a:spcPct val="90000"/>
              </a:lnSpc>
            </a:pPr>
            <a:r>
              <a:rPr lang="fr-FR" sz="1800">
                <a:latin typeface="Chalkboard" charset="0"/>
              </a:rPr>
              <a:t>Avantages</a:t>
            </a:r>
            <a:r>
              <a:rPr lang="fr-FR" altLang="ja-JP" sz="1800">
                <a:latin typeface="Chalkboard" charset="0"/>
              </a:rPr>
              <a:t> : situation plus proche de la réalité, interactivité, </a:t>
            </a:r>
            <a:r>
              <a:rPr lang="fr-FR" sz="1800">
                <a:latin typeface="Chalkboard" charset="0"/>
              </a:rPr>
              <a:t>jugement plus objectif, entra</a:t>
            </a:r>
            <a:r>
              <a:rPr lang="fr-FR" altLang="ja-JP" sz="1800">
                <a:latin typeface="Chalkboard" charset="0"/>
              </a:rPr>
              <a:t>înement aux questions.</a:t>
            </a:r>
            <a:r>
              <a:rPr lang="fr-FR" sz="1800">
                <a:latin typeface="Chalkboard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fr-FR" sz="2000">
                <a:latin typeface="Chalkboard" charset="0"/>
              </a:rPr>
              <a:t>COMBIEN DE FOIS ? </a:t>
            </a:r>
          </a:p>
          <a:p>
            <a:pPr lvl="2">
              <a:lnSpc>
                <a:spcPct val="90000"/>
              </a:lnSpc>
            </a:pPr>
            <a:r>
              <a:rPr lang="fr-FR" sz="1800">
                <a:latin typeface="Chalkboard" charset="0"/>
              </a:rPr>
              <a:t>Plusieurs !!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6868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• </a:t>
            </a:r>
            <a:r>
              <a:rPr lang="fr-FR" sz="2800">
                <a:solidFill>
                  <a:srgbClr val="1746DA"/>
                </a:solidFill>
                <a:latin typeface="Chalkboard" charset="0"/>
              </a:rPr>
              <a:t>Pourquoi ?</a:t>
            </a:r>
            <a:endParaRPr lang="fr-FR" sz="28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	- Seule une répétition permet de juger de la pertinence des choix (nombre, intér</a:t>
            </a:r>
            <a:r>
              <a:rPr lang="fr-FR" altLang="ja-JP">
                <a:latin typeface="Chalkboard" charset="0"/>
              </a:rPr>
              <a:t>êt, enchaînement des diapositives, qualité des commentaires, …) et du degré de préparation atteint</a:t>
            </a:r>
            <a:endParaRPr lang="fr-FR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3352800"/>
            <a:ext cx="2286000" cy="3505200"/>
          </a:xfrm>
          <a:prstGeom prst="rect">
            <a:avLst/>
          </a:prstGeom>
          <a:solidFill>
            <a:srgbClr val="F7F4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8787" name="Group 3"/>
          <p:cNvGrpSpPr>
            <a:grpSpLocks/>
          </p:cNvGrpSpPr>
          <p:nvPr/>
        </p:nvGrpSpPr>
        <p:grpSpPr bwMode="auto">
          <a:xfrm>
            <a:off x="400050" y="3962400"/>
            <a:ext cx="1504950" cy="2362200"/>
            <a:chOff x="96" y="96"/>
            <a:chExt cx="948" cy="1488"/>
          </a:xfrm>
        </p:grpSpPr>
        <p:grpSp>
          <p:nvGrpSpPr>
            <p:cNvPr id="118788" name="Group 4"/>
            <p:cNvGrpSpPr>
              <a:grpSpLocks/>
            </p:cNvGrpSpPr>
            <p:nvPr/>
          </p:nvGrpSpPr>
          <p:grpSpPr bwMode="auto">
            <a:xfrm>
              <a:off x="96" y="96"/>
              <a:ext cx="912" cy="1104"/>
              <a:chOff x="1392" y="384"/>
              <a:chExt cx="2246" cy="3290"/>
            </a:xfrm>
          </p:grpSpPr>
          <p:pic>
            <p:nvPicPr>
              <p:cNvPr id="118789" name="Picture 5" descr="_idee_luc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92" y="384"/>
                <a:ext cx="2246" cy="3290"/>
              </a:xfrm>
              <a:prstGeom prst="rect">
                <a:avLst/>
              </a:prstGeom>
              <a:noFill/>
            </p:spPr>
          </p:pic>
          <p:sp>
            <p:nvSpPr>
              <p:cNvPr id="118790" name="Rectangle 6"/>
              <p:cNvSpPr>
                <a:spLocks noChangeArrowheads="1"/>
              </p:cNvSpPr>
              <p:nvPr/>
            </p:nvSpPr>
            <p:spPr bwMode="auto">
              <a:xfrm>
                <a:off x="1824" y="3168"/>
                <a:ext cx="1248" cy="144"/>
              </a:xfrm>
              <a:prstGeom prst="rect">
                <a:avLst/>
              </a:prstGeom>
              <a:solidFill>
                <a:srgbClr val="100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8791" name="Text Box 7"/>
            <p:cNvSpPr txBox="1">
              <a:spLocks noChangeArrowheads="1"/>
            </p:cNvSpPr>
            <p:nvPr/>
          </p:nvSpPr>
          <p:spPr bwMode="auto">
            <a:xfrm>
              <a:off x="96" y="1284"/>
              <a:ext cx="94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solidFill>
                    <a:srgbClr val="25A641"/>
                  </a:solidFill>
                  <a:latin typeface="Chalkboard Bold" charset="0"/>
                </a:rPr>
                <a:t>ASTUCES</a:t>
              </a:r>
              <a:endParaRPr lang="fr-FR"/>
            </a:p>
          </p:txBody>
        </p:sp>
      </p:grp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0" y="0"/>
            <a:ext cx="2286000" cy="3352800"/>
          </a:xfrm>
          <a:prstGeom prst="rect">
            <a:avLst/>
          </a:prstGeom>
          <a:solidFill>
            <a:srgbClr val="F77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18793" name="Picture 9" descr="Dionee-piegedeformati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4350"/>
            <a:ext cx="1485900" cy="1676400"/>
          </a:xfrm>
          <a:prstGeom prst="rect">
            <a:avLst/>
          </a:prstGeom>
          <a:noFill/>
        </p:spPr>
      </p:pic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425450" y="2343150"/>
            <a:ext cx="125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rgbClr val="D8050C"/>
                </a:solidFill>
                <a:latin typeface="Chalkboard Bold" charset="0"/>
              </a:rPr>
              <a:t>PIEGES</a:t>
            </a:r>
            <a:endParaRPr lang="fr-FR">
              <a:solidFill>
                <a:srgbClr val="D8050C"/>
              </a:solidFill>
            </a:endParaRPr>
          </a:p>
        </p:txBody>
      </p:sp>
      <p:pic>
        <p:nvPicPr>
          <p:cNvPr id="118795" name="Picture 11" descr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352800"/>
            <a:ext cx="6858000" cy="3505200"/>
          </a:xfrm>
          <a:prstGeom prst="rect">
            <a:avLst/>
          </a:prstGeom>
          <a:noFill/>
        </p:spPr>
      </p:pic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4860925" y="415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3048000" y="3810000"/>
            <a:ext cx="56388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/>
              <a:t> </a:t>
            </a:r>
            <a:r>
              <a:rPr lang="fr-FR" sz="2000">
                <a:solidFill>
                  <a:srgbClr val="6E480E"/>
                </a:solidFill>
                <a:latin typeface="Lucida Handwriting" pitchFamily="66" charset="0"/>
              </a:rPr>
              <a:t>Imprimer votre présentation powerpoint permet une répétition en toutes cirsconstances (transports, ..)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6E480E"/>
              </a:solidFill>
              <a:latin typeface="Lucida Handwriting" pitchFamily="66" charset="0"/>
            </a:endParaRP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>
                <a:solidFill>
                  <a:srgbClr val="6E480E"/>
                </a:solidFill>
              </a:rPr>
              <a:t> </a:t>
            </a:r>
            <a:r>
              <a:rPr lang="fr-FR" sz="2000">
                <a:solidFill>
                  <a:srgbClr val="6E480E"/>
                </a:solidFill>
                <a:latin typeface="Lucida Handwriting" pitchFamily="66" charset="0"/>
              </a:rPr>
              <a:t>Au minimum deux répétitions, et si possible l’une devant une assistance (vos collègues de mastère, votre équipe)</a:t>
            </a:r>
          </a:p>
          <a:p>
            <a:pPr algn="l">
              <a:buFont typeface="Zapf Dingbats" charset="2"/>
              <a:buNone/>
            </a:pPr>
            <a:endParaRPr lang="fr-FR" sz="2000">
              <a:solidFill>
                <a:srgbClr val="1746DA"/>
              </a:solidFill>
              <a:latin typeface="Lucida Handwriting" pitchFamily="66" charset="0"/>
            </a:endParaRP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2590800" y="838200"/>
            <a:ext cx="6248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• Aucune répétition =&gt; catastrophe annoncée !</a:t>
            </a:r>
          </a:p>
          <a:p>
            <a:pPr algn="l">
              <a:lnSpc>
                <a:spcPct val="80000"/>
              </a:lnSpc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• Répétitions trop tardives :</a:t>
            </a: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Si l’exposé doit </a:t>
            </a:r>
            <a:r>
              <a:rPr lang="fr-FR" altLang="ja-JP">
                <a:latin typeface="Chalkboard" charset="0"/>
              </a:rPr>
              <a:t>être fortement modifié, risque de manque de temps !</a:t>
            </a:r>
          </a:p>
          <a:p>
            <a:pPr algn="l">
              <a:lnSpc>
                <a:spcPct val="80000"/>
              </a:lnSpc>
            </a:pPr>
            <a:r>
              <a:rPr lang="fr-FR" altLang="ja-JP">
                <a:latin typeface="Chalkboard" charset="0"/>
              </a:rPr>
              <a:t>=&gt; Support incomplet, discours approximatif</a:t>
            </a:r>
            <a:endParaRPr lang="fr-FR">
              <a:latin typeface="Chalkboard" charset="0"/>
            </a:endParaRPr>
          </a:p>
        </p:txBody>
      </p:sp>
      <p:pic>
        <p:nvPicPr>
          <p:cNvPr id="118799" name="Picture 15" descr="muisluch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8280" y="0"/>
            <a:ext cx="5029200" cy="2763838"/>
          </a:xfrm>
          <a:prstGeom prst="rect">
            <a:avLst/>
          </a:prstGeom>
          <a:noFill/>
        </p:spPr>
      </p:pic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4191000" y="152400"/>
            <a:ext cx="2990850" cy="604838"/>
          </a:xfrm>
          <a:prstGeom prst="rect">
            <a:avLst/>
          </a:prstGeom>
          <a:solidFill>
            <a:srgbClr val="F7F42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3200">
                <a:latin typeface="Chalkboard" charset="0"/>
              </a:rPr>
              <a:t>Les Répétitions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rgbClr val="F7F426"/>
          </a:solidFill>
        </p:spPr>
        <p:txBody>
          <a:bodyPr/>
          <a:lstStyle/>
          <a:p>
            <a:r>
              <a:rPr lang="fr-FR" sz="3600">
                <a:latin typeface="Chalkboard" charset="0"/>
              </a:rPr>
              <a:t>Différences entre exposé bibliographique et exposé de recherche</a:t>
            </a:r>
            <a:endParaRPr lang="fr-FR">
              <a:latin typeface="Chalkboard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>
                <a:latin typeface="Chalkboard" charset="0"/>
              </a:rPr>
              <a:t>Dans un exposé bibliographique (analyse d’articles), vous exposez le travail </a:t>
            </a:r>
            <a:r>
              <a:rPr lang="fr-FR" sz="2400" b="1">
                <a:solidFill>
                  <a:srgbClr val="D8050C"/>
                </a:solidFill>
                <a:latin typeface="Chalkboard" charset="0"/>
              </a:rPr>
              <a:t>d’autrui</a:t>
            </a:r>
          </a:p>
          <a:p>
            <a:pPr>
              <a:lnSpc>
                <a:spcPct val="90000"/>
              </a:lnSpc>
            </a:pPr>
            <a:endParaRPr lang="fr-FR" sz="2400">
              <a:latin typeface="Chalkboard" charset="0"/>
            </a:endParaRPr>
          </a:p>
          <a:p>
            <a:pPr>
              <a:lnSpc>
                <a:spcPct val="90000"/>
              </a:lnSpc>
            </a:pPr>
            <a:r>
              <a:rPr lang="fr-FR" sz="2400">
                <a:latin typeface="Chalkboard" charset="0"/>
              </a:rPr>
              <a:t>Dans un exposé de recherche, vous exposez votre </a:t>
            </a:r>
            <a:r>
              <a:rPr lang="fr-FR" sz="2400" b="1">
                <a:solidFill>
                  <a:srgbClr val="D8050C"/>
                </a:solidFill>
                <a:latin typeface="Chalkboard" charset="0"/>
              </a:rPr>
              <a:t>propre</a:t>
            </a:r>
            <a:r>
              <a:rPr lang="fr-FR" sz="2400">
                <a:latin typeface="Chalkboard" charset="0"/>
              </a:rPr>
              <a:t> travail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rgbClr val="F7F426"/>
          </a:solidFill>
        </p:spPr>
        <p:txBody>
          <a:bodyPr/>
          <a:lstStyle/>
          <a:p>
            <a:r>
              <a:rPr lang="fr-FR" sz="3600">
                <a:latin typeface="Chalkboard" charset="0"/>
              </a:rPr>
              <a:t>Différences entre exposé bibliographique et exposé de recherche</a:t>
            </a:r>
            <a:endParaRPr lang="fr-FR">
              <a:latin typeface="Chalkboard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000">
                <a:latin typeface="Chalkboard" charset="0"/>
              </a:rPr>
              <a:t>•  </a:t>
            </a:r>
            <a:r>
              <a:rPr lang="fr-FR" sz="2400">
                <a:latin typeface="Chalkboard" charset="0"/>
              </a:rPr>
              <a:t>Dans un </a:t>
            </a:r>
            <a:r>
              <a:rPr lang="fr-FR" sz="2400" b="1">
                <a:solidFill>
                  <a:srgbClr val="F77612"/>
                </a:solidFill>
                <a:latin typeface="Chalkboard" charset="0"/>
              </a:rPr>
              <a:t>exposé bibliographique</a:t>
            </a:r>
            <a:r>
              <a:rPr lang="fr-FR" sz="2400">
                <a:latin typeface="Chalkboard" charset="0"/>
              </a:rPr>
              <a:t> vous devez montrer, en faisant preuve d’esprit critique, que :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vous avez compris le but, 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les résultats,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et les conclusions de l’article analysé,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le cas échéant, vous n’</a:t>
            </a:r>
            <a:r>
              <a:rPr lang="fr-FR" altLang="ja-JP" sz="1800">
                <a:latin typeface="Chalkboard" charset="0"/>
              </a:rPr>
              <a:t>êtes pas d’accord avec les conclusions et/ou auriez utilisé d’autres approches et/ou réalisé d’autres expériences</a:t>
            </a:r>
            <a:endParaRPr lang="fr-FR" sz="1800">
              <a:latin typeface="Chalkboard" charset="0"/>
            </a:endParaRPr>
          </a:p>
          <a:p>
            <a:pPr lvl="1">
              <a:lnSpc>
                <a:spcPct val="80000"/>
              </a:lnSpc>
            </a:pPr>
            <a:endParaRPr lang="fr-FR" sz="1800">
              <a:latin typeface="Chalkboard" charset="0"/>
            </a:endParaRPr>
          </a:p>
          <a:p>
            <a:pPr>
              <a:lnSpc>
                <a:spcPct val="80000"/>
              </a:lnSpc>
            </a:pPr>
            <a:r>
              <a:rPr lang="fr-FR" sz="2400">
                <a:latin typeface="Chalkboard" charset="0"/>
              </a:rPr>
              <a:t>Dans un </a:t>
            </a:r>
            <a:r>
              <a:rPr lang="fr-FR" sz="2400">
                <a:solidFill>
                  <a:srgbClr val="405BD6"/>
                </a:solidFill>
                <a:latin typeface="Chalkboard" charset="0"/>
              </a:rPr>
              <a:t>exposé de recherche</a:t>
            </a:r>
            <a:r>
              <a:rPr lang="fr-FR" sz="2400">
                <a:latin typeface="Chalkboard" charset="0"/>
              </a:rPr>
              <a:t>, vous devez montrer que :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vous connaissez le contexte de vos recherches, 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vous posez des questions pertinentes, 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les expériences faites permettent bien d’y répondre,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vous tirez les bonnes interprétations et conclusions de celles-ci,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si vos résultats sont négatifs, vous pouvez proposer des explications et de nouvelles expériences,</a:t>
            </a:r>
          </a:p>
          <a:p>
            <a:pPr lvl="1">
              <a:lnSpc>
                <a:spcPct val="80000"/>
              </a:lnSpc>
            </a:pPr>
            <a:r>
              <a:rPr lang="fr-FR" sz="1800">
                <a:latin typeface="Chalkboard" charset="0"/>
              </a:rPr>
              <a:t>votre travail débouche sur des perspectives.</a:t>
            </a:r>
          </a:p>
          <a:p>
            <a:endParaRPr lang="fr-FR" sz="1800">
              <a:latin typeface="Chalkboard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rgbClr val="F7F426"/>
          </a:solidFill>
        </p:spPr>
        <p:txBody>
          <a:bodyPr/>
          <a:lstStyle/>
          <a:p>
            <a:r>
              <a:rPr lang="fr-FR" sz="3600">
                <a:latin typeface="Chalkboard" charset="0"/>
              </a:rPr>
              <a:t>Différences entre exposé bibliographique et exposé de recherche</a:t>
            </a:r>
            <a:endParaRPr lang="fr-FR">
              <a:latin typeface="Chalkboard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>
                <a:solidFill>
                  <a:srgbClr val="1746DA"/>
                </a:solidFill>
                <a:latin typeface="Chalkboard" charset="0"/>
              </a:rPr>
              <a:t>1. Analyse : auditoire et circonstances	= 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1746DA"/>
                </a:solidFill>
                <a:latin typeface="Chalkboard" charset="0"/>
              </a:rPr>
              <a:t>2. Esquisse du contenu 				</a:t>
            </a:r>
            <a:r>
              <a:rPr lang="fr-FR" sz="2400">
                <a:solidFill>
                  <a:srgbClr val="D8050C"/>
                </a:solidFill>
                <a:latin typeface="Chalkboard" charset="0"/>
              </a:rPr>
              <a:t>#</a:t>
            </a:r>
            <a:endParaRPr lang="fr-FR" sz="2400">
              <a:solidFill>
                <a:srgbClr val="1746DA"/>
              </a:solidFill>
              <a:latin typeface="Chalkboard" charset="0"/>
            </a:endParaRP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1746DA"/>
                </a:solidFill>
                <a:latin typeface="Chalkboard" charset="0"/>
              </a:rPr>
              <a:t>3. Objectifs de communication 		</a:t>
            </a:r>
            <a:r>
              <a:rPr lang="fr-FR" sz="2400">
                <a:solidFill>
                  <a:srgbClr val="D8050C"/>
                </a:solidFill>
                <a:latin typeface="Chalkboard" charset="0"/>
              </a:rPr>
              <a:t>#</a:t>
            </a:r>
            <a:endParaRPr lang="fr-FR" sz="2400">
              <a:solidFill>
                <a:srgbClr val="1746DA"/>
              </a:solidFill>
              <a:latin typeface="Chalkboard" charset="0"/>
            </a:endParaRP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1746DA"/>
                </a:solidFill>
                <a:latin typeface="Chalkboard" charset="0"/>
              </a:rPr>
              <a:t>4. Information-Documentation 		</a:t>
            </a:r>
            <a:r>
              <a:rPr lang="fr-FR" sz="2400">
                <a:solidFill>
                  <a:srgbClr val="D8050C"/>
                </a:solidFill>
                <a:latin typeface="Chalkboard" charset="0"/>
              </a:rPr>
              <a:t>#</a:t>
            </a:r>
            <a:endParaRPr lang="fr-FR" sz="2400">
              <a:solidFill>
                <a:srgbClr val="1746DA"/>
              </a:solidFill>
              <a:latin typeface="Chalkboard" charset="0"/>
            </a:endParaRP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1746DA"/>
                </a:solidFill>
                <a:latin typeface="Chalkboard" charset="0"/>
              </a:rPr>
              <a:t>5. Plan et organisation 				=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1746DA"/>
                </a:solidFill>
                <a:latin typeface="Chalkboard" charset="0"/>
              </a:rPr>
              <a:t>6. Illustrations 					=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1746DA"/>
                </a:solidFill>
                <a:latin typeface="Chalkboard" charset="0"/>
              </a:rPr>
              <a:t>7. Préparation du discours oral		</a:t>
            </a:r>
            <a:r>
              <a:rPr lang="fr-FR" sz="2400">
                <a:solidFill>
                  <a:srgbClr val="D8050C"/>
                </a:solidFill>
                <a:latin typeface="Chalkboard" charset="0"/>
              </a:rPr>
              <a:t>#</a:t>
            </a:r>
            <a:endParaRPr lang="fr-FR" sz="2400">
              <a:solidFill>
                <a:srgbClr val="1746DA"/>
              </a:solidFill>
              <a:latin typeface="Chalkboard" charset="0"/>
            </a:endParaRP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1746DA"/>
                </a:solidFill>
                <a:latin typeface="Chalkboard" charset="0"/>
              </a:rPr>
              <a:t>8. Notes aide-mémoire 				=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1746DA"/>
                </a:solidFill>
                <a:latin typeface="Chalkboard" charset="0"/>
              </a:rPr>
              <a:t>9. Répétitions 					=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41687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3200">
                <a:latin typeface="Chalkboard" charset="0"/>
              </a:rPr>
              <a:t>Phase de préparation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5240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L’exposé : deux phases séquentielles</a:t>
            </a: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76600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>
                <a:solidFill>
                  <a:srgbClr val="CFCFCF"/>
                </a:solidFill>
                <a:latin typeface="Chalkboard" charset="0"/>
              </a:rPr>
              <a:t>1- la préparation </a:t>
            </a:r>
          </a:p>
          <a:p>
            <a:pPr>
              <a:lnSpc>
                <a:spcPct val="90000"/>
              </a:lnSpc>
            </a:pPr>
            <a:r>
              <a:rPr lang="fr-FR" sz="2400">
                <a:latin typeface="Chalkboard" charset="0"/>
              </a:rPr>
              <a:t>2- l’exposé oral </a:t>
            </a:r>
          </a:p>
          <a:p>
            <a:pPr lvl="1">
              <a:lnSpc>
                <a:spcPct val="90000"/>
              </a:lnSpc>
            </a:pPr>
            <a:r>
              <a:rPr lang="fr-FR" sz="2000">
                <a:latin typeface="Chalkboard" charset="0"/>
              </a:rPr>
              <a:t>L’exposé lui-m</a:t>
            </a:r>
            <a:r>
              <a:rPr lang="fr-FR" altLang="ja-JP" sz="2000">
                <a:latin typeface="Chalkboard" charset="0"/>
              </a:rPr>
              <a:t>ême</a:t>
            </a:r>
          </a:p>
          <a:p>
            <a:pPr lvl="1">
              <a:lnSpc>
                <a:spcPct val="90000"/>
              </a:lnSpc>
            </a:pPr>
            <a:r>
              <a:rPr lang="fr-FR" altLang="ja-JP" sz="2000">
                <a:latin typeface="Chalkboard" charset="0"/>
              </a:rPr>
              <a:t>Les réponses aux questions</a:t>
            </a:r>
          </a:p>
          <a:p>
            <a:pPr>
              <a:lnSpc>
                <a:spcPct val="90000"/>
              </a:lnSpc>
            </a:pPr>
            <a:endParaRPr lang="fr-FR" altLang="ja-JP" sz="240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458200" cy="533400"/>
          </a:xfrm>
          <a:solidFill>
            <a:srgbClr val="23B036"/>
          </a:solidFill>
        </p:spPr>
        <p:txBody>
          <a:bodyPr/>
          <a:lstStyle/>
          <a:p>
            <a:r>
              <a:rPr lang="fr-FR" sz="3200">
                <a:solidFill>
                  <a:schemeClr val="tx1"/>
                </a:solidFill>
                <a:latin typeface="Chalkboard" charset="0"/>
              </a:rPr>
              <a:t>Pour faire un bon exposé oral, il faut</a:t>
            </a:r>
            <a:r>
              <a:rPr lang="fr-FR" altLang="ja-JP" sz="3200">
                <a:solidFill>
                  <a:schemeClr val="tx1"/>
                </a:solidFill>
                <a:latin typeface="Chalkboard" charset="0"/>
              </a:rPr>
              <a:t> …..</a:t>
            </a:r>
            <a:endParaRPr lang="fr-FR" sz="240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33400" y="2362200"/>
            <a:ext cx="7788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 typeface="Arial" pitchFamily="34" charset="0"/>
              <a:buAutoNum type="arabicPeriod"/>
            </a:pPr>
            <a:r>
              <a:rPr lang="fr-FR" dirty="0">
                <a:latin typeface="Chalkboard" charset="0"/>
              </a:rPr>
              <a:t>Introduire correctement le sujet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fr-FR" dirty="0">
                <a:latin typeface="Chalkboard" charset="0"/>
              </a:rPr>
              <a:t>Structurer son propos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fr-FR" dirty="0">
                <a:latin typeface="Chalkboard" charset="0"/>
              </a:rPr>
              <a:t>Illustrer son propos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fr-FR" dirty="0">
                <a:latin typeface="Chalkboard" charset="0"/>
              </a:rPr>
              <a:t>Utiliser un </a:t>
            </a:r>
            <a:r>
              <a:rPr lang="fr-FR" dirty="0" smtClean="0">
                <a:latin typeface="Chalkboard" charset="0"/>
              </a:rPr>
              <a:t>langage </a:t>
            </a:r>
            <a:r>
              <a:rPr lang="fr-FR" dirty="0">
                <a:latin typeface="Chalkboard" charset="0"/>
              </a:rPr>
              <a:t>précis et varié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fr-FR" dirty="0">
                <a:latin typeface="Chalkboard" charset="0"/>
              </a:rPr>
              <a:t>Varier les stimuli pour maintenir l’attention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fr-FR" dirty="0">
                <a:latin typeface="Chalkboard" charset="0"/>
              </a:rPr>
              <a:t>Conclure et ouvrir des perspectives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fr-FR" dirty="0">
                <a:latin typeface="Chalkboard" charset="0"/>
              </a:rPr>
              <a:t>Répondre correctement aux questions</a:t>
            </a:r>
          </a:p>
          <a:p>
            <a:pPr marL="457200" indent="-457200" algn="l">
              <a:buFont typeface="Arial" pitchFamily="34" charset="0"/>
              <a:buAutoNum type="arabicPeriod"/>
            </a:pPr>
            <a:endParaRPr lang="fr-FR" dirty="0">
              <a:latin typeface="Chalkboard" charset="0"/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fr-FR" dirty="0">
                <a:latin typeface="Chalkboard" charset="0"/>
              </a:rPr>
              <a:t>… Ma</a:t>
            </a:r>
            <a:r>
              <a:rPr lang="fr-FR" altLang="ja-JP" dirty="0">
                <a:latin typeface="Chalkboard" charset="0"/>
              </a:rPr>
              <a:t>î</a:t>
            </a:r>
            <a:r>
              <a:rPr lang="fr-FR" dirty="0">
                <a:latin typeface="Chalkboard" charset="0"/>
              </a:rPr>
              <a:t>triser sa nervosité </a:t>
            </a:r>
          </a:p>
          <a:p>
            <a:pPr marL="457200" indent="-457200" algn="l">
              <a:buFont typeface="Arial" pitchFamily="34" charset="0"/>
              <a:buAutoNum type="arabicPeriod"/>
            </a:pPr>
            <a:endParaRPr lang="fr-FR" dirty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23C026"/>
          </a:solidFill>
        </p:spPr>
        <p:txBody>
          <a:bodyPr/>
          <a:lstStyle/>
          <a:p>
            <a:r>
              <a:rPr lang="fr-FR" sz="3200">
                <a:solidFill>
                  <a:schemeClr val="tx1"/>
                </a:solidFill>
                <a:latin typeface="Chalkboard" charset="0"/>
              </a:rPr>
              <a:t>L’exposé : un discours oral </a:t>
            </a:r>
            <a:br>
              <a:rPr lang="fr-FR" sz="3200">
                <a:solidFill>
                  <a:schemeClr val="tx1"/>
                </a:solidFill>
                <a:latin typeface="Chalkboard" charset="0"/>
              </a:rPr>
            </a:br>
            <a:r>
              <a:rPr lang="fr-FR" sz="3200">
                <a:solidFill>
                  <a:schemeClr val="tx1"/>
                </a:solidFill>
                <a:latin typeface="Chalkboard" charset="0"/>
              </a:rPr>
              <a:t>au service du message à faire passer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2143125"/>
            <a:ext cx="8274050" cy="3724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Zapf Dingbats" charset="2"/>
              <a:buChar char=""/>
            </a:pPr>
            <a:r>
              <a:rPr lang="fr-FR" sz="3200">
                <a:latin typeface="Times New Roman" pitchFamily="18" charset="0"/>
              </a:rPr>
              <a:t> </a:t>
            </a:r>
            <a:r>
              <a:rPr lang="fr-FR" sz="2800">
                <a:latin typeface="Chalkboard" charset="0"/>
              </a:rPr>
              <a:t>Un exposé n’est jamais lu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Suffisamment fort pour être entendu du fond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Ton naturel et modulé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Français courant et néammoins correct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Adéquation et précision des termes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Ni ton sentencieux ni débit de mitraillette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Préparé mais pas récité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Evolutif en fonction des réactions de l’auditoire</a:t>
            </a:r>
            <a:endParaRPr lang="fr-FR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solidFill>
            <a:srgbClr val="23B036"/>
          </a:solidFill>
        </p:spPr>
        <p:txBody>
          <a:bodyPr/>
          <a:lstStyle/>
          <a:p>
            <a:r>
              <a:rPr lang="fr-FR" sz="360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3978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fr-FR" sz="3200">
                <a:solidFill>
                  <a:srgbClr val="23B036"/>
                </a:solidFill>
                <a:latin typeface="Chalkboard" charset="0"/>
              </a:rPr>
              <a:t>Avant l’exposé</a:t>
            </a:r>
            <a:endParaRPr lang="fr-FR">
              <a:latin typeface="Chalkboard" charset="0"/>
            </a:endParaRPr>
          </a:p>
          <a:p>
            <a:pPr marL="457200" indent="-457200" algn="l"/>
            <a:endParaRPr lang="fr-FR">
              <a:latin typeface="Chalkboard" charset="0"/>
            </a:endParaRPr>
          </a:p>
          <a:p>
            <a:pPr marL="457200" indent="-457200" algn="l"/>
            <a:r>
              <a:rPr lang="fr-FR">
                <a:latin typeface="Chalkboard" charset="0"/>
              </a:rPr>
              <a:t>- Maitrisez votre nervosit</a:t>
            </a:r>
            <a:r>
              <a:rPr lang="fr-FR">
                <a:latin typeface="Chalkboard"/>
              </a:rPr>
              <a:t>é</a:t>
            </a:r>
            <a:r>
              <a:rPr lang="fr-FR">
                <a:latin typeface="Chalkboard" charset="0"/>
              </a:rPr>
              <a:t> ….. Respirez un grand coup</a:t>
            </a:r>
          </a:p>
          <a:p>
            <a:pPr marL="457200" indent="-457200" algn="l"/>
            <a:r>
              <a:rPr lang="fr-FR">
                <a:latin typeface="Chalkboard" charset="0"/>
              </a:rPr>
              <a:t>- Installez-vous, prenez possession de votre espace</a:t>
            </a:r>
          </a:p>
          <a:p>
            <a:pPr marL="457200" indent="-457200" algn="l"/>
            <a:r>
              <a:rPr lang="fr-FR">
                <a:latin typeface="Chalkboard" charset="0"/>
              </a:rPr>
              <a:t>- Assurez-vous que vous savez faire marcher l’ordinateur (avancer, reculer, … redémarrer) ou le rétroprojecteur</a:t>
            </a:r>
          </a:p>
          <a:p>
            <a:pPr marL="457200" indent="-457200" algn="l"/>
            <a:r>
              <a:rPr lang="fr-FR">
                <a:latin typeface="Chalkboard" charset="0"/>
              </a:rPr>
              <a:t>- Munissez-vous d’un pointeur (ou d’une baguette)</a:t>
            </a:r>
          </a:p>
          <a:p>
            <a:pPr marL="457200" indent="-457200" algn="l"/>
            <a:r>
              <a:rPr lang="fr-FR">
                <a:latin typeface="Chalkboard" charset="0"/>
              </a:rPr>
              <a:t>- Regardez l'auditoire, respirez, souriez …</a:t>
            </a:r>
          </a:p>
          <a:p>
            <a:pPr marL="457200" indent="-457200" algn="l">
              <a:buFontTx/>
              <a:buChar char="-"/>
            </a:pPr>
            <a:endParaRPr lang="fr-FR">
              <a:latin typeface="Chalkboard" charset="0"/>
            </a:endParaRPr>
          </a:p>
          <a:p>
            <a:pPr marL="457200" indent="-457200" algn="l">
              <a:buFontTx/>
              <a:buChar char="-"/>
            </a:pPr>
            <a:endParaRPr lang="fr-FR">
              <a:latin typeface="Chalkboard" charset="0"/>
            </a:endParaRPr>
          </a:p>
          <a:p>
            <a:pPr marL="457200" indent="-457200" algn="l"/>
            <a:r>
              <a:rPr lang="fr-FR">
                <a:latin typeface="Chalkboard" charset="0"/>
              </a:rPr>
              <a:t> 			        </a:t>
            </a:r>
            <a:r>
              <a:rPr lang="fr-FR" sz="3200">
                <a:latin typeface="Chalkboard" charset="0"/>
              </a:rPr>
              <a:t>… C’est parti !</a:t>
            </a:r>
          </a:p>
          <a:p>
            <a:pPr marL="457200" indent="-457200" algn="l">
              <a:buFont typeface="Arial" pitchFamily="34" charset="0"/>
              <a:buNone/>
            </a:pPr>
            <a:endParaRPr lang="fr-FR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solidFill>
            <a:srgbClr val="23B036"/>
          </a:solidFill>
        </p:spPr>
        <p:txBody>
          <a:bodyPr/>
          <a:lstStyle/>
          <a:p>
            <a:r>
              <a:rPr lang="fr-FR" sz="360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057400" y="2438400"/>
            <a:ext cx="4038600" cy="668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 sz="3600">
                <a:latin typeface="Chalkboard" charset="0"/>
              </a:rPr>
              <a:t> Introduction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057400" y="3336925"/>
            <a:ext cx="4038600" cy="668338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 sz="3600">
                <a:latin typeface="Chalkboard" charset="0"/>
              </a:rPr>
              <a:t> Développement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2057400" y="4284663"/>
            <a:ext cx="3962400" cy="668337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 sz="3600">
                <a:latin typeface="Chalkboard" charset="0"/>
              </a:rPr>
              <a:t>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8382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solidFill>
                  <a:schemeClr val="tx1"/>
                </a:solidFill>
                <a:latin typeface="Chalkboard" charset="0"/>
              </a:rPr>
              <a:t>Les différents types d’exposés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3820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Ceux que vous serez amenés à pratiquer en mastère :</a:t>
            </a:r>
          </a:p>
          <a:p>
            <a:pPr algn="l">
              <a:lnSpc>
                <a:spcPct val="80000"/>
              </a:lnSpc>
            </a:pPr>
            <a:endParaRPr lang="fr-FR" sz="2000">
              <a:latin typeface="Chalkboard" charset="0"/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fr-FR" sz="2400">
                <a:solidFill>
                  <a:srgbClr val="3E3ADE"/>
                </a:solidFill>
                <a:latin typeface="Chalkboard" charset="0"/>
              </a:rPr>
              <a:t> </a:t>
            </a:r>
            <a:r>
              <a:rPr lang="fr-FR" sz="2400">
                <a:solidFill>
                  <a:srgbClr val="2C38DE"/>
                </a:solidFill>
                <a:latin typeface="Chalkboard" charset="0"/>
              </a:rPr>
              <a:t>1. l’analyse d’un article scientifique (15-20’)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fr-FR" sz="2400">
                <a:solidFill>
                  <a:srgbClr val="2C38DE"/>
                </a:solidFill>
                <a:latin typeface="Chalkboard" charset="0"/>
              </a:rPr>
              <a:t> 2. l’exposé de votre travail de recherche (15-20’)</a:t>
            </a:r>
          </a:p>
          <a:p>
            <a:pPr algn="l">
              <a:lnSpc>
                <a:spcPct val="90000"/>
              </a:lnSpc>
              <a:buFontTx/>
              <a:buChar char="-"/>
            </a:pPr>
            <a:endParaRPr lang="fr-FR" sz="1600">
              <a:solidFill>
                <a:srgbClr val="2C38DE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fr-FR" sz="2400">
                <a:latin typeface="Chalkboard" charset="0"/>
              </a:rPr>
              <a:t> l’exposé de type conférence (par exemple le jour de votre thèse) dure environ 45’. Il peut </a:t>
            </a:r>
            <a:r>
              <a:rPr lang="fr-FR" altLang="ja-JP" sz="2400">
                <a:latin typeface="Chalkboard" charset="0"/>
              </a:rPr>
              <a:t>être considéré comme un </a:t>
            </a:r>
            <a:r>
              <a:rPr lang="fr-FR" altLang="ja-JP" sz="2400" b="1">
                <a:solidFill>
                  <a:srgbClr val="E41A2F"/>
                </a:solidFill>
                <a:latin typeface="Chalkboard" charset="0"/>
              </a:rPr>
              <a:t>extension</a:t>
            </a:r>
            <a:r>
              <a:rPr lang="fr-FR" altLang="ja-JP" sz="2400">
                <a:latin typeface="Chalkboard" charset="0"/>
              </a:rPr>
              <a:t> de l’exposé de type 2</a:t>
            </a:r>
          </a:p>
          <a:p>
            <a:pPr algn="l">
              <a:lnSpc>
                <a:spcPct val="90000"/>
              </a:lnSpc>
              <a:buFontTx/>
              <a:buChar char="-"/>
            </a:pPr>
            <a:endParaRPr lang="fr-FR" sz="2400">
              <a:latin typeface="Chalkboard" charset="0"/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endParaRPr lang="fr-FR" sz="2400">
              <a:latin typeface="Chalkboard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610600" cy="1244600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fr-FR">
                <a:latin typeface="Chalkboard" charset="0"/>
              </a:rPr>
              <a:t>les 2 types d’exposé suivent des principes communs pour leur préparation et leur exécution, mais ont aussi leurs spécificités propres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solidFill>
            <a:srgbClr val="23B036"/>
          </a:solidFill>
        </p:spPr>
        <p:txBody>
          <a:bodyPr/>
          <a:lstStyle/>
          <a:p>
            <a:r>
              <a:rPr lang="fr-FR" sz="360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41325" y="3200400"/>
            <a:ext cx="8397875" cy="23383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fr-FR" sz="2800">
                <a:latin typeface="Chalkboard" charset="0"/>
              </a:rPr>
              <a:t>- Présentez-vous </a:t>
            </a:r>
          </a:p>
          <a:p>
            <a:pPr marL="457200" indent="-457200" algn="l"/>
            <a:r>
              <a:rPr lang="fr-FR" sz="2800">
                <a:latin typeface="Chalkboard" charset="0"/>
              </a:rPr>
              <a:t>- Utilisez un déclencheur (facultatif)</a:t>
            </a:r>
          </a:p>
          <a:p>
            <a:pPr marL="457200" indent="-457200" algn="l"/>
            <a:r>
              <a:rPr lang="fr-FR" sz="2800">
                <a:latin typeface="Chalkboard" charset="0"/>
              </a:rPr>
              <a:t>- Présentez le sujet </a:t>
            </a:r>
          </a:p>
          <a:p>
            <a:pPr marL="457200" indent="-457200" algn="l"/>
            <a:r>
              <a:rPr lang="fr-FR" sz="2800">
                <a:latin typeface="Chalkboard" charset="0"/>
              </a:rPr>
              <a:t>- Présentez vos objectifs </a:t>
            </a:r>
          </a:p>
          <a:p>
            <a:pPr marL="457200" indent="-457200" algn="l"/>
            <a:r>
              <a:rPr lang="fr-FR" sz="2800">
                <a:latin typeface="Chalkboard" charset="0"/>
              </a:rPr>
              <a:t>- Présentez le déroulement (plan)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438400" y="1219200"/>
            <a:ext cx="2232025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latin typeface="Chalkboard" charset="0"/>
              </a:rPr>
              <a:t> Introduction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2438400" y="167640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Développement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2438400" y="2133600"/>
            <a:ext cx="193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solidFill>
            <a:srgbClr val="FCF533"/>
          </a:solidFill>
        </p:spPr>
        <p:txBody>
          <a:bodyPr/>
          <a:lstStyle/>
          <a:p>
            <a:r>
              <a:rPr lang="fr-FR" sz="3200">
                <a:latin typeface="Chalkboard" charset="0"/>
              </a:rPr>
              <a:t>Le «Déclencheur» (accroche) d’un exposé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8392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>
                <a:solidFill>
                  <a:srgbClr val="FFAD32"/>
                </a:solidFill>
                <a:latin typeface="Chalkboard" charset="0"/>
              </a:rPr>
              <a:t>Définition :</a:t>
            </a: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Quelque chose d’inusité mais pertinent, approprié, de bon go</a:t>
            </a:r>
            <a:r>
              <a:rPr lang="fr-FR" altLang="ja-JP">
                <a:latin typeface="Chalkboard" charset="0"/>
              </a:rPr>
              <a:t>ût</a:t>
            </a:r>
          </a:p>
          <a:p>
            <a:pPr algn="l">
              <a:lnSpc>
                <a:spcPct val="80000"/>
              </a:lnSpc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b="1">
                <a:solidFill>
                  <a:srgbClr val="3E3ADE"/>
                </a:solidFill>
                <a:latin typeface="Chalkboard" charset="0"/>
              </a:rPr>
              <a:t>R</a:t>
            </a:r>
            <a:r>
              <a:rPr lang="fr-FR" altLang="ja-JP" b="1">
                <a:solidFill>
                  <a:srgbClr val="3E3ADE"/>
                </a:solidFill>
                <a:latin typeface="Chalkboard" charset="0"/>
              </a:rPr>
              <a:t>ôle </a:t>
            </a:r>
            <a:r>
              <a:rPr lang="fr-FR" b="1">
                <a:solidFill>
                  <a:srgbClr val="3E3ADE"/>
                </a:solidFill>
                <a:latin typeface="Chalkboard" charset="0"/>
              </a:rPr>
              <a:t>:</a:t>
            </a:r>
            <a:r>
              <a:rPr lang="fr-FR">
                <a:latin typeface="Chalkboard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Capter l’attention physique de l’auditoire dès le début de l’exposé (s’apparente un peu à une bande-annonce au cinéma)</a:t>
            </a:r>
          </a:p>
          <a:p>
            <a:pPr algn="l">
              <a:lnSpc>
                <a:spcPct val="80000"/>
              </a:lnSpc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b="1">
                <a:solidFill>
                  <a:srgbClr val="23B036"/>
                </a:solidFill>
                <a:latin typeface="Chalkboard" charset="0"/>
              </a:rPr>
              <a:t>Nature :</a:t>
            </a:r>
            <a:r>
              <a:rPr lang="fr-FR">
                <a:solidFill>
                  <a:srgbClr val="23B036"/>
                </a:solidFill>
                <a:latin typeface="Chalkboard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Variable ! Ce peut </a:t>
            </a:r>
            <a:r>
              <a:rPr lang="fr-FR" altLang="ja-JP">
                <a:latin typeface="Chalkboard" charset="0"/>
              </a:rPr>
              <a:t>être </a:t>
            </a:r>
            <a:r>
              <a:rPr lang="fr-FR">
                <a:latin typeface="Chalkboard" charset="0"/>
              </a:rPr>
              <a:t>une question, une anecdote, une caricature, un fait d’actualité, une photographie, un objet, un titre de journal, une citation, une statistique ….. </a:t>
            </a:r>
          </a:p>
          <a:p>
            <a:pPr algn="l">
              <a:lnSpc>
                <a:spcPct val="80000"/>
              </a:lnSpc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>
                <a:solidFill>
                  <a:srgbClr val="C136B6"/>
                </a:solidFill>
                <a:latin typeface="Chalkboard" charset="0"/>
              </a:rPr>
              <a:t>Nécessité :</a:t>
            </a: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Pas indispensable, mais si bien choisi, peut vous garantir l’attention de l’auditoire pour les 3 prochaines minutes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33400" y="2895600"/>
            <a:ext cx="8001000" cy="2865438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- </a:t>
            </a:r>
            <a:r>
              <a:rPr lang="fr-FR" sz="2800">
                <a:latin typeface="Chalkboard" charset="0"/>
              </a:rPr>
              <a:t>Renvoyez au plan et abordez le 1er point</a:t>
            </a:r>
            <a:r>
              <a:rPr lang="fr-FR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- définitions utiles ?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arguments, exemples, démonstrations, et illustrations </a:t>
            </a:r>
            <a:endParaRPr lang="fr-FR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- </a:t>
            </a:r>
            <a:r>
              <a:rPr lang="fr-FR" sz="2800">
                <a:latin typeface="Chalkboard" charset="0"/>
              </a:rPr>
              <a:t>Faites des transitions</a:t>
            </a:r>
            <a:r>
              <a:rPr lang="fr-FR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- résumez le dernier point ou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renvoyez au plan ou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annoncez le point suivant </a:t>
            </a:r>
            <a:endParaRPr lang="fr-FR">
              <a:latin typeface="Chalkboard" charset="0"/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fr-FR" sz="2800">
                <a:latin typeface="Chalkboard" charset="0"/>
              </a:rPr>
              <a:t> Développez le point suivant</a:t>
            </a:r>
            <a:endParaRPr lang="fr-FR">
              <a:latin typeface="Chalkboard" charset="0"/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23B036"/>
          </a:solidFill>
          <a:ln/>
        </p:spPr>
        <p:txBody>
          <a:bodyPr/>
          <a:lstStyle/>
          <a:p>
            <a:r>
              <a:rPr lang="fr-FR" sz="360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438400" y="1143000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Introduction</a:t>
            </a:r>
            <a:endParaRPr lang="fr-FR">
              <a:latin typeface="Chalkboard" charset="0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438400" y="1600200"/>
            <a:ext cx="2590800" cy="476250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latin typeface="Chalkboard" charset="0"/>
              </a:rPr>
              <a:t> Développement</a:t>
            </a:r>
            <a:endParaRPr lang="fr-FR">
              <a:solidFill>
                <a:srgbClr val="C8C8C8"/>
              </a:solidFill>
              <a:latin typeface="Chalkboard" charset="0"/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438400" y="2057400"/>
            <a:ext cx="193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Conclusion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38862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3400" y="58674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>
                <a:latin typeface="Chalkboard" charset="0"/>
              </a:rPr>
              <a:t>Répétez ce bloc autant de fois </a:t>
            </a:r>
          </a:p>
          <a:p>
            <a:pPr>
              <a:lnSpc>
                <a:spcPct val="80000"/>
              </a:lnSpc>
            </a:pPr>
            <a:r>
              <a:rPr lang="fr-FR">
                <a:latin typeface="Chalkboard" charset="0"/>
              </a:rPr>
              <a:t>qu’il y a de points différents (max. 4 ou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914400" y="2895600"/>
            <a:ext cx="8001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• Résumez les idées essentielles</a:t>
            </a:r>
          </a:p>
          <a:p>
            <a:pPr algn="l"/>
            <a:r>
              <a:rPr lang="fr-FR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• Toujours avec une (des) diapositive(s) support(s)</a:t>
            </a:r>
          </a:p>
          <a:p>
            <a:pPr algn="l"/>
            <a:r>
              <a:rPr lang="fr-FR" sz="2000">
                <a:latin typeface="Chalkboard" charset="0"/>
              </a:rPr>
              <a:t>	• Utilisez un débit plus lent</a:t>
            </a:r>
            <a:r>
              <a:rPr lang="fr-FR">
                <a:latin typeface="Chalkboard" charset="0"/>
              </a:rPr>
              <a:t> </a:t>
            </a:r>
          </a:p>
          <a:p>
            <a:pPr algn="l"/>
            <a:endParaRPr lang="fr-FR">
              <a:latin typeface="Chalkboard" charset="0"/>
            </a:endParaRPr>
          </a:p>
          <a:p>
            <a:pPr algn="l"/>
            <a:r>
              <a:rPr lang="fr-FR">
                <a:latin typeface="Chalkboard" charset="0"/>
              </a:rPr>
              <a:t>• Donnez des perspectives</a:t>
            </a:r>
          </a:p>
          <a:p>
            <a:pPr algn="l"/>
            <a:r>
              <a:rPr lang="fr-FR">
                <a:latin typeface="Chalkboard" charset="0"/>
              </a:rPr>
              <a:t>	</a:t>
            </a:r>
            <a:r>
              <a:rPr lang="fr-FR" sz="1800">
                <a:latin typeface="Chalkboard" charset="0"/>
              </a:rPr>
              <a:t>•</a:t>
            </a:r>
            <a:r>
              <a:rPr lang="fr-FR" sz="2000">
                <a:latin typeface="Chalkboard" charset="0"/>
              </a:rPr>
              <a:t> Poursuite du travail</a:t>
            </a:r>
          </a:p>
          <a:p>
            <a:pPr algn="l"/>
            <a:r>
              <a:rPr lang="fr-FR" sz="2000">
                <a:latin typeface="Chalkboard" charset="0"/>
              </a:rPr>
              <a:t>	• Nouvelles directions possibles</a:t>
            </a:r>
          </a:p>
          <a:p>
            <a:pPr algn="l"/>
            <a:r>
              <a:rPr lang="fr-FR" sz="2000">
                <a:latin typeface="Chalkboard" charset="0"/>
              </a:rPr>
              <a:t>	• Evitez les envolées lyriques trop lointaines</a:t>
            </a:r>
          </a:p>
          <a:p>
            <a:pPr algn="l"/>
            <a:r>
              <a:rPr lang="fr-FR" sz="2000">
                <a:latin typeface="Chalkboard" charset="0"/>
              </a:rPr>
              <a:t>	   - </a:t>
            </a:r>
            <a:r>
              <a:rPr lang="fr-FR" sz="1800">
                <a:latin typeface="Chalkboard" charset="0"/>
              </a:rPr>
              <a:t>ex : notre travail débouche sur un nouveau </a:t>
            </a:r>
          </a:p>
          <a:p>
            <a:pPr algn="l"/>
            <a:r>
              <a:rPr lang="fr-FR" sz="1800">
                <a:latin typeface="Chalkboard" charset="0"/>
              </a:rPr>
              <a:t>	           médicament anti-cancéreux (vrai ou seulement espéré ?)</a:t>
            </a:r>
            <a:endParaRPr lang="fr-FR">
              <a:latin typeface="Helvetica" charset="0"/>
            </a:endParaRP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61950"/>
            <a:ext cx="7772400" cy="685800"/>
          </a:xfrm>
          <a:solidFill>
            <a:srgbClr val="23B036"/>
          </a:solidFill>
          <a:ln/>
        </p:spPr>
        <p:txBody>
          <a:bodyPr/>
          <a:lstStyle/>
          <a:p>
            <a:r>
              <a:rPr lang="fr-FR" sz="360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438400" y="1276350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Introduction</a:t>
            </a:r>
            <a:endParaRPr lang="fr-FR">
              <a:latin typeface="Chalkboard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438400" y="17335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Développement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2438400" y="2209800"/>
            <a:ext cx="1930400" cy="476250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latin typeface="Chalkboard" charset="0"/>
              </a:rPr>
              <a:t> Conclusion</a:t>
            </a:r>
            <a:endParaRPr lang="fr-FR">
              <a:solidFill>
                <a:srgbClr val="C8C8C8"/>
              </a:solidFill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762000"/>
          </a:xfrm>
          <a:solidFill>
            <a:srgbClr val="F7F426"/>
          </a:solidFill>
        </p:spPr>
        <p:txBody>
          <a:bodyPr/>
          <a:lstStyle/>
          <a:p>
            <a:r>
              <a:rPr lang="fr-FR" sz="4000">
                <a:latin typeface="Chalkboard" charset="0"/>
              </a:rPr>
              <a:t>Le début et la fin de l’exposé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562600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dirty="0">
                <a:latin typeface="Chalkboard" charset="0"/>
              </a:rPr>
              <a:t>• TOUJOURS se présenter oralement </a:t>
            </a:r>
          </a:p>
          <a:p>
            <a:r>
              <a:rPr lang="fr-FR" sz="2400" dirty="0">
                <a:latin typeface="Chalkboard" charset="0"/>
              </a:rPr>
              <a:t>Sur votre première diapositive :</a:t>
            </a:r>
          </a:p>
          <a:p>
            <a:pPr lvl="1"/>
            <a:r>
              <a:rPr lang="fr-FR" sz="2000" dirty="0">
                <a:solidFill>
                  <a:srgbClr val="1F59FE"/>
                </a:solidFill>
                <a:latin typeface="Chalkboard" charset="0"/>
              </a:rPr>
              <a:t>Votre nom et prénom</a:t>
            </a:r>
          </a:p>
          <a:p>
            <a:pPr lvl="1"/>
            <a:r>
              <a:rPr lang="fr-FR" sz="2000" dirty="0">
                <a:solidFill>
                  <a:srgbClr val="1F59FE"/>
                </a:solidFill>
                <a:latin typeface="Chalkboard" charset="0"/>
              </a:rPr>
              <a:t>Votre laboratoire</a:t>
            </a:r>
          </a:p>
          <a:p>
            <a:pPr lvl="1"/>
            <a:r>
              <a:rPr lang="fr-FR" sz="2000" dirty="0">
                <a:solidFill>
                  <a:srgbClr val="1F59FE"/>
                </a:solidFill>
                <a:latin typeface="Chalkboard" charset="0"/>
              </a:rPr>
              <a:t>Le titre de votre exposé </a:t>
            </a:r>
          </a:p>
          <a:p>
            <a:pPr lvl="1"/>
            <a:endParaRPr lang="fr-FR" sz="2400" dirty="0">
              <a:latin typeface="Chalkboard" charset="0"/>
            </a:endParaRPr>
          </a:p>
          <a:p>
            <a:r>
              <a:rPr lang="fr-FR" sz="2400" dirty="0">
                <a:latin typeface="Chalkboard" charset="0"/>
              </a:rPr>
              <a:t>Pour un exposé de recherche, vous pouvez (non indispensable) conclure par une courte diapo de remerciements</a:t>
            </a:r>
          </a:p>
          <a:p>
            <a:pPr lvl="1"/>
            <a:r>
              <a:rPr lang="fr-FR" sz="2000" dirty="0">
                <a:latin typeface="Chalkboard" charset="0"/>
              </a:rPr>
              <a:t>En M2, on n’attend ni que vous remerciez 50 personnes, ni que vous </a:t>
            </a:r>
            <a:r>
              <a:rPr lang="fr-FR" sz="2000" dirty="0" err="1">
                <a:latin typeface="Chalkboard" charset="0"/>
              </a:rPr>
              <a:t>incluyez</a:t>
            </a:r>
            <a:r>
              <a:rPr lang="fr-FR" sz="2000" dirty="0">
                <a:latin typeface="Chalkboard" charset="0"/>
              </a:rPr>
              <a:t> dans ces remerciements un sponsor, votre grand-mère, votre </a:t>
            </a:r>
            <a:r>
              <a:rPr lang="fr-FR" sz="2000" dirty="0" smtClean="0">
                <a:latin typeface="Chalkboard" charset="0"/>
              </a:rPr>
              <a:t>ami(e</a:t>
            </a:r>
            <a:r>
              <a:rPr lang="fr-FR" sz="2000" dirty="0">
                <a:latin typeface="Chalkboard" charset="0"/>
              </a:rPr>
              <a:t>) </a:t>
            </a:r>
            <a:r>
              <a:rPr lang="fr-FR" sz="2000" dirty="0" smtClean="0">
                <a:latin typeface="Chalkboard" charset="0"/>
              </a:rPr>
              <a:t>…</a:t>
            </a:r>
            <a:endParaRPr lang="fr-FR" sz="2000" dirty="0">
              <a:latin typeface="Chalkboard" charset="0"/>
            </a:endParaRPr>
          </a:p>
          <a:p>
            <a:pPr lvl="1"/>
            <a:r>
              <a:rPr lang="fr-FR" sz="2000" dirty="0">
                <a:latin typeface="Chalkboard" charset="0"/>
              </a:rPr>
              <a:t>… attendez la thèse pour cela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solidFill>
            <a:srgbClr val="F0EA20"/>
          </a:solidFill>
        </p:spPr>
        <p:txBody>
          <a:bodyPr/>
          <a:lstStyle/>
          <a:p>
            <a:r>
              <a:rPr lang="fr-FR" sz="3600">
                <a:latin typeface="Chalkboard" charset="0"/>
              </a:rPr>
              <a:t>Capter l’attention de l’auditoire</a:t>
            </a:r>
            <a:endParaRPr lang="fr-FR" sz="2400">
              <a:latin typeface="Chalkboard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895600" y="2819400"/>
            <a:ext cx="25146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Avant l’exposé </a:t>
            </a:r>
          </a:p>
          <a:p>
            <a:pPr algn="l"/>
            <a:r>
              <a:rPr lang="fr-FR">
                <a:latin typeface="Chalkboard" charset="0"/>
              </a:rPr>
              <a:t>Introduction </a:t>
            </a:r>
          </a:p>
          <a:p>
            <a:pPr algn="l"/>
            <a:r>
              <a:rPr lang="fr-FR">
                <a:latin typeface="Chalkboard" charset="0"/>
              </a:rPr>
              <a:t>Développement </a:t>
            </a:r>
          </a:p>
          <a:p>
            <a:pPr algn="l"/>
            <a:r>
              <a:rPr lang="fr-FR">
                <a:latin typeface="Chalkboard" charset="0"/>
              </a:rPr>
              <a:t>Conclusion </a:t>
            </a:r>
          </a:p>
          <a:p>
            <a:pPr algn="l"/>
            <a:r>
              <a:rPr lang="fr-FR">
                <a:latin typeface="Chalkboard" charset="0"/>
              </a:rPr>
              <a:t>Questions 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62000" y="2667000"/>
            <a:ext cx="457200" cy="2781300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STIMULI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3581400" y="5029200"/>
            <a:ext cx="5334000" cy="1593850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Quels stimuli possibles ?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Voix : volume, débit, 		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	changement de rythme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Gestes, déplacements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Regard </a:t>
            </a:r>
            <a:endParaRPr lang="fr-FR" sz="2000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04800" y="1066800"/>
            <a:ext cx="8382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• A l’appui de votre message scientifique, il est important de continuer à garder l’attention de votre auditoire tout au long de l’exposé par différents types de stimuli …</a:t>
            </a:r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 rot="17433948">
            <a:off x="1767682" y="2956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 rot="17433948">
            <a:off x="1767682" y="3337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7433948">
            <a:off x="1767682" y="3718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7433948">
            <a:off x="1767682" y="4099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17433948">
            <a:off x="1767682" y="2575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3352800"/>
            <a:ext cx="2286000" cy="3505200"/>
          </a:xfrm>
          <a:prstGeom prst="rect">
            <a:avLst/>
          </a:prstGeom>
          <a:solidFill>
            <a:srgbClr val="F7F4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400050" y="3962400"/>
            <a:ext cx="1504950" cy="2362200"/>
            <a:chOff x="96" y="96"/>
            <a:chExt cx="948" cy="1488"/>
          </a:xfrm>
        </p:grpSpPr>
        <p:grpSp>
          <p:nvGrpSpPr>
            <p:cNvPr id="95236" name="Group 4"/>
            <p:cNvGrpSpPr>
              <a:grpSpLocks/>
            </p:cNvGrpSpPr>
            <p:nvPr/>
          </p:nvGrpSpPr>
          <p:grpSpPr bwMode="auto">
            <a:xfrm>
              <a:off x="96" y="96"/>
              <a:ext cx="912" cy="1104"/>
              <a:chOff x="1392" y="384"/>
              <a:chExt cx="2246" cy="3290"/>
            </a:xfrm>
          </p:grpSpPr>
          <p:pic>
            <p:nvPicPr>
              <p:cNvPr id="95237" name="Picture 5" descr="_idee_luc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92" y="384"/>
                <a:ext cx="2246" cy="3290"/>
              </a:xfrm>
              <a:prstGeom prst="rect">
                <a:avLst/>
              </a:prstGeom>
              <a:noFill/>
            </p:spPr>
          </p:pic>
          <p:sp>
            <p:nvSpPr>
              <p:cNvPr id="95238" name="Rectangle 6"/>
              <p:cNvSpPr>
                <a:spLocks noChangeArrowheads="1"/>
              </p:cNvSpPr>
              <p:nvPr/>
            </p:nvSpPr>
            <p:spPr bwMode="auto">
              <a:xfrm>
                <a:off x="1824" y="3168"/>
                <a:ext cx="1248" cy="144"/>
              </a:xfrm>
              <a:prstGeom prst="rect">
                <a:avLst/>
              </a:prstGeom>
              <a:solidFill>
                <a:srgbClr val="100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96" y="1284"/>
              <a:ext cx="94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solidFill>
                    <a:srgbClr val="25A641"/>
                  </a:solidFill>
                  <a:latin typeface="Chalkboard Bold" charset="0"/>
                </a:rPr>
                <a:t>ASTUCES</a:t>
              </a:r>
              <a:endParaRPr lang="fr-FR"/>
            </a:p>
          </p:txBody>
        </p:sp>
      </p:grp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0"/>
            <a:ext cx="2286000" cy="3352800"/>
          </a:xfrm>
          <a:prstGeom prst="rect">
            <a:avLst/>
          </a:prstGeom>
          <a:solidFill>
            <a:srgbClr val="F77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95241" name="Picture 9" descr="Dionee-piegedeformati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4350"/>
            <a:ext cx="1485900" cy="1676400"/>
          </a:xfrm>
          <a:prstGeom prst="rect">
            <a:avLst/>
          </a:prstGeom>
          <a:noFill/>
        </p:spPr>
      </p:pic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425450" y="2343150"/>
            <a:ext cx="125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rgbClr val="D8050C"/>
                </a:solidFill>
                <a:latin typeface="Chalkboard Bold" charset="0"/>
              </a:rPr>
              <a:t>PIEGES</a:t>
            </a:r>
            <a:endParaRPr lang="fr-FR">
              <a:solidFill>
                <a:srgbClr val="D8050C"/>
              </a:solidFill>
            </a:endParaRPr>
          </a:p>
        </p:txBody>
      </p:sp>
      <p:pic>
        <p:nvPicPr>
          <p:cNvPr id="95243" name="Picture 11" descr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352800"/>
            <a:ext cx="6858000" cy="3505200"/>
          </a:xfrm>
          <a:prstGeom prst="rect">
            <a:avLst/>
          </a:prstGeom>
          <a:noFill/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4860925" y="415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2667000" y="3657600"/>
            <a:ext cx="6172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/>
              <a:t> </a:t>
            </a: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En moyenne, on parle de 1 à 3 minutes sur chaque diapositive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pitchFamily="66" charset="0"/>
            </a:endParaRP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/>
              <a:t> </a:t>
            </a: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Jamais plus d’une diapositive par minute !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pitchFamily="66" charset="0"/>
            </a:endParaRPr>
          </a:p>
          <a:p>
            <a:pPr algn="l">
              <a:buFont typeface="Zapf Dingbats" charset="2"/>
              <a:buChar char=""/>
            </a:pPr>
            <a:r>
              <a:rPr lang="fr-FR">
                <a:solidFill>
                  <a:srgbClr val="1746DA"/>
                </a:solidFill>
                <a:latin typeface="Lucida Handwriting" pitchFamily="66" charset="0"/>
              </a:rPr>
              <a:t> </a:t>
            </a: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Toujours faire un commentaire sur CHAQUE diapositive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276600" y="1143000"/>
            <a:ext cx="49688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Trop de diapositives prévues =&gt; dépassement de temps</a:t>
            </a:r>
          </a:p>
          <a:p>
            <a:pPr algn="l"/>
            <a:endParaRPr lang="fr-FR">
              <a:latin typeface="Chalkboard" charset="0"/>
            </a:endParaRPr>
          </a:p>
          <a:p>
            <a:pPr algn="l"/>
            <a:r>
              <a:rPr lang="fr-FR">
                <a:latin typeface="Chalkboard" charset="0"/>
              </a:rPr>
              <a:t>Dans le pire des cas, </a:t>
            </a:r>
            <a:r>
              <a:rPr lang="fr-FR" b="1">
                <a:solidFill>
                  <a:srgbClr val="D8050C"/>
                </a:solidFill>
                <a:latin typeface="Chalkboard" charset="0"/>
              </a:rPr>
              <a:t>interruption</a:t>
            </a:r>
            <a:r>
              <a:rPr lang="fr-FR">
                <a:latin typeface="Chalkboard" charset="0"/>
              </a:rPr>
              <a:t> de l’exposé par le jury !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2582863" y="49213"/>
            <a:ext cx="6256337" cy="541337"/>
          </a:xfrm>
          <a:prstGeom prst="rect">
            <a:avLst/>
          </a:prstGeom>
          <a:solidFill>
            <a:srgbClr val="F7F42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800">
                <a:latin typeface="Chalkboard" charset="0"/>
              </a:rPr>
              <a:t>La gestion du temps pendant l’exposé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 descr="Imag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6248400" cy="2590800"/>
          </a:xfrm>
          <a:prstGeom prst="rect">
            <a:avLst/>
          </a:prstGeom>
          <a:noFill/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52588" y="482600"/>
            <a:ext cx="58610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Ca y est, l’exposé est terminé,</a:t>
            </a:r>
          </a:p>
          <a:p>
            <a:r>
              <a:rPr lang="fr-FR" sz="3200">
                <a:latin typeface="Chalkboard" charset="0"/>
              </a:rPr>
              <a:t>Et maintenant, …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4570413" cy="668338"/>
          </a:xfrm>
          <a:prstGeom prst="rect">
            <a:avLst/>
          </a:prstGeom>
          <a:solidFill>
            <a:srgbClr val="FFFE3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latin typeface="Chalkboard" charset="0"/>
              </a:rPr>
              <a:t>Place aux questions !</a:t>
            </a:r>
            <a:endParaRPr lang="fr-FR" sz="320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85800"/>
          </a:xfrm>
          <a:solidFill>
            <a:srgbClr val="FB46ED"/>
          </a:solidFill>
        </p:spPr>
        <p:txBody>
          <a:bodyPr/>
          <a:lstStyle/>
          <a:p>
            <a:r>
              <a:rPr lang="fr-FR" sz="3600">
                <a:solidFill>
                  <a:schemeClr val="tx1"/>
                </a:solidFill>
                <a:latin typeface="Chalkboard" charset="0"/>
              </a:rPr>
              <a:t>Les questions après un exposé</a:t>
            </a:r>
            <a:endParaRPr lang="fr-FR" sz="24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229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 typeface="Arial" pitchFamily="34" charset="0"/>
              <a:buNone/>
            </a:pPr>
            <a:r>
              <a:rPr lang="fr-FR">
                <a:latin typeface="Chalkboard" charset="0"/>
              </a:rPr>
              <a:t> - Lors de la soutenance de juin, l’exposé dure 15’ et les questions 10’</a:t>
            </a:r>
          </a:p>
          <a:p>
            <a:pPr marL="457200" indent="-457200" algn="l">
              <a:buFont typeface="Arial" pitchFamily="34" charset="0"/>
              <a:buNone/>
            </a:pPr>
            <a:r>
              <a:rPr lang="fr-FR">
                <a:latin typeface="Chalkboard" charset="0"/>
              </a:rPr>
              <a:t>- C ’est en général sur les réponses aux questions que se fait l’essentiel des différences de notes à l’oral !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83058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l">
              <a:buFont typeface="Arial" pitchFamily="34" charset="0"/>
              <a:buAutoNum type="arabicParenR"/>
            </a:pPr>
            <a:r>
              <a:rPr lang="fr-FR">
                <a:latin typeface="Chalkboard" charset="0"/>
              </a:rPr>
              <a:t>écouter COMPLETEMENT la question</a:t>
            </a:r>
          </a:p>
          <a:p>
            <a:pPr marL="914400" lvl="1" indent="-457200" algn="l">
              <a:buFont typeface="Arial" pitchFamily="34" charset="0"/>
              <a:buAutoNum type="arabicParenR"/>
            </a:pPr>
            <a:r>
              <a:rPr lang="fr-FR">
                <a:latin typeface="Chalkboard" charset="0"/>
              </a:rPr>
              <a:t>en règle générale, donner une réponse argumentée mais </a:t>
            </a:r>
            <a:r>
              <a:rPr lang="fr-FR">
                <a:solidFill>
                  <a:srgbClr val="1F59FE"/>
                </a:solidFill>
                <a:latin typeface="Chalkboard" charset="0"/>
              </a:rPr>
              <a:t>concise</a:t>
            </a:r>
            <a:r>
              <a:rPr lang="fr-FR">
                <a:latin typeface="Chalkboard" charset="0"/>
              </a:rPr>
              <a:t>, sauf si la question nécessite une réponse en plusieurs points</a:t>
            </a:r>
          </a:p>
          <a:p>
            <a:pPr marL="457200" indent="-457200"/>
            <a:endParaRPr lang="fr-FR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28600" y="5334000"/>
            <a:ext cx="8610600" cy="914400"/>
          </a:xfrm>
          <a:prstGeom prst="rect">
            <a:avLst/>
          </a:prstGeom>
          <a:solidFill>
            <a:srgbClr val="FFC6E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sz="2800">
                <a:latin typeface="Chalkboard" charset="0"/>
              </a:rPr>
              <a:t>Entra</a:t>
            </a:r>
            <a:r>
              <a:rPr lang="fr-FR" altLang="ja-JP" sz="2800">
                <a:latin typeface="Chalkboard" charset="0"/>
              </a:rPr>
              <a:t>înez-vous (à plusieurs) au jeu des </a:t>
            </a:r>
            <a:br>
              <a:rPr lang="fr-FR" altLang="ja-JP" sz="2800">
                <a:latin typeface="Chalkboard" charset="0"/>
              </a:rPr>
            </a:br>
            <a:r>
              <a:rPr lang="fr-FR" altLang="ja-JP" sz="2800">
                <a:latin typeface="Chalkboard" charset="0"/>
              </a:rPr>
              <a:t>questions- réponses après un exposé</a:t>
            </a:r>
            <a:endParaRPr lang="fr-FR">
              <a:latin typeface="Helvetica" charset="0"/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152400" y="5562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860925" y="415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2362200" y="990600"/>
            <a:ext cx="6400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dirty="0">
                <a:latin typeface="Chalkboard" charset="0"/>
              </a:rPr>
              <a:t>Répondre complètement à c</a:t>
            </a:r>
            <a:r>
              <a:rPr lang="fr-FR" altLang="ja-JP" dirty="0">
                <a:latin typeface="Chalkboard" charset="0"/>
              </a:rPr>
              <a:t>ôté d’une question fait toujours un très mauvais effet</a:t>
            </a:r>
            <a:endParaRPr lang="fr-FR" dirty="0">
              <a:latin typeface="Chalkboard" charset="0"/>
            </a:endParaRPr>
          </a:p>
          <a:p>
            <a:pPr algn="l"/>
            <a:endParaRPr lang="fr-FR" dirty="0">
              <a:latin typeface="Chalkboard" charset="0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2743200"/>
            <a:ext cx="2057400" cy="4114800"/>
          </a:xfrm>
          <a:prstGeom prst="rect">
            <a:avLst/>
          </a:prstGeom>
          <a:solidFill>
            <a:srgbClr val="F7F4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3304" name="Group 8"/>
          <p:cNvGrpSpPr>
            <a:grpSpLocks/>
          </p:cNvGrpSpPr>
          <p:nvPr/>
        </p:nvGrpSpPr>
        <p:grpSpPr bwMode="auto">
          <a:xfrm>
            <a:off x="323850" y="3552825"/>
            <a:ext cx="1504950" cy="2771775"/>
            <a:chOff x="96" y="96"/>
            <a:chExt cx="948" cy="1434"/>
          </a:xfrm>
        </p:grpSpPr>
        <p:grpSp>
          <p:nvGrpSpPr>
            <p:cNvPr id="183305" name="Group 9"/>
            <p:cNvGrpSpPr>
              <a:grpSpLocks/>
            </p:cNvGrpSpPr>
            <p:nvPr/>
          </p:nvGrpSpPr>
          <p:grpSpPr bwMode="auto">
            <a:xfrm>
              <a:off x="96" y="96"/>
              <a:ext cx="912" cy="1104"/>
              <a:chOff x="1392" y="384"/>
              <a:chExt cx="2246" cy="3290"/>
            </a:xfrm>
          </p:grpSpPr>
          <p:pic>
            <p:nvPicPr>
              <p:cNvPr id="183306" name="Picture 10" descr="_idee_luc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92" y="384"/>
                <a:ext cx="2246" cy="3290"/>
              </a:xfrm>
              <a:prstGeom prst="rect">
                <a:avLst/>
              </a:prstGeom>
              <a:noFill/>
            </p:spPr>
          </p:pic>
          <p:sp>
            <p:nvSpPr>
              <p:cNvPr id="183307" name="Rectangle 11"/>
              <p:cNvSpPr>
                <a:spLocks noChangeArrowheads="1"/>
              </p:cNvSpPr>
              <p:nvPr/>
            </p:nvSpPr>
            <p:spPr bwMode="auto">
              <a:xfrm>
                <a:off x="1824" y="3168"/>
                <a:ext cx="1248" cy="144"/>
              </a:xfrm>
              <a:prstGeom prst="rect">
                <a:avLst/>
              </a:prstGeom>
              <a:solidFill>
                <a:srgbClr val="100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83308" name="Text Box 12"/>
            <p:cNvSpPr txBox="1">
              <a:spLocks noChangeArrowheads="1"/>
            </p:cNvSpPr>
            <p:nvPr/>
          </p:nvSpPr>
          <p:spPr bwMode="auto">
            <a:xfrm>
              <a:off x="96" y="1284"/>
              <a:ext cx="94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solidFill>
                    <a:srgbClr val="25A641"/>
                  </a:solidFill>
                  <a:latin typeface="Chalkboard Bold" charset="0"/>
                </a:rPr>
                <a:t>ASTUCES</a:t>
              </a:r>
              <a:endParaRPr lang="fr-FR"/>
            </a:p>
          </p:txBody>
        </p:sp>
      </p:grpSp>
      <p:pic>
        <p:nvPicPr>
          <p:cNvPr id="183309" name="Picture 13" descr="Imag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743200"/>
            <a:ext cx="7086600" cy="4114800"/>
          </a:xfrm>
          <a:prstGeom prst="rect">
            <a:avLst/>
          </a:prstGeom>
          <a:noFill/>
        </p:spPr>
      </p:pic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2362200" y="289560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Si vous n’avez pas </a:t>
            </a:r>
            <a:r>
              <a:rPr lang="fr-FR" sz="2000" b="1">
                <a:solidFill>
                  <a:srgbClr val="DA0A0F"/>
                </a:solidFill>
                <a:latin typeface="Lucida Handwriting" pitchFamily="66" charset="0"/>
              </a:rPr>
              <a:t>du tout</a:t>
            </a: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 compris la question, fa</a:t>
            </a:r>
            <a:r>
              <a:rPr lang="fr-FR" altLang="ja-JP" sz="2000">
                <a:solidFill>
                  <a:srgbClr val="1746DA"/>
                </a:solidFill>
                <a:latin typeface="Lucida Handwriting" pitchFamily="66" charset="0"/>
              </a:rPr>
              <a:t>îtes la répéter !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pitchFamily="66" charset="0"/>
            </a:endParaRP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 sz="2000"/>
              <a:t> </a:t>
            </a: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Si vous n’</a:t>
            </a:r>
            <a:r>
              <a:rPr lang="fr-FR" altLang="ja-JP" sz="2000">
                <a:solidFill>
                  <a:srgbClr val="1746DA"/>
                </a:solidFill>
                <a:latin typeface="Lucida Handwriting" pitchFamily="66" charset="0"/>
              </a:rPr>
              <a:t>êtes pas sûr d’avoir </a:t>
            </a:r>
            <a:r>
              <a:rPr lang="fr-FR" altLang="ja-JP" sz="2000">
                <a:solidFill>
                  <a:srgbClr val="DA0A0F"/>
                </a:solidFill>
                <a:latin typeface="Lucida Handwriting" pitchFamily="66" charset="0"/>
              </a:rPr>
              <a:t>bien compris</a:t>
            </a:r>
            <a:r>
              <a:rPr lang="fr-FR" altLang="ja-JP" sz="2000">
                <a:solidFill>
                  <a:srgbClr val="1746DA"/>
                </a:solidFill>
                <a:latin typeface="Lucida Handwriting" pitchFamily="66" charset="0"/>
              </a:rPr>
              <a:t> l a question, reformulez-là vous même (vous me demandez si …)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pitchFamily="66" charset="0"/>
            </a:endParaRPr>
          </a:p>
          <a:p>
            <a:pPr algn="l">
              <a:buFont typeface="Zapf Dingbats" charset="2"/>
              <a:buChar char=""/>
            </a:pP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 Ne </a:t>
            </a:r>
            <a:r>
              <a:rPr lang="fr-FR" sz="2000" b="1">
                <a:solidFill>
                  <a:srgbClr val="DA0A0F"/>
                </a:solidFill>
                <a:latin typeface="Lucida Handwriting" pitchFamily="66" charset="0"/>
              </a:rPr>
              <a:t>JAMAIS</a:t>
            </a: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 répondre avant la fin de la question. Vous n’</a:t>
            </a:r>
            <a:r>
              <a:rPr lang="fr-FR" altLang="ja-JP" sz="2000">
                <a:solidFill>
                  <a:srgbClr val="1746DA"/>
                </a:solidFill>
                <a:latin typeface="Lucida Handwriting" pitchFamily="66" charset="0"/>
              </a:rPr>
              <a:t>êtes pas à «questions pour un champion« !</a:t>
            </a:r>
            <a:endParaRPr lang="fr-FR"/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0" y="0"/>
            <a:ext cx="2057400" cy="2743200"/>
          </a:xfrm>
          <a:prstGeom prst="rect">
            <a:avLst/>
          </a:prstGeom>
          <a:solidFill>
            <a:srgbClr val="F77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3313" name="Picture 17" descr="Dionee-piegedeformation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228600"/>
            <a:ext cx="1485900" cy="1676400"/>
          </a:xfrm>
          <a:prstGeom prst="rect">
            <a:avLst/>
          </a:prstGeom>
          <a:noFill/>
        </p:spPr>
      </p:pic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425450" y="2057400"/>
            <a:ext cx="125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rgbClr val="D8050C"/>
                </a:solidFill>
                <a:latin typeface="Chalkboard Bold" charset="0"/>
              </a:rPr>
              <a:t>PIEGES</a:t>
            </a:r>
            <a:endParaRPr lang="fr-FR">
              <a:solidFill>
                <a:srgbClr val="D805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solidFill>
                  <a:schemeClr val="tx1"/>
                </a:solidFill>
                <a:latin typeface="Chalkboard" charset="0"/>
              </a:rPr>
              <a:t>Qu’est-ce qu’un bon exposé ?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458200" cy="4724400"/>
          </a:xfrm>
          <a:noFill/>
          <a:ln/>
        </p:spPr>
        <p:txBody>
          <a:bodyPr/>
          <a:lstStyle/>
          <a:p>
            <a:pPr algn="l">
              <a:lnSpc>
                <a:spcPct val="80000"/>
              </a:lnSpc>
              <a:buFont typeface="Zapf Dingbats" charset="2"/>
              <a:buChar char=""/>
            </a:pPr>
            <a:r>
              <a:rPr lang="fr-FR">
                <a:latin typeface="Chalkboard" charset="0"/>
              </a:rPr>
              <a:t> Que doit-il prouver ?</a:t>
            </a:r>
          </a:p>
          <a:p>
            <a:pPr algn="l">
              <a:lnSpc>
                <a:spcPct val="80000"/>
              </a:lnSpc>
              <a:buFont typeface="Zapf Dingbats" charset="2"/>
              <a:buChar char=""/>
            </a:pPr>
            <a:r>
              <a:rPr lang="fr-FR">
                <a:latin typeface="Chalkboard" charset="0"/>
              </a:rPr>
              <a:t> Quels sont ses objectifs ?</a:t>
            </a:r>
          </a:p>
          <a:p>
            <a:pPr algn="l">
              <a:lnSpc>
                <a:spcPct val="80000"/>
              </a:lnSpc>
              <a:buFont typeface="Zapf Dingbats" charset="2"/>
              <a:buChar char=""/>
            </a:pPr>
            <a:r>
              <a:rPr lang="fr-FR">
                <a:latin typeface="Chalkboard" charset="0"/>
              </a:rPr>
              <a:t> Quels sont les moyens utilisés pour préparer un exposé ?</a:t>
            </a:r>
          </a:p>
          <a:p>
            <a:pPr algn="l">
              <a:lnSpc>
                <a:spcPct val="80000"/>
              </a:lnSpc>
              <a:buFont typeface="Zapf Dingbats" charset="2"/>
              <a:buChar char=""/>
            </a:pPr>
            <a:r>
              <a:rPr lang="fr-FR">
                <a:latin typeface="Chalkboard" charset="0"/>
              </a:rPr>
              <a:t> Le support visuel et le discours oral</a:t>
            </a:r>
          </a:p>
          <a:p>
            <a:pPr algn="l">
              <a:lnSpc>
                <a:spcPct val="80000"/>
              </a:lnSpc>
              <a:buFont typeface="Zapf Dingbats" charset="2"/>
              <a:buChar char=""/>
            </a:pPr>
            <a:r>
              <a:rPr lang="fr-FR">
                <a:latin typeface="Chalkboard" charset="0"/>
              </a:rPr>
              <a:t> Quels sont les pièges à éviter ?</a:t>
            </a:r>
          </a:p>
          <a:p>
            <a:pPr algn="l">
              <a:lnSpc>
                <a:spcPct val="80000"/>
              </a:lnSpc>
              <a:buFont typeface="Zapf Dingbats" charset="2"/>
              <a:buChar char=""/>
            </a:pPr>
            <a:r>
              <a:rPr lang="fr-FR">
                <a:latin typeface="Chalkboard" charset="0"/>
              </a:rPr>
              <a:t> Quelles sont les astuces des vieux briscards ?</a:t>
            </a:r>
          </a:p>
          <a:p>
            <a:pPr algn="l">
              <a:lnSpc>
                <a:spcPct val="80000"/>
              </a:lnSpc>
              <a:buFont typeface="Zapf Dingbats" charset="2"/>
              <a:buChar char=""/>
            </a:pPr>
            <a:r>
              <a:rPr lang="fr-FR">
                <a:latin typeface="Chalkboard" charset="0"/>
              </a:rPr>
              <a:t> Comment votre exposé sera t’il évalué ?</a:t>
            </a:r>
            <a:r>
              <a:rPr lang="fr-FR"/>
              <a:t> </a:t>
            </a:r>
          </a:p>
          <a:p>
            <a:pPr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  <a:buFontTx/>
              <a:buChar char="-"/>
            </a:pPr>
            <a:endParaRPr lang="fr-FR"/>
          </a:p>
          <a:p>
            <a:pPr>
              <a:lnSpc>
                <a:spcPct val="90000"/>
              </a:lnSpc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860925" y="415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6400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Etre complètement surpris par les questions vous déstabilise totalement</a:t>
            </a:r>
          </a:p>
          <a:p>
            <a:pPr algn="l"/>
            <a:endParaRPr lang="fr-FR">
              <a:latin typeface="Chalkboard" charset="0"/>
            </a:endParaRP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0" y="2743200"/>
            <a:ext cx="2057400" cy="4114800"/>
          </a:xfrm>
          <a:prstGeom prst="rect">
            <a:avLst/>
          </a:prstGeom>
          <a:solidFill>
            <a:srgbClr val="F7F4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5350" name="Group 6"/>
          <p:cNvGrpSpPr>
            <a:grpSpLocks/>
          </p:cNvGrpSpPr>
          <p:nvPr/>
        </p:nvGrpSpPr>
        <p:grpSpPr bwMode="auto">
          <a:xfrm>
            <a:off x="323850" y="3552825"/>
            <a:ext cx="1504950" cy="2771775"/>
            <a:chOff x="96" y="96"/>
            <a:chExt cx="948" cy="1434"/>
          </a:xfrm>
        </p:grpSpPr>
        <p:grpSp>
          <p:nvGrpSpPr>
            <p:cNvPr id="185351" name="Group 7"/>
            <p:cNvGrpSpPr>
              <a:grpSpLocks/>
            </p:cNvGrpSpPr>
            <p:nvPr/>
          </p:nvGrpSpPr>
          <p:grpSpPr bwMode="auto">
            <a:xfrm>
              <a:off x="96" y="96"/>
              <a:ext cx="912" cy="1104"/>
              <a:chOff x="1392" y="384"/>
              <a:chExt cx="2246" cy="3290"/>
            </a:xfrm>
          </p:grpSpPr>
          <p:pic>
            <p:nvPicPr>
              <p:cNvPr id="185352" name="Picture 8" descr="_idee_luc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92" y="384"/>
                <a:ext cx="2246" cy="3290"/>
              </a:xfrm>
              <a:prstGeom prst="rect">
                <a:avLst/>
              </a:prstGeom>
              <a:noFill/>
            </p:spPr>
          </p:pic>
          <p:sp>
            <p:nvSpPr>
              <p:cNvPr id="185353" name="Rectangle 9"/>
              <p:cNvSpPr>
                <a:spLocks noChangeArrowheads="1"/>
              </p:cNvSpPr>
              <p:nvPr/>
            </p:nvSpPr>
            <p:spPr bwMode="auto">
              <a:xfrm>
                <a:off x="1824" y="3168"/>
                <a:ext cx="1248" cy="144"/>
              </a:xfrm>
              <a:prstGeom prst="rect">
                <a:avLst/>
              </a:prstGeom>
              <a:solidFill>
                <a:srgbClr val="100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85354" name="Text Box 10"/>
            <p:cNvSpPr txBox="1">
              <a:spLocks noChangeArrowheads="1"/>
            </p:cNvSpPr>
            <p:nvPr/>
          </p:nvSpPr>
          <p:spPr bwMode="auto">
            <a:xfrm>
              <a:off x="96" y="1284"/>
              <a:ext cx="94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solidFill>
                    <a:srgbClr val="25A641"/>
                  </a:solidFill>
                  <a:latin typeface="Chalkboard Bold" charset="0"/>
                </a:rPr>
                <a:t>ASTUCES</a:t>
              </a:r>
              <a:endParaRPr lang="fr-FR"/>
            </a:p>
          </p:txBody>
        </p:sp>
      </p:grpSp>
      <p:pic>
        <p:nvPicPr>
          <p:cNvPr id="185355" name="Picture 11" descr="Imag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743200"/>
            <a:ext cx="7086600" cy="4114800"/>
          </a:xfrm>
          <a:prstGeom prst="rect">
            <a:avLst/>
          </a:prstGeom>
          <a:noFill/>
        </p:spPr>
      </p:pic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2438400" y="3352800"/>
            <a:ext cx="64008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En s’entrai</a:t>
            </a:r>
            <a:r>
              <a:rPr lang="fr-FR" altLang="ja-JP" sz="2000">
                <a:solidFill>
                  <a:srgbClr val="1746DA"/>
                </a:solidFill>
                <a:latin typeface="Lucida Handwriting" pitchFamily="66" charset="0"/>
              </a:rPr>
              <a:t>nant aux questions, on augmente ses chances de tomber sur une question déjà entendue !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pitchFamily="66" charset="0"/>
            </a:endParaRP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La façon de faire votre exposé peut orienter les questions :</a:t>
            </a:r>
          </a:p>
          <a:p>
            <a:pPr algn="l">
              <a:buClr>
                <a:srgbClr val="1746DA"/>
              </a:buClr>
              <a:buFont typeface="Zapf Dingbats" charset="2"/>
              <a:buNone/>
            </a:pPr>
            <a:r>
              <a:rPr lang="fr-FR" sz="2000">
                <a:solidFill>
                  <a:srgbClr val="1746DA"/>
                </a:solidFill>
                <a:latin typeface="Lucida Handwriting" pitchFamily="66" charset="0"/>
              </a:rPr>
              <a:t>-un point important que vous n’abordez pas volontairement a des chances d’entra</a:t>
            </a:r>
            <a:r>
              <a:rPr lang="fr-FR" altLang="ja-JP" sz="2000">
                <a:solidFill>
                  <a:srgbClr val="1746DA"/>
                </a:solidFill>
                <a:latin typeface="Lucida Handwriting" pitchFamily="66" charset="0"/>
              </a:rPr>
              <a:t>îner une question</a:t>
            </a:r>
            <a:endParaRPr lang="fr-FR"/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0" y="0"/>
            <a:ext cx="2057400" cy="2743200"/>
          </a:xfrm>
          <a:prstGeom prst="rect">
            <a:avLst/>
          </a:prstGeom>
          <a:solidFill>
            <a:srgbClr val="F77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5358" name="Picture 14" descr="Dionee-piegedeformation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228600"/>
            <a:ext cx="1485900" cy="1676400"/>
          </a:xfrm>
          <a:prstGeom prst="rect">
            <a:avLst/>
          </a:prstGeom>
          <a:noFill/>
        </p:spPr>
      </p:pic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425450" y="2057400"/>
            <a:ext cx="125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rgbClr val="D8050C"/>
                </a:solidFill>
                <a:latin typeface="Chalkboard Bold" charset="0"/>
              </a:rPr>
              <a:t>PIEGES</a:t>
            </a:r>
            <a:endParaRPr lang="fr-FR">
              <a:solidFill>
                <a:srgbClr val="D805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7F426"/>
          </a:solidFill>
        </p:spPr>
        <p:txBody>
          <a:bodyPr/>
          <a:lstStyle/>
          <a:p>
            <a:r>
              <a:rPr lang="fr-FR" sz="4000">
                <a:latin typeface="Chalkboard" charset="0"/>
              </a:rPr>
              <a:t>S'adapter aux circonstances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>
                <a:latin typeface="Chalkboard" charset="0"/>
              </a:rPr>
              <a:t>•  Quel </a:t>
            </a:r>
            <a:r>
              <a:rPr lang="fr-FR" sz="2400" dirty="0">
                <a:latin typeface="Chalkboard" charset="0"/>
              </a:rPr>
              <a:t>contexte </a:t>
            </a:r>
            <a:r>
              <a:rPr lang="fr-FR" sz="2400" dirty="0" smtClean="0">
                <a:latin typeface="Chalkboard" charset="0"/>
              </a:rPr>
              <a:t>?, </a:t>
            </a:r>
            <a:r>
              <a:rPr lang="fr-FR" sz="2400" dirty="0">
                <a:latin typeface="Chalkboard" charset="0"/>
              </a:rPr>
              <a:t>quel cadre (quelle assistance) ? 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latin typeface="Chalkboard" charset="0"/>
              </a:rPr>
              <a:t>Format de l’exposé (court ou long, langue utilisée) 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latin typeface="Chalkboard" charset="0"/>
              </a:rPr>
              <a:t>Salle et installations (pièce ou </a:t>
            </a:r>
            <a:r>
              <a:rPr lang="fr-FR" sz="2400" dirty="0" smtClean="0">
                <a:latin typeface="Chalkboard" charset="0"/>
              </a:rPr>
              <a:t>amphithéâtre</a:t>
            </a:r>
            <a:r>
              <a:rPr lang="fr-FR" altLang="ja-JP" sz="2400" dirty="0" smtClean="0">
                <a:latin typeface="Chalkboard" charset="0"/>
              </a:rPr>
              <a:t>, </a:t>
            </a:r>
            <a:r>
              <a:rPr lang="fr-FR" altLang="ja-JP" sz="2400" dirty="0">
                <a:latin typeface="Chalkboard" charset="0"/>
              </a:rPr>
              <a:t>position centrale ou latérale)</a:t>
            </a:r>
            <a:endParaRPr lang="fr-FR" sz="2400" dirty="0">
              <a:latin typeface="Chalkboard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latin typeface="Chalkboard" charset="0"/>
              </a:rPr>
              <a:t>Moment (t</a:t>
            </a:r>
            <a:r>
              <a:rPr lang="fr-FR" altLang="ja-JP" sz="2400" dirty="0">
                <a:latin typeface="Chalkboard" charset="0"/>
              </a:rPr>
              <a:t>ôt le matin, après le repas, dernier exposé, …)</a:t>
            </a:r>
            <a:endParaRPr lang="fr-FR" sz="2400" dirty="0">
              <a:latin typeface="Chalkboard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latin typeface="Chalkboard" charset="0"/>
              </a:rPr>
              <a:t>Eléments concurrents (sessions parallèles d’un congrès)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latin typeface="Chalkboard" charset="0"/>
              </a:rPr>
              <a:t>Eléments perturbants (Changement de planning, bruit extérieur, brouhaha dans la salle, panne du projecteur, 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762000"/>
          </a:xfrm>
          <a:solidFill>
            <a:srgbClr val="F7F426"/>
          </a:solidFill>
        </p:spPr>
        <p:txBody>
          <a:bodyPr/>
          <a:lstStyle/>
          <a:p>
            <a:r>
              <a:rPr lang="fr-FR" sz="3600">
                <a:latin typeface="Chalkboard" charset="0"/>
              </a:rPr>
              <a:t>La « chorégraphie » et le « look »</a:t>
            </a:r>
            <a:endParaRPr lang="fr-FR" sz="4000">
              <a:latin typeface="Chalkboard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D8962B"/>
                </a:solidFill>
                <a:latin typeface="Chalkboard" charset="0"/>
              </a:rPr>
              <a:t>•</a:t>
            </a:r>
            <a:r>
              <a:rPr lang="fr-FR" sz="2400" dirty="0">
                <a:solidFill>
                  <a:srgbClr val="FFAD32"/>
                </a:solidFill>
                <a:latin typeface="Chalkboard" charset="0"/>
              </a:rPr>
              <a:t> </a:t>
            </a:r>
            <a:r>
              <a:rPr lang="fr-FR" sz="2400" dirty="0">
                <a:solidFill>
                  <a:srgbClr val="F77612"/>
                </a:solidFill>
                <a:latin typeface="Chalkboard" charset="0"/>
              </a:rPr>
              <a:t>L’attitude et les mouvements</a:t>
            </a:r>
            <a:r>
              <a:rPr lang="fr-FR" sz="2400" dirty="0">
                <a:latin typeface="Chalkboard" charset="0"/>
              </a:rPr>
              <a:t> :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000" dirty="0">
                <a:latin typeface="Chalkboard" charset="0"/>
              </a:rPr>
              <a:t>• Eviter l’immobilité complète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000" dirty="0">
                <a:latin typeface="Chalkboard" charset="0"/>
              </a:rPr>
              <a:t>• Eviter de remuer dans tous les sens, ça n’est pas une soirée dansante !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000" dirty="0">
                <a:latin typeface="Chalkboard" charset="0"/>
              </a:rPr>
              <a:t>• Servez-vous correctement du pointeur (en contr</a:t>
            </a:r>
            <a:r>
              <a:rPr lang="fr-FR" altLang="ja-JP" sz="2000" dirty="0">
                <a:latin typeface="Chalkboard" charset="0"/>
              </a:rPr>
              <a:t>ôlant vos mouvements)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altLang="ja-JP" sz="2000" dirty="0">
                <a:latin typeface="Chalkboard" charset="0"/>
              </a:rPr>
              <a:t>• Ne passez pas devant le vidéoprojecteur, ne cachez pas l’écran à une personne de l’auditoire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altLang="ja-JP" sz="2000" dirty="0">
                <a:latin typeface="Chalkboard" charset="0"/>
              </a:rPr>
              <a:t>• Ne tournez pas le dos à la salle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000" dirty="0">
                <a:latin typeface="Chalkboard" charset="0"/>
              </a:rPr>
              <a:t>• Ne vous crispez pas et respirez de temps en temps ….</a:t>
            </a:r>
            <a:endParaRPr lang="fr-FR" sz="2400" dirty="0">
              <a:latin typeface="Chalkboard" charset="0"/>
            </a:endParaRPr>
          </a:p>
          <a:p>
            <a:pPr lvl="1">
              <a:lnSpc>
                <a:spcPct val="90000"/>
              </a:lnSpc>
            </a:pPr>
            <a:endParaRPr lang="fr-FR" sz="1400" dirty="0">
              <a:latin typeface="Chalkboard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3E3ADE"/>
                </a:solidFill>
                <a:latin typeface="Chalkboard" charset="0"/>
              </a:rPr>
              <a:t>La présentation physique</a:t>
            </a:r>
            <a:r>
              <a:rPr lang="fr-FR" sz="2400" dirty="0">
                <a:latin typeface="Chalkboard" charset="0"/>
              </a:rPr>
              <a:t> 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000" dirty="0">
                <a:latin typeface="Chalkboard" charset="0"/>
              </a:rPr>
              <a:t>• Garçons : en juin, éviter barbe de 3 jours, T-shirt décati et jeans porté depuis trois semaines. Le complet-veston n’est pas indispensable non plus.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000" dirty="0">
                <a:latin typeface="Chalkboard" charset="0"/>
              </a:rPr>
              <a:t>• Filles : </a:t>
            </a:r>
            <a:r>
              <a:rPr lang="fr-FR" sz="2000" dirty="0" smtClean="0">
                <a:latin typeface="Chalkboard" charset="0"/>
              </a:rPr>
              <a:t>certains vêtement peuvent </a:t>
            </a:r>
            <a:r>
              <a:rPr lang="fr-FR" sz="2000" dirty="0">
                <a:latin typeface="Chalkboard" charset="0"/>
              </a:rPr>
              <a:t>attirer l’attention</a:t>
            </a:r>
            <a:r>
              <a:rPr lang="fr-FR" altLang="ja-JP" sz="2000" dirty="0">
                <a:latin typeface="Chalkboard" charset="0"/>
              </a:rPr>
              <a:t> …. ou susciter de l’irritation !</a:t>
            </a:r>
            <a:endParaRPr lang="fr-FR" sz="2000" dirty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1600200"/>
          </a:xfrm>
          <a:solidFill>
            <a:srgbClr val="F0EA20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La préparation d’un exposé demande du temps !</a:t>
            </a:r>
            <a:endParaRPr lang="fr-FR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447800" y="4267200"/>
            <a:ext cx="58674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halkboard" charset="0"/>
              </a:rPr>
              <a:t>Planifiez votre préparation =&gt; X jours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447800" y="3581400"/>
            <a:ext cx="65532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halkboard" charset="0"/>
              </a:rPr>
              <a:t>Ne commencez pas à la dernière minute !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447800" y="4953000"/>
            <a:ext cx="7467600" cy="900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FR">
                <a:latin typeface="Chalkboard" charset="0"/>
              </a:rPr>
              <a:t>Ajoutez systématiquement un jour de préparation !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FR">
                <a:latin typeface="Chalkboard" charset="0"/>
              </a:rPr>
              <a:t>					=&gt; </a:t>
            </a:r>
            <a:r>
              <a:rPr lang="fr-FR" b="1">
                <a:solidFill>
                  <a:srgbClr val="E30712"/>
                </a:solidFill>
                <a:latin typeface="Chalkboard" charset="0"/>
              </a:rPr>
              <a:t>X + 1</a:t>
            </a:r>
            <a:r>
              <a:rPr lang="fr-FR">
                <a:latin typeface="Chalkboard" charset="0"/>
              </a:rPr>
              <a:t> </a:t>
            </a:r>
            <a:r>
              <a:rPr lang="fr-FR">
                <a:solidFill>
                  <a:srgbClr val="E30712"/>
                </a:solidFill>
                <a:latin typeface="Chalkboard" charset="0"/>
              </a:rPr>
              <a:t>!</a:t>
            </a:r>
            <a:endParaRPr lang="fr-FR">
              <a:latin typeface="Chalkboard" charset="0"/>
            </a:endParaRP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auto">
          <a:xfrm>
            <a:off x="304800" y="3581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0EA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>
            <a:off x="319088" y="42672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0EA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0297" name="AutoShape 9"/>
          <p:cNvSpPr>
            <a:spLocks noChangeArrowheads="1"/>
          </p:cNvSpPr>
          <p:nvPr/>
        </p:nvSpPr>
        <p:spPr bwMode="auto">
          <a:xfrm>
            <a:off x="319088" y="49530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0EA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solidFill>
                  <a:schemeClr val="tx1"/>
                </a:solidFill>
                <a:latin typeface="Chalkboard" charset="0"/>
              </a:rPr>
              <a:t>Evaluation des exposés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dirty="0">
                <a:latin typeface="Chalkboard" charset="0"/>
              </a:rPr>
              <a:t>La plupart du temps, les exposés que vous serez amené à faire auront des conséquences importantes pour vous :</a:t>
            </a:r>
          </a:p>
          <a:p>
            <a:pPr algn="l"/>
            <a:endParaRPr lang="fr-FR" dirty="0">
              <a:latin typeface="Chalkboard" charset="0"/>
            </a:endParaRPr>
          </a:p>
          <a:p>
            <a:pPr algn="l"/>
            <a:r>
              <a:rPr lang="fr-FR" dirty="0">
                <a:latin typeface="Chalkboard" charset="0"/>
              </a:rPr>
              <a:t>	- appréciation de votre chef d’équipe et/ou de votre laboratoire</a:t>
            </a:r>
          </a:p>
          <a:p>
            <a:pPr algn="l"/>
            <a:r>
              <a:rPr lang="fr-FR" dirty="0">
                <a:latin typeface="Chalkboard" charset="0"/>
              </a:rPr>
              <a:t>	- note en </a:t>
            </a:r>
            <a:r>
              <a:rPr lang="fr-FR" dirty="0" smtClean="0">
                <a:latin typeface="Chalkboard" charset="0"/>
              </a:rPr>
              <a:t>master </a:t>
            </a:r>
            <a:r>
              <a:rPr lang="fr-FR" dirty="0">
                <a:latin typeface="Chalkboard" charset="0"/>
              </a:rPr>
              <a:t>(enjeu : une allocation  de thèse)</a:t>
            </a:r>
          </a:p>
          <a:p>
            <a:pPr algn="l"/>
            <a:r>
              <a:rPr lang="fr-FR" dirty="0">
                <a:latin typeface="Chalkboard" charset="0"/>
              </a:rPr>
              <a:t>	- candidature à un emploi (enjeu: </a:t>
            </a:r>
            <a:r>
              <a:rPr lang="fr-FR" dirty="0" smtClean="0">
                <a:latin typeface="Chalkboard" charset="0"/>
              </a:rPr>
              <a:t>stage, poste </a:t>
            </a:r>
            <a:r>
              <a:rPr lang="fr-FR" dirty="0">
                <a:latin typeface="Chalkboard" charset="0"/>
              </a:rPr>
              <a:t>dans la fonction publique)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524000" y="59436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805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95600" y="594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0" y="5943600"/>
            <a:ext cx="4995863" cy="476250"/>
          </a:xfrm>
          <a:prstGeom prst="rect">
            <a:avLst/>
          </a:prstGeom>
          <a:solidFill>
            <a:srgbClr val="F7761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latin typeface="Chalkboard" charset="0"/>
              </a:rPr>
              <a:t>Un exposé est </a:t>
            </a:r>
            <a:r>
              <a:rPr lang="fr-FR" b="1">
                <a:latin typeface="Chalkboard" charset="0"/>
              </a:rPr>
              <a:t>TOUJOURS</a:t>
            </a:r>
            <a:r>
              <a:rPr lang="fr-FR">
                <a:latin typeface="Chalkboard" charset="0"/>
              </a:rPr>
              <a:t> évalué !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9144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solidFill>
                  <a:schemeClr val="tx1"/>
                </a:solidFill>
                <a:latin typeface="Chalkboard" charset="0"/>
              </a:rPr>
              <a:t>Critères d’évaluation des exposés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839200" cy="521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fr-FR" sz="2800">
                <a:latin typeface="Times New Roman" pitchFamily="18" charset="0"/>
              </a:rPr>
              <a:t>    </a:t>
            </a:r>
            <a:r>
              <a:rPr lang="fr-FR">
                <a:latin typeface="Chalkboard" charset="0"/>
              </a:rPr>
              <a:t>- Clarté des réponses aux trois points: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		 « </a:t>
            </a:r>
            <a:r>
              <a:rPr lang="fr-FR" b="1">
                <a:solidFill>
                  <a:srgbClr val="F77612"/>
                </a:solidFill>
                <a:latin typeface="Chalkboard" charset="0"/>
              </a:rPr>
              <a:t>Quoi ?,</a:t>
            </a:r>
            <a:r>
              <a:rPr lang="fr-FR" b="1">
                <a:latin typeface="Chalkboard" charset="0"/>
              </a:rPr>
              <a:t> </a:t>
            </a:r>
            <a:r>
              <a:rPr lang="fr-FR" b="1">
                <a:solidFill>
                  <a:srgbClr val="1746DA"/>
                </a:solidFill>
                <a:latin typeface="Chalkboard" charset="0"/>
              </a:rPr>
              <a:t>Pourquoi ?,</a:t>
            </a:r>
            <a:r>
              <a:rPr lang="fr-FR" b="1">
                <a:latin typeface="Chalkboard" charset="0"/>
              </a:rPr>
              <a:t> </a:t>
            </a:r>
            <a:r>
              <a:rPr lang="fr-FR" b="1">
                <a:solidFill>
                  <a:srgbClr val="25A641"/>
                </a:solidFill>
                <a:latin typeface="Chalkboard" charset="0"/>
              </a:rPr>
              <a:t>Comment ?</a:t>
            </a:r>
            <a:r>
              <a:rPr lang="fr-FR">
                <a:latin typeface="Chalkboard" charset="0"/>
              </a:rPr>
              <a:t> »,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pertinence scientifique de l'exposé, clarté des choix,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clarté des messages et capacité de conviction,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qualité générale de l’expression,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respect des limites horaires,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qualité de l'iconographie,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qualité des commentaires portant sur les projections,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nombre et qualité des questions posées par l'assistance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qualité des réponses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impression générale</a:t>
            </a:r>
          </a:p>
          <a:p>
            <a:pPr algn="l" eaLnBrk="1" hangingPunct="1"/>
            <a:endParaRPr lang="fr-FR" sz="2800">
              <a:latin typeface="Times New Roman" pitchFamily="18" charset="0"/>
            </a:endParaRP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8534400" y="6400800"/>
            <a:ext cx="371475" cy="304800"/>
          </a:xfrm>
          <a:prstGeom prst="hexagon">
            <a:avLst>
              <a:gd name="adj" fmla="val 30469"/>
              <a:gd name="vf" fmla="val 115470"/>
            </a:avLst>
          </a:prstGeom>
          <a:solidFill>
            <a:srgbClr val="E388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yo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057400"/>
            <a:ext cx="3549650" cy="4483100"/>
          </a:xfrm>
          <a:prstGeom prst="rect">
            <a:avLst/>
          </a:prstGeom>
          <a:noFill/>
        </p:spPr>
      </p:pic>
      <p:grpSp>
        <p:nvGrpSpPr>
          <p:cNvPr id="131078" name="Group 6"/>
          <p:cNvGrpSpPr>
            <a:grpSpLocks/>
          </p:cNvGrpSpPr>
          <p:nvPr/>
        </p:nvGrpSpPr>
        <p:grpSpPr bwMode="auto">
          <a:xfrm>
            <a:off x="304800" y="381000"/>
            <a:ext cx="3429000" cy="2133600"/>
            <a:chOff x="240" y="192"/>
            <a:chExt cx="1968" cy="1344"/>
          </a:xfrm>
        </p:grpSpPr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>
              <a:off x="240" y="192"/>
              <a:ext cx="1968" cy="1344"/>
            </a:xfrm>
            <a:prstGeom prst="wedgeRoundRectCallout">
              <a:avLst>
                <a:gd name="adj1" fmla="val 145935"/>
                <a:gd name="adj2" fmla="val 75894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077" name="Text Box 5"/>
            <p:cNvSpPr txBox="1">
              <a:spLocks noChangeArrowheads="1"/>
            </p:cNvSpPr>
            <p:nvPr/>
          </p:nvSpPr>
          <p:spPr bwMode="auto">
            <a:xfrm>
              <a:off x="336" y="336"/>
              <a:ext cx="1776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FR" sz="3200">
                  <a:latin typeface="Chalkboard" charset="0"/>
                </a:rPr>
                <a:t>A vous de jouer maintenant… ! </a:t>
              </a:r>
            </a:p>
          </p:txBody>
        </p:sp>
      </p:grp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52400" y="5638800"/>
            <a:ext cx="49133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rgbClr val="E3880E"/>
                </a:solidFill>
                <a:latin typeface="Chalkboard" charset="0"/>
              </a:rPr>
              <a:t>Il dépend très largement de vous </a:t>
            </a:r>
          </a:p>
          <a:p>
            <a:pPr algn="l"/>
            <a:r>
              <a:rPr lang="fr-FR">
                <a:solidFill>
                  <a:srgbClr val="E3880E"/>
                </a:solidFill>
                <a:latin typeface="Chalkboard" charset="0"/>
              </a:rPr>
              <a:t>de faire ……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cauchem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620000" cy="6858000"/>
          </a:xfrm>
          <a:prstGeom prst="rect">
            <a:avLst/>
          </a:prstGeom>
          <a:noFill/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0"/>
            <a:ext cx="5410200" cy="604838"/>
          </a:xfrm>
          <a:prstGeom prst="rect">
            <a:avLst/>
          </a:prstGeom>
          <a:solidFill>
            <a:srgbClr val="E30D1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>
                <a:solidFill>
                  <a:srgbClr val="FCF533"/>
                </a:solidFill>
                <a:latin typeface="Chalkboard" charset="0"/>
              </a:rPr>
              <a:t>Un exposé-cauchemar ….</a:t>
            </a:r>
            <a:endParaRPr lang="fr-FR" sz="3200"/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6453188" y="6253163"/>
            <a:ext cx="2690812" cy="604837"/>
          </a:xfrm>
          <a:prstGeom prst="rect">
            <a:avLst/>
          </a:prstGeom>
          <a:solidFill>
            <a:srgbClr val="23B03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F0EA20"/>
                </a:solidFill>
                <a:latin typeface="Chalkboard" charset="0"/>
              </a:rPr>
              <a:t>Ou plut</a:t>
            </a:r>
            <a:r>
              <a:rPr lang="fr-FR" altLang="ja-JP" sz="3200">
                <a:solidFill>
                  <a:srgbClr val="F0EA20"/>
                </a:solidFill>
                <a:latin typeface="Chalkboard" charset="0"/>
              </a:rPr>
              <a:t>ôt …..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rgbClr val="3CD9E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6000" dirty="0">
                <a:latin typeface="Chalkboard" charset="0"/>
              </a:rPr>
              <a:t>… Un exposé de r</a:t>
            </a:r>
            <a:r>
              <a:rPr lang="fr-FR" altLang="ja-JP" sz="6000" dirty="0">
                <a:latin typeface="Chalkboard" charset="0"/>
              </a:rPr>
              <a:t>êve</a:t>
            </a:r>
            <a:endParaRPr lang="fr-FR" sz="6000" dirty="0">
              <a:latin typeface="Chalkboard" charset="0"/>
            </a:endParaRPr>
          </a:p>
        </p:txBody>
      </p:sp>
      <p:pic>
        <p:nvPicPr>
          <p:cNvPr id="283650" name="Picture 2" descr="https://static.latribune.fr/full_width/546090/dr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Imag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300" y="0"/>
            <a:ext cx="5092700" cy="6858000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0" y="0"/>
            <a:ext cx="4724400" cy="682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3200" dirty="0">
                <a:solidFill>
                  <a:srgbClr val="FCF533"/>
                </a:solidFill>
                <a:latin typeface="Chalkboard" charset="0"/>
              </a:rPr>
              <a:t>Les attitudes négatives à éviter/dominer :</a:t>
            </a:r>
            <a:endParaRPr lang="fr-FR" sz="3200" dirty="0">
              <a:solidFill>
                <a:srgbClr val="22B4B0"/>
              </a:solidFill>
              <a:latin typeface="Chalkboard" charset="0"/>
            </a:endParaRPr>
          </a:p>
          <a:p>
            <a:pPr algn="l"/>
            <a:endParaRPr lang="fr-FR" dirty="0">
              <a:solidFill>
                <a:srgbClr val="22B4B0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Zapf Dingbats" charset="2"/>
              <a:buChar char=""/>
            </a:pPr>
            <a:r>
              <a:rPr lang="fr-FR" dirty="0">
                <a:solidFill>
                  <a:srgbClr val="22B4B0"/>
                </a:solidFill>
                <a:latin typeface="Chalkboard" charset="0"/>
              </a:rPr>
              <a:t> </a:t>
            </a:r>
            <a:r>
              <a:rPr lang="fr-FR" sz="2000" dirty="0">
                <a:solidFill>
                  <a:srgbClr val="22B4B0"/>
                </a:solidFill>
                <a:latin typeface="Chalkboard" charset="0"/>
              </a:rPr>
              <a:t>Je n’ai jamais été bon(ne) en exposés, je suis meilleur(e) à l’écrit !</a:t>
            </a:r>
          </a:p>
          <a:p>
            <a:pPr algn="l">
              <a:lnSpc>
                <a:spcPct val="90000"/>
              </a:lnSpc>
              <a:buFont typeface="Zapf Dingbats" charset="2"/>
              <a:buChar char=""/>
            </a:pPr>
            <a:endParaRPr lang="fr-FR" sz="2000" dirty="0">
              <a:solidFill>
                <a:srgbClr val="22B4B0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Zapf Dingbats" charset="2"/>
              <a:buChar char=""/>
            </a:pPr>
            <a:r>
              <a:rPr lang="fr-FR" sz="2000" dirty="0">
                <a:solidFill>
                  <a:srgbClr val="22B4B0"/>
                </a:solidFill>
                <a:latin typeface="Chalkboard" charset="0"/>
              </a:rPr>
              <a:t> Je panique tellement au moment de parler que j’oublie tout ce que j’ai préparé !</a:t>
            </a:r>
          </a:p>
          <a:p>
            <a:pPr algn="l">
              <a:lnSpc>
                <a:spcPct val="90000"/>
              </a:lnSpc>
              <a:buFont typeface="Zapf Dingbats" charset="2"/>
              <a:buChar char=""/>
            </a:pPr>
            <a:endParaRPr lang="fr-FR" sz="2000" dirty="0">
              <a:solidFill>
                <a:srgbClr val="22B4B0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Zapf Dingbats" charset="2"/>
              <a:buChar char=""/>
            </a:pPr>
            <a:r>
              <a:rPr lang="fr-FR" sz="2000" dirty="0">
                <a:solidFill>
                  <a:srgbClr val="22B4B0"/>
                </a:solidFill>
                <a:latin typeface="Chalkboard" charset="0"/>
              </a:rPr>
              <a:t> Réciter un exposé préparé, ca va encore, mais les questions, ca me stresse grave !</a:t>
            </a:r>
          </a:p>
          <a:p>
            <a:pPr algn="l">
              <a:lnSpc>
                <a:spcPct val="90000"/>
              </a:lnSpc>
              <a:buFont typeface="Zapf Dingbats" charset="2"/>
              <a:buChar char=""/>
            </a:pPr>
            <a:endParaRPr lang="fr-FR" sz="2000" dirty="0">
              <a:solidFill>
                <a:srgbClr val="22B4B0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Zapf Dingbats" charset="2"/>
              <a:buChar char=""/>
            </a:pPr>
            <a:r>
              <a:rPr lang="fr-FR" sz="2000" dirty="0">
                <a:solidFill>
                  <a:srgbClr val="22B4B0"/>
                </a:solidFill>
                <a:latin typeface="Chalkboard" charset="0"/>
              </a:rPr>
              <a:t> Il me faut un bon mois pour comprendre un article !</a:t>
            </a:r>
          </a:p>
          <a:p>
            <a:pPr algn="l">
              <a:lnSpc>
                <a:spcPct val="90000"/>
              </a:lnSpc>
              <a:buFont typeface="Zapf Dingbats" charset="2"/>
              <a:buNone/>
            </a:pPr>
            <a:endParaRPr lang="fr-FR" sz="2000" dirty="0">
              <a:solidFill>
                <a:srgbClr val="22B4B0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Zapf Dingbats" charset="2"/>
              <a:buChar char=""/>
            </a:pPr>
            <a:r>
              <a:rPr lang="fr-FR" sz="2000" dirty="0">
                <a:solidFill>
                  <a:srgbClr val="22B4B0"/>
                </a:solidFill>
                <a:latin typeface="Chalkboard" charset="0"/>
              </a:rPr>
              <a:t> Un exposé, fastoche ! J’ai tellement de </a:t>
            </a:r>
            <a:r>
              <a:rPr lang="fr-FR" sz="2000" dirty="0" err="1">
                <a:solidFill>
                  <a:srgbClr val="22B4B0"/>
                </a:solidFill>
                <a:latin typeface="Chalkboard" charset="0"/>
              </a:rPr>
              <a:t>tchache</a:t>
            </a:r>
            <a:r>
              <a:rPr lang="fr-FR" sz="2000" dirty="0">
                <a:solidFill>
                  <a:srgbClr val="22B4B0"/>
                </a:solidFill>
                <a:latin typeface="Chalkboard" charset="0"/>
              </a:rPr>
              <a:t> que </a:t>
            </a:r>
            <a:r>
              <a:rPr lang="fr-FR" sz="2000" dirty="0" smtClean="0">
                <a:solidFill>
                  <a:srgbClr val="22B4B0"/>
                </a:solidFill>
                <a:latin typeface="Chalkboard" charset="0"/>
              </a:rPr>
              <a:t>je peux </a:t>
            </a:r>
            <a:r>
              <a:rPr lang="fr-FR" sz="2000" dirty="0">
                <a:solidFill>
                  <a:srgbClr val="22B4B0"/>
                </a:solidFill>
                <a:latin typeface="Chalkboard" charset="0"/>
              </a:rPr>
              <a:t>parler sur n’importe quel sujet !</a:t>
            </a:r>
          </a:p>
          <a:p>
            <a:pPr algn="l">
              <a:buFont typeface="Zapf Dingbats" charset="2"/>
              <a:buChar char=""/>
            </a:pPr>
            <a:endParaRPr lang="fr-FR" sz="2000" dirty="0">
              <a:solidFill>
                <a:srgbClr val="22B4B0"/>
              </a:solidFill>
              <a:latin typeface="Chalkboard" charset="0"/>
            </a:endParaRPr>
          </a:p>
          <a:p>
            <a:pPr algn="l">
              <a:buFont typeface="Zapf Dingbats" charset="2"/>
              <a:buChar char=""/>
            </a:pPr>
            <a:endParaRPr lang="fr-FR" sz="2000" dirty="0">
              <a:solidFill>
                <a:srgbClr val="22B4B0"/>
              </a:solidFill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solidFill>
                  <a:schemeClr val="tx1"/>
                </a:solidFill>
                <a:latin typeface="Chalkboard" charset="0"/>
              </a:rPr>
              <a:t>Qu’est-ce qu’un bon exposé ?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60588"/>
            <a:ext cx="8458200" cy="2716212"/>
          </a:xfrm>
          <a:noFill/>
          <a:ln/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fr-FR">
                <a:latin typeface="Chalkboard" charset="0"/>
              </a:rPr>
              <a:t> • </a:t>
            </a:r>
            <a:r>
              <a:rPr lang="fr-FR" sz="2800">
                <a:latin typeface="Chalkboard" charset="0"/>
              </a:rPr>
              <a:t>Un bon exposé doit remplir trois t</a:t>
            </a:r>
            <a:r>
              <a:rPr lang="fr-FR" altLang="ja-JP" sz="2800">
                <a:latin typeface="Chalkboard" charset="0"/>
              </a:rPr>
              <a:t>âches essentielles : </a:t>
            </a:r>
            <a:r>
              <a:rPr lang="fr-FR" sz="2800">
                <a:latin typeface="Chalkboard" charset="0"/>
              </a:rPr>
              <a:t> </a:t>
            </a:r>
          </a:p>
          <a:p>
            <a:pPr algn="l">
              <a:lnSpc>
                <a:spcPct val="70000"/>
              </a:lnSpc>
              <a:buFont typeface="Zapf Dingbats" charset="2"/>
              <a:buChar char=""/>
            </a:pPr>
            <a:endParaRPr lang="fr-FR" sz="1600">
              <a:latin typeface="Chalkboard" charset="0"/>
            </a:endParaRPr>
          </a:p>
          <a:p>
            <a:pPr algn="l">
              <a:lnSpc>
                <a:spcPct val="70000"/>
              </a:lnSpc>
              <a:buFont typeface="Zapf Dingbats" charset="2"/>
              <a:buChar char=""/>
            </a:pPr>
            <a:r>
              <a:rPr lang="fr-FR" sz="2400">
                <a:latin typeface="Chalkboard" charset="0"/>
              </a:rPr>
              <a:t> </a:t>
            </a:r>
            <a:r>
              <a:rPr lang="fr-FR" sz="2400">
                <a:solidFill>
                  <a:srgbClr val="E3880E"/>
                </a:solidFill>
                <a:latin typeface="Chalkboard" charset="0"/>
              </a:rPr>
              <a:t>Communiquer</a:t>
            </a:r>
            <a:r>
              <a:rPr lang="fr-FR" sz="2400">
                <a:latin typeface="Chalkboard" charset="0"/>
              </a:rPr>
              <a:t> des faits scientifiques et l’argumentation correspondante</a:t>
            </a:r>
          </a:p>
          <a:p>
            <a:pPr algn="l">
              <a:lnSpc>
                <a:spcPct val="70000"/>
              </a:lnSpc>
              <a:buFont typeface="Zapf Dingbats" charset="2"/>
              <a:buChar char=""/>
            </a:pPr>
            <a:r>
              <a:rPr lang="fr-FR" sz="2400">
                <a:latin typeface="Chalkboard" charset="0"/>
              </a:rPr>
              <a:t> </a:t>
            </a:r>
            <a:r>
              <a:rPr lang="fr-FR" sz="2400">
                <a:solidFill>
                  <a:srgbClr val="4D7CDE"/>
                </a:solidFill>
                <a:latin typeface="Chalkboard" charset="0"/>
              </a:rPr>
              <a:t>Convaincre</a:t>
            </a:r>
            <a:r>
              <a:rPr lang="fr-FR" sz="2400">
                <a:latin typeface="Chalkboard" charset="0"/>
              </a:rPr>
              <a:t> l’auditoire que les deux sont justes</a:t>
            </a:r>
          </a:p>
          <a:p>
            <a:pPr algn="l">
              <a:lnSpc>
                <a:spcPct val="70000"/>
              </a:lnSpc>
              <a:buFont typeface="Zapf Dingbats" charset="2"/>
              <a:buChar char=""/>
            </a:pPr>
            <a:r>
              <a:rPr lang="fr-FR" altLang="ja-JP" sz="2400">
                <a:latin typeface="Chalkboard" charset="0"/>
              </a:rPr>
              <a:t> Être </a:t>
            </a:r>
            <a:r>
              <a:rPr lang="fr-FR" altLang="ja-JP" sz="2400">
                <a:solidFill>
                  <a:srgbClr val="25A641"/>
                </a:solidFill>
                <a:latin typeface="Chalkboard" charset="0"/>
              </a:rPr>
              <a:t>intéressant</a:t>
            </a:r>
            <a:r>
              <a:rPr lang="fr-FR" altLang="ja-JP" sz="2400">
                <a:latin typeface="Chalkboard" charset="0"/>
              </a:rPr>
              <a:t> scientifiquement</a:t>
            </a:r>
            <a:r>
              <a:rPr lang="fr-FR" sz="2400">
                <a:latin typeface="Chalkboard" charset="0"/>
              </a:rPr>
              <a:t> et retenir l’attention de l’auditoire</a:t>
            </a:r>
            <a:endParaRPr lang="fr-FR">
              <a:latin typeface="Chalkboard" charset="0"/>
            </a:endParaRP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80422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3200">
                <a:latin typeface="Chalkboard" charset="0"/>
              </a:rPr>
              <a:t>• </a:t>
            </a:r>
            <a:r>
              <a:rPr lang="fr-FR" sz="2800">
                <a:latin typeface="Chalkboard" charset="0"/>
              </a:rPr>
              <a:t>Au niveau du contenu, il doit fournir des réponses pertinentes aux 3 questions :</a:t>
            </a:r>
            <a:endParaRPr lang="fr-FR" sz="32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3200">
                <a:latin typeface="Chalkboard" charset="0"/>
              </a:rPr>
              <a:t>	</a:t>
            </a:r>
            <a:r>
              <a:rPr lang="fr-FR">
                <a:latin typeface="Chalkboard" charset="0"/>
              </a:rPr>
              <a:t>« </a:t>
            </a:r>
            <a:r>
              <a:rPr lang="fr-FR" b="1">
                <a:solidFill>
                  <a:srgbClr val="F77612"/>
                </a:solidFill>
                <a:latin typeface="Chalkboard" charset="0"/>
              </a:rPr>
              <a:t>Quoi ?,</a:t>
            </a:r>
            <a:r>
              <a:rPr lang="fr-FR" b="1">
                <a:latin typeface="Chalkboard" charset="0"/>
              </a:rPr>
              <a:t> </a:t>
            </a:r>
            <a:r>
              <a:rPr lang="fr-FR" b="1">
                <a:solidFill>
                  <a:srgbClr val="4D7CDE"/>
                </a:solidFill>
                <a:latin typeface="Chalkboard" charset="0"/>
              </a:rPr>
              <a:t>Pourquoi</a:t>
            </a:r>
            <a:r>
              <a:rPr lang="fr-FR" b="1">
                <a:solidFill>
                  <a:srgbClr val="1746DA"/>
                </a:solidFill>
                <a:latin typeface="Chalkboard" charset="0"/>
              </a:rPr>
              <a:t> </a:t>
            </a:r>
            <a:r>
              <a:rPr lang="fr-FR" b="1">
                <a:solidFill>
                  <a:srgbClr val="4D7CDE"/>
                </a:solidFill>
                <a:latin typeface="Chalkboard" charset="0"/>
              </a:rPr>
              <a:t>?,</a:t>
            </a:r>
            <a:r>
              <a:rPr lang="fr-FR" b="1">
                <a:latin typeface="Chalkboard" charset="0"/>
              </a:rPr>
              <a:t> </a:t>
            </a:r>
            <a:r>
              <a:rPr lang="fr-FR" b="1">
                <a:solidFill>
                  <a:srgbClr val="25A641"/>
                </a:solidFill>
                <a:latin typeface="Chalkboard" charset="0"/>
              </a:rPr>
              <a:t>Comment ?</a:t>
            </a:r>
            <a:r>
              <a:rPr lang="fr-FR">
                <a:latin typeface="Chalkboard" charset="0"/>
              </a:rPr>
              <a:t> »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2359025" y="1371600"/>
            <a:ext cx="3968750" cy="604838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 La règle des 2 X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Im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638" y="0"/>
            <a:ext cx="4805362" cy="6858000"/>
          </a:xfrm>
          <a:prstGeom prst="rect">
            <a:avLst/>
          </a:prstGeom>
          <a:noFill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51054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3200" dirty="0">
                <a:solidFill>
                  <a:srgbClr val="F7F426"/>
                </a:solidFill>
                <a:latin typeface="Chalkboard" charset="0"/>
              </a:rPr>
              <a:t>Ayez confiance en vous !</a:t>
            </a:r>
            <a:endParaRPr lang="fr-FR" sz="3200" dirty="0">
              <a:solidFill>
                <a:srgbClr val="D8050C"/>
              </a:solidFill>
              <a:latin typeface="Chalkboard" charset="0"/>
            </a:endParaRPr>
          </a:p>
          <a:p>
            <a:pPr algn="l"/>
            <a:endParaRPr lang="fr-FR" sz="1400" dirty="0">
              <a:solidFill>
                <a:srgbClr val="D8050C"/>
              </a:solidFill>
              <a:latin typeface="Chalkboard" charset="0"/>
            </a:endParaRPr>
          </a:p>
          <a:p>
            <a:pPr algn="l"/>
            <a:endParaRPr lang="fr-FR" sz="1400" dirty="0">
              <a:solidFill>
                <a:srgbClr val="D8050C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Symbol" pitchFamily="18" charset="2"/>
              <a:buChar char=""/>
            </a:pPr>
            <a:r>
              <a:rPr lang="fr-FR" sz="2000" dirty="0">
                <a:solidFill>
                  <a:srgbClr val="D8050C"/>
                </a:solidFill>
                <a:latin typeface="Chalkboard" charset="0"/>
              </a:rPr>
              <a:t> Vous n’</a:t>
            </a:r>
            <a:r>
              <a:rPr lang="fr-FR" altLang="ja-JP" sz="2000" dirty="0">
                <a:solidFill>
                  <a:srgbClr val="D8050C"/>
                </a:solidFill>
                <a:latin typeface="Chalkboard" charset="0"/>
              </a:rPr>
              <a:t>êtes pas arrivés </a:t>
            </a:r>
            <a:r>
              <a:rPr lang="fr-FR" altLang="ja-JP" sz="2000" dirty="0" smtClean="0">
                <a:solidFill>
                  <a:srgbClr val="D8050C"/>
                </a:solidFill>
                <a:latin typeface="Chalkboard" charset="0"/>
              </a:rPr>
              <a:t>jusqu’ici totalement </a:t>
            </a:r>
            <a:r>
              <a:rPr lang="fr-FR" altLang="ja-JP" sz="2000" dirty="0">
                <a:solidFill>
                  <a:srgbClr val="D8050C"/>
                </a:solidFill>
                <a:latin typeface="Chalkboard" charset="0"/>
              </a:rPr>
              <a:t>par hasard !</a:t>
            </a:r>
          </a:p>
          <a:p>
            <a:pPr algn="l">
              <a:lnSpc>
                <a:spcPct val="90000"/>
              </a:lnSpc>
              <a:buFont typeface="Symbol" pitchFamily="18" charset="2"/>
              <a:buChar char=""/>
            </a:pPr>
            <a:endParaRPr lang="fr-FR" altLang="ja-JP" sz="2000" dirty="0">
              <a:solidFill>
                <a:srgbClr val="D8050C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Symbol" pitchFamily="18" charset="2"/>
              <a:buChar char=""/>
            </a:pPr>
            <a:r>
              <a:rPr lang="fr-FR" altLang="ja-JP" sz="2000" dirty="0">
                <a:solidFill>
                  <a:srgbClr val="D8050C"/>
                </a:solidFill>
                <a:latin typeface="Chalkboard" charset="0"/>
              </a:rPr>
              <a:t> Personne ne connaît mieux que vous</a:t>
            </a:r>
          </a:p>
          <a:p>
            <a:pPr algn="l">
              <a:lnSpc>
                <a:spcPct val="90000"/>
              </a:lnSpc>
              <a:buFont typeface="Symbol" pitchFamily="18" charset="2"/>
              <a:buNone/>
            </a:pPr>
            <a:r>
              <a:rPr lang="fr-FR" altLang="ja-JP" sz="2000" dirty="0">
                <a:solidFill>
                  <a:srgbClr val="D8050C"/>
                </a:solidFill>
                <a:latin typeface="Chalkboard" charset="0"/>
              </a:rPr>
              <a:t>l’exposé que vous allez faire !</a:t>
            </a:r>
          </a:p>
          <a:p>
            <a:pPr algn="l">
              <a:lnSpc>
                <a:spcPct val="90000"/>
              </a:lnSpc>
              <a:buFont typeface="Symbol" pitchFamily="18" charset="2"/>
              <a:buNone/>
            </a:pPr>
            <a:endParaRPr lang="fr-FR" altLang="ja-JP" sz="2000" dirty="0">
              <a:solidFill>
                <a:srgbClr val="D8050C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Symbol" pitchFamily="18" charset="2"/>
              <a:buChar char=""/>
            </a:pPr>
            <a:r>
              <a:rPr lang="fr-FR" altLang="ja-JP" sz="2000" dirty="0">
                <a:solidFill>
                  <a:srgbClr val="D8050C"/>
                </a:solidFill>
                <a:latin typeface="Chalkboard" charset="0"/>
              </a:rPr>
              <a:t> Vous avez un ensemble de qualités et d’atouts qui vous sont propres. Mettez en valeur votre personnalité !</a:t>
            </a:r>
          </a:p>
          <a:p>
            <a:pPr algn="l">
              <a:lnSpc>
                <a:spcPct val="90000"/>
              </a:lnSpc>
              <a:buFont typeface="Symbol" pitchFamily="18" charset="2"/>
              <a:buChar char=""/>
            </a:pPr>
            <a:endParaRPr lang="fr-FR" altLang="ja-JP" sz="2000" dirty="0">
              <a:solidFill>
                <a:srgbClr val="D8050C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Symbol" pitchFamily="18" charset="2"/>
              <a:buChar char=""/>
            </a:pPr>
            <a:r>
              <a:rPr lang="fr-FR" altLang="ja-JP" sz="2000" dirty="0">
                <a:solidFill>
                  <a:srgbClr val="D8050C"/>
                </a:solidFill>
                <a:latin typeface="Chalkboard" charset="0"/>
              </a:rPr>
              <a:t> Le stress se domine !</a:t>
            </a:r>
          </a:p>
          <a:p>
            <a:pPr algn="l">
              <a:lnSpc>
                <a:spcPct val="90000"/>
              </a:lnSpc>
              <a:buFont typeface="Symbol" pitchFamily="18" charset="2"/>
              <a:buChar char=""/>
            </a:pPr>
            <a:endParaRPr lang="fr-FR" altLang="ja-JP" sz="2000" dirty="0">
              <a:solidFill>
                <a:srgbClr val="D8050C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Symbol" pitchFamily="18" charset="2"/>
              <a:buChar char=""/>
            </a:pPr>
            <a:r>
              <a:rPr lang="fr-FR" altLang="ja-JP" sz="2000" dirty="0">
                <a:solidFill>
                  <a:srgbClr val="D8050C"/>
                </a:solidFill>
                <a:latin typeface="Chalkboard" charset="0"/>
              </a:rPr>
              <a:t> Plus on s’entraîne, meilleurs seront</a:t>
            </a:r>
          </a:p>
          <a:p>
            <a:pPr algn="l">
              <a:lnSpc>
                <a:spcPct val="90000"/>
              </a:lnSpc>
              <a:buFont typeface="Symbol" pitchFamily="18" charset="2"/>
              <a:buNone/>
            </a:pPr>
            <a:r>
              <a:rPr lang="fr-FR" altLang="ja-JP" sz="2000" dirty="0">
                <a:solidFill>
                  <a:srgbClr val="D8050C"/>
                </a:solidFill>
                <a:latin typeface="Chalkboard" charset="0"/>
              </a:rPr>
              <a:t>les exposés !</a:t>
            </a:r>
          </a:p>
          <a:p>
            <a:pPr algn="l">
              <a:lnSpc>
                <a:spcPct val="90000"/>
              </a:lnSpc>
              <a:buFont typeface="Symbol" pitchFamily="18" charset="2"/>
              <a:buNone/>
            </a:pPr>
            <a:endParaRPr lang="fr-FR" altLang="ja-JP" sz="2000" dirty="0">
              <a:solidFill>
                <a:srgbClr val="D8050C"/>
              </a:solidFill>
              <a:latin typeface="Chalkboard" charset="0"/>
            </a:endParaRPr>
          </a:p>
          <a:p>
            <a:pPr algn="l">
              <a:lnSpc>
                <a:spcPct val="90000"/>
              </a:lnSpc>
              <a:buFont typeface="Symbol" pitchFamily="18" charset="2"/>
              <a:buChar char=""/>
            </a:pPr>
            <a:r>
              <a:rPr lang="fr-FR" altLang="ja-JP" sz="2000" dirty="0">
                <a:solidFill>
                  <a:srgbClr val="D8050C"/>
                </a:solidFill>
                <a:latin typeface="Chalkboard" charset="0"/>
              </a:rPr>
              <a:t> Faites-vous plaisir en expliquant aux autres un sujet que vous possédez !</a:t>
            </a:r>
          </a:p>
          <a:p>
            <a:pPr algn="l">
              <a:buFont typeface="Symbol" pitchFamily="18" charset="2"/>
              <a:buNone/>
            </a:pPr>
            <a:endParaRPr lang="fr-FR" dirty="0">
              <a:solidFill>
                <a:srgbClr val="D8050C"/>
              </a:solidFill>
              <a:latin typeface="Chalkboard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733800" y="6253163"/>
            <a:ext cx="5289550" cy="6048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Symbol" pitchFamily="18" charset="2"/>
              <a:buNone/>
            </a:pPr>
            <a:r>
              <a:rPr lang="fr-FR" sz="3200">
                <a:solidFill>
                  <a:srgbClr val="377AFB"/>
                </a:solidFill>
                <a:latin typeface="Chalkboard" charset="0"/>
              </a:rPr>
              <a:t>Let the force be with you !</a:t>
            </a:r>
            <a:endParaRPr lang="fr-FR">
              <a:solidFill>
                <a:srgbClr val="377A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  <a:solidFill>
            <a:srgbClr val="25A64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>
                <a:latin typeface="Chalkboard" charset="0"/>
              </a:rPr>
              <a:t>Après votre exposé ….</a:t>
            </a:r>
            <a:br>
              <a:rPr lang="fr-FR">
                <a:latin typeface="Chalkboard" charset="0"/>
              </a:rPr>
            </a:br>
            <a:r>
              <a:rPr lang="fr-FR">
                <a:latin typeface="Chalkboard" charset="0"/>
              </a:rPr>
              <a:t>… en route vers la gloire !</a:t>
            </a:r>
            <a:endParaRPr lang="fr-FR"/>
          </a:p>
        </p:txBody>
      </p:sp>
      <p:pic>
        <p:nvPicPr>
          <p:cNvPr id="49155" name="Picture 3" descr="standing_ov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71625"/>
            <a:ext cx="7772400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399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71600"/>
            <a:ext cx="8763000" cy="838200"/>
          </a:xfrm>
          <a:solidFill>
            <a:srgbClr val="25A641"/>
          </a:solidFill>
        </p:spPr>
        <p:txBody>
          <a:bodyPr/>
          <a:lstStyle/>
          <a:p>
            <a:r>
              <a:rPr lang="fr-FR" sz="3200">
                <a:solidFill>
                  <a:schemeClr val="tx1"/>
                </a:solidFill>
                <a:latin typeface="Chalkboard" charset="0"/>
              </a:rPr>
              <a:t>Un bon exposé permet de se mettre en valeur</a:t>
            </a:r>
            <a:endParaRPr lang="fr-FR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3733800"/>
            <a:ext cx="7467600" cy="26812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>
                <a:latin typeface="Chalkboard" charset="0"/>
              </a:rPr>
              <a:t> La capacité à exposer des résultats scientifiques</a:t>
            </a:r>
          </a:p>
          <a:p>
            <a:pPr algn="l" eaLnBrk="1" hangingPunct="1">
              <a:lnSpc>
                <a:spcPct val="90000"/>
              </a:lnSpc>
            </a:pPr>
            <a:r>
              <a:rPr lang="fr-FR">
                <a:latin typeface="Chalkboard" charset="0"/>
              </a:rPr>
              <a:t>  de façon pertinente et pédagogique.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>
                <a:latin typeface="Chalkboard" charset="0"/>
              </a:rPr>
              <a:t> La réflexion (scientifique) personnelle.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>
                <a:latin typeface="Chalkboard" charset="0"/>
              </a:rPr>
              <a:t> L’esprit critique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>
                <a:latin typeface="Chalkboard" charset="0"/>
              </a:rPr>
              <a:t> La capacité à forcer l’intérêt et l’attention. </a:t>
            </a:r>
          </a:p>
          <a:p>
            <a:pPr algn="l" eaLnBrk="1" hangingPunct="1">
              <a:lnSpc>
                <a:spcPct val="90000"/>
              </a:lnSpc>
            </a:pPr>
            <a:r>
              <a:rPr lang="fr-FR">
                <a:latin typeface="Chalkboard" charset="0"/>
              </a:rPr>
              <a:t>- La gestion du « stress »</a:t>
            </a:r>
          </a:p>
          <a:p>
            <a:pPr algn="l" eaLnBrk="1" hangingPunct="1"/>
            <a:endParaRPr lang="fr-FR" sz="3200">
              <a:latin typeface="Chalkboard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solidFill>
            <a:srgbClr val="F7F4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sz="4400">
                <a:latin typeface="Chalkboard" charset="0"/>
              </a:rPr>
              <a:t>Qu’est-ce qu’un bon exposé ?</a:t>
            </a:r>
            <a:endParaRPr lang="fr-FR" sz="44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86312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latin typeface="Chalkboard" charset="0"/>
              </a:rPr>
              <a:t>• Il permet notamment d’apprécier chez l’orateur :</a:t>
            </a:r>
            <a:r>
              <a:rPr lang="fr-FR">
                <a:latin typeface="Chalkboard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447800"/>
          </a:xfrm>
          <a:solidFill>
            <a:srgbClr val="F7F426"/>
          </a:solidFill>
        </p:spPr>
        <p:txBody>
          <a:bodyPr/>
          <a:lstStyle/>
          <a:p>
            <a:r>
              <a:rPr lang="fr-FR">
                <a:latin typeface="Chalkboard" charset="0"/>
              </a:rPr>
              <a:t>L’exposé: deux phases séquentielles</a:t>
            </a: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fr-FR" sz="2400">
                <a:solidFill>
                  <a:srgbClr val="2C38DE"/>
                </a:solidFill>
                <a:latin typeface="Chalkboard" charset="0"/>
              </a:rPr>
              <a:t>On ne peut pas (sauf si l’on est très, très doué) réussir un bon exposé sans l’avoir préparé !</a:t>
            </a:r>
          </a:p>
          <a:p>
            <a:pPr lvl="1">
              <a:lnSpc>
                <a:spcPct val="90000"/>
              </a:lnSpc>
            </a:pPr>
            <a:endParaRPr lang="fr-FR" sz="2400">
              <a:solidFill>
                <a:srgbClr val="2C38DE"/>
              </a:solidFill>
              <a:latin typeface="Chalkboard" charset="0"/>
            </a:endParaRPr>
          </a:p>
          <a:p>
            <a:pPr lvl="1">
              <a:lnSpc>
                <a:spcPct val="90000"/>
              </a:lnSpc>
            </a:pPr>
            <a:r>
              <a:rPr lang="fr-FR" sz="2400">
                <a:solidFill>
                  <a:srgbClr val="E4A035"/>
                </a:solidFill>
                <a:latin typeface="Chalkboard" charset="0"/>
              </a:rPr>
              <a:t>Mais on peut rater en partie un exposé qui aurait été longuement préparé ….. si quelques principes simples ne sont pas suivis.</a:t>
            </a:r>
          </a:p>
          <a:p>
            <a:pPr lvl="1">
              <a:lnSpc>
                <a:spcPct val="90000"/>
              </a:lnSpc>
            </a:pPr>
            <a:endParaRPr lang="fr-FR" sz="2400">
              <a:solidFill>
                <a:srgbClr val="E4A035"/>
              </a:solidFill>
              <a:latin typeface="Chalkboard" charset="0"/>
            </a:endParaRPr>
          </a:p>
          <a:p>
            <a:pPr>
              <a:lnSpc>
                <a:spcPct val="90000"/>
              </a:lnSpc>
            </a:pPr>
            <a:r>
              <a:rPr lang="fr-FR" sz="2800">
                <a:latin typeface="Chalkboard" charset="0"/>
              </a:rPr>
              <a:t>Nous allons détailler les deux phases-clés</a:t>
            </a:r>
            <a:endParaRPr lang="fr-FR" sz="2800">
              <a:solidFill>
                <a:srgbClr val="E4A035"/>
              </a:solidFill>
              <a:latin typeface="Chalkboard" charset="0"/>
            </a:endParaRPr>
          </a:p>
          <a:p>
            <a:pPr lvl="1">
              <a:lnSpc>
                <a:spcPct val="90000"/>
              </a:lnSpc>
            </a:pPr>
            <a:r>
              <a:rPr lang="fr-FR" sz="2400">
                <a:latin typeface="Chalkboard" charset="0"/>
              </a:rPr>
              <a:t>1 la préparation (phase la plus longue)</a:t>
            </a:r>
          </a:p>
          <a:p>
            <a:pPr lvl="1">
              <a:lnSpc>
                <a:spcPct val="90000"/>
              </a:lnSpc>
            </a:pPr>
            <a:r>
              <a:rPr lang="fr-FR" sz="2400">
                <a:latin typeface="Chalkboard" charset="0"/>
              </a:rPr>
              <a:t>2 l’exposé lui-m</a:t>
            </a:r>
            <a:r>
              <a:rPr lang="fr-FR" altLang="ja-JP" sz="2400">
                <a:latin typeface="Chalkboard" charset="0"/>
              </a:rPr>
              <a:t>ême</a:t>
            </a:r>
          </a:p>
          <a:p>
            <a:pPr>
              <a:lnSpc>
                <a:spcPct val="90000"/>
              </a:lnSpc>
            </a:pPr>
            <a:endParaRPr lang="fr-FR" altLang="ja-JP" sz="280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2004:Modèles:Présentations:Conceptions:Signalisation autoroute</Template>
  <TotalTime>7207</TotalTime>
  <Words>3721</Words>
  <Application>Microsoft PowerPoint</Application>
  <PresentationFormat>Affichage à l'écran (4:3)</PresentationFormat>
  <Paragraphs>752</Paragraphs>
  <Slides>72</Slides>
  <Notes>71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72</vt:i4>
      </vt:variant>
    </vt:vector>
  </HeadingPairs>
  <TitlesOfParts>
    <vt:vector size="75" baseType="lpstr">
      <vt:lpstr>Nouvelle présentation</vt:lpstr>
      <vt:lpstr>Feuille Microsoft Office Excel 97-2003</vt:lpstr>
      <vt:lpstr>Feuille de calcul</vt:lpstr>
      <vt:lpstr>Diapositive 1</vt:lpstr>
      <vt:lpstr>Plan</vt:lpstr>
      <vt:lpstr>Diapositive 3</vt:lpstr>
      <vt:lpstr>Diapositive 4</vt:lpstr>
      <vt:lpstr>Les différents types d’exposés</vt:lpstr>
      <vt:lpstr>Qu’est-ce qu’un bon exposé ?</vt:lpstr>
      <vt:lpstr>Qu’est-ce qu’un bon exposé ?</vt:lpstr>
      <vt:lpstr>Un bon exposé permet de se mettre en valeur</vt:lpstr>
      <vt:lpstr>L’exposé: deux phases séquentielles</vt:lpstr>
      <vt:lpstr>L’exposé: deux phases séquentielles</vt:lpstr>
      <vt:lpstr>La préparation d’un exposé</vt:lpstr>
      <vt:lpstr>La préparation d’un exposé</vt:lpstr>
      <vt:lpstr>1. Analyse : Un exposé scientifique doit être adapté à l’auditoire et aux circonstances</vt:lpstr>
      <vt:lpstr>La préparation d’un exposé</vt:lpstr>
      <vt:lpstr>Esquisser le contenu de votre exposé</vt:lpstr>
      <vt:lpstr>La préparation d’un exposé</vt:lpstr>
      <vt:lpstr>3-1 Objectifs de communication auxquels doit répondre l’exposé</vt:lpstr>
      <vt:lpstr>3-2 l’objectif de communication de l’exposé doit être adapté à l’auditoire et aux circonstances</vt:lpstr>
      <vt:lpstr>3-3 Le(s) messages important(s) de votre exposé</vt:lpstr>
      <vt:lpstr>La préparation d’un exposé</vt:lpstr>
      <vt:lpstr>Sujet inconnu (un article nouveau) =&gt; Etape préalable   1. Identifier les sources principales de documentation   • articles cités dans la bibliographie, base de données, web ….  2. Rechercher systématiquement des informations associées aux objectifs de communication … puis passer au point 3   Sujet connu (votre sujet de recherche)   3. Traiter les informations selon leur :   - pertinence   - crédibilité   - utilité pour l’exposé   - etc.   4. Choisir l’information définitive : Exposer, c’est choisir !</vt:lpstr>
      <vt:lpstr>La préparation d’un exposé</vt:lpstr>
      <vt:lpstr>Diapositive 23</vt:lpstr>
      <vt:lpstr>Diapositive 24</vt:lpstr>
      <vt:lpstr>La préparation d’un exposé</vt:lpstr>
      <vt:lpstr>Les diapositives</vt:lpstr>
      <vt:lpstr>La diapositive de résultats</vt:lpstr>
      <vt:lpstr>Diapositive 28</vt:lpstr>
      <vt:lpstr>Diapositive 29</vt:lpstr>
      <vt:lpstr>Diapositive 30</vt:lpstr>
      <vt:lpstr>Diapositive 31</vt:lpstr>
      <vt:lpstr>La préparation d’un exposé</vt:lpstr>
      <vt:lpstr>Le cadre général du discours</vt:lpstr>
      <vt:lpstr>Diapositive 34</vt:lpstr>
      <vt:lpstr>Le respect des équilibres temporels</vt:lpstr>
      <vt:lpstr>Le respect des équilibres temporels</vt:lpstr>
      <vt:lpstr>La préparation d’un exposé</vt:lpstr>
      <vt:lpstr>Notes, aide-mémoire</vt:lpstr>
      <vt:lpstr>La préparation d’un exposé</vt:lpstr>
      <vt:lpstr>S’exercer à donner un exposé</vt:lpstr>
      <vt:lpstr>Diapositive 41</vt:lpstr>
      <vt:lpstr>Différences entre exposé bibliographique et exposé de recherche</vt:lpstr>
      <vt:lpstr>Différences entre exposé bibliographique et exposé de recherche</vt:lpstr>
      <vt:lpstr>Différences entre exposé bibliographique et exposé de recherche</vt:lpstr>
      <vt:lpstr>L’exposé : deux phases séquentielles</vt:lpstr>
      <vt:lpstr>Pour faire un bon exposé oral, il faut …..</vt:lpstr>
      <vt:lpstr>L’exposé : un discours oral  au service du message à faire passer</vt:lpstr>
      <vt:lpstr>Déroulement de l’exposé</vt:lpstr>
      <vt:lpstr>Déroulement de l’exposé</vt:lpstr>
      <vt:lpstr>Déroulement de l’exposé</vt:lpstr>
      <vt:lpstr>Le «Déclencheur» (accroche) d’un exposé</vt:lpstr>
      <vt:lpstr>Déroulement de l’exposé</vt:lpstr>
      <vt:lpstr>Déroulement de l’exposé</vt:lpstr>
      <vt:lpstr>Le début et la fin de l’exposé</vt:lpstr>
      <vt:lpstr>Capter l’attention de l’auditoire</vt:lpstr>
      <vt:lpstr>Diapositive 56</vt:lpstr>
      <vt:lpstr>Diapositive 57</vt:lpstr>
      <vt:lpstr>Les questions après un exposé</vt:lpstr>
      <vt:lpstr>Diapositive 59</vt:lpstr>
      <vt:lpstr>Diapositive 60</vt:lpstr>
      <vt:lpstr>S'adapter aux circonstances</vt:lpstr>
      <vt:lpstr>La « chorégraphie » et le « look »</vt:lpstr>
      <vt:lpstr>La préparation d’un exposé demande du temps !</vt:lpstr>
      <vt:lpstr>Evaluation des exposés</vt:lpstr>
      <vt:lpstr>Critères d’évaluation des exposés</vt:lpstr>
      <vt:lpstr>Diapositive 66</vt:lpstr>
      <vt:lpstr>Diapositive 67</vt:lpstr>
      <vt:lpstr>Diapositive 68</vt:lpstr>
      <vt:lpstr>Diapositive 69</vt:lpstr>
      <vt:lpstr>Diapositive 70</vt:lpstr>
      <vt:lpstr>Après votre exposé …. … en route vers la gloire !</vt:lpstr>
      <vt:lpstr>Diapositive 72</vt:lpstr>
    </vt:vector>
  </TitlesOfParts>
  <Company>Bernard Jacq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Jacq</dc:creator>
  <cp:lastModifiedBy>AHRASBUROTEC</cp:lastModifiedBy>
  <cp:revision>32</cp:revision>
  <dcterms:created xsi:type="dcterms:W3CDTF">2005-09-18T15:13:50Z</dcterms:created>
  <dcterms:modified xsi:type="dcterms:W3CDTF">2023-11-13T00:15:14Z</dcterms:modified>
</cp:coreProperties>
</file>