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64" r:id="rId4"/>
    <p:sldId id="265" r:id="rId5"/>
    <p:sldId id="266" r:id="rId6"/>
    <p:sldId id="267" r:id="rId7"/>
    <p:sldId id="271" r:id="rId8"/>
    <p:sldId id="269" r:id="rId9"/>
    <p:sldId id="268" r:id="rId10"/>
  </p:sldIdLst>
  <p:sldSz cx="18288000" cy="10287000"/>
  <p:notesSz cx="6858000" cy="9144000"/>
  <p:embeddedFontLst>
    <p:embeddedFont>
      <p:font typeface="Calibri" pitchFamily="34" charset="0"/>
      <p:regular r:id="rId11"/>
      <p:bold r:id="rId12"/>
      <p:italic r:id="rId13"/>
      <p:boldItalic r:id="rId14"/>
    </p:embeddedFont>
    <p:embeddedFont>
      <p:font typeface="League Spartan" charset="0"/>
      <p:regular r:id="rId15"/>
    </p:embeddedFont>
    <p:embeddedFont>
      <p:font typeface="Aileron Bold" charset="0"/>
      <p:regular r:id="rId16"/>
    </p:embeddedFont>
    <p:embeddedFont>
      <p:font typeface="Open Sans Bold" charset="0"/>
      <p:regular r:id="rId17"/>
    </p:embeddedFont>
    <p:embeddedFont>
      <p:font typeface="Canva Sans Bold"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p:nvPr/>
        </p:nvGrpSpPr>
        <p:grpSpPr>
          <a:xfrm rot="-175539">
            <a:off x="9567953" y="777804"/>
            <a:ext cx="11325044" cy="8226512"/>
            <a:chOff x="0" y="0"/>
            <a:chExt cx="6350000" cy="4612640"/>
          </a:xfrm>
        </p:grpSpPr>
        <p:sp>
          <p:nvSpPr>
            <p:cNvPr id="4" name="Freeform 4"/>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3" cstate="print"/>
              <a:stretch>
                <a:fillRect l="-4462" r="-4462"/>
              </a:stretch>
            </a:blipFill>
          </p:spPr>
        </p:sp>
      </p:grpSp>
      <p:grpSp>
        <p:nvGrpSpPr>
          <p:cNvPr id="5" name="Group 5"/>
          <p:cNvGrpSpPr/>
          <p:nvPr/>
        </p:nvGrpSpPr>
        <p:grpSpPr>
          <a:xfrm>
            <a:off x="9919868" y="1285875"/>
            <a:ext cx="10621214" cy="7715250"/>
            <a:chOff x="0" y="0"/>
            <a:chExt cx="6350000" cy="4612640"/>
          </a:xfrm>
        </p:grpSpPr>
        <p:sp>
          <p:nvSpPr>
            <p:cNvPr id="6" name="Freeform 6"/>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4"/>
              <a:stretch>
                <a:fillRect l="-4462" r="-4462"/>
              </a:stretch>
            </a:blipFill>
          </p:spPr>
        </p:sp>
      </p:grpSp>
      <p:grpSp>
        <p:nvGrpSpPr>
          <p:cNvPr id="7" name="Group 7"/>
          <p:cNvGrpSpPr/>
          <p:nvPr/>
        </p:nvGrpSpPr>
        <p:grpSpPr>
          <a:xfrm rot="-1342433">
            <a:off x="554600" y="2078746"/>
            <a:ext cx="3865678" cy="156749"/>
            <a:chOff x="0" y="0"/>
            <a:chExt cx="1357495" cy="55045"/>
          </a:xfrm>
        </p:grpSpPr>
        <p:sp>
          <p:nvSpPr>
            <p:cNvPr id="8" name="Freeform 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9" name="TextBox 9"/>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0" name="Group 10"/>
          <p:cNvGrpSpPr/>
          <p:nvPr/>
        </p:nvGrpSpPr>
        <p:grpSpPr>
          <a:xfrm rot="-1657338">
            <a:off x="6238151" y="8576010"/>
            <a:ext cx="3865678" cy="156749"/>
            <a:chOff x="0" y="0"/>
            <a:chExt cx="1357495" cy="55045"/>
          </a:xfrm>
        </p:grpSpPr>
        <p:sp>
          <p:nvSpPr>
            <p:cNvPr id="11" name="Freeform 11"/>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2" name="TextBox 12"/>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3" name="Group 13"/>
          <p:cNvGrpSpPr/>
          <p:nvPr/>
        </p:nvGrpSpPr>
        <p:grpSpPr>
          <a:xfrm rot="-1342433">
            <a:off x="-554761" y="2886954"/>
            <a:ext cx="3865678" cy="156749"/>
            <a:chOff x="0" y="0"/>
            <a:chExt cx="1357495" cy="55045"/>
          </a:xfrm>
        </p:grpSpPr>
        <p:sp>
          <p:nvSpPr>
            <p:cNvPr id="14" name="Freeform 1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5" name="TextBox 15"/>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6" name="Group 16"/>
          <p:cNvGrpSpPr/>
          <p:nvPr/>
        </p:nvGrpSpPr>
        <p:grpSpPr>
          <a:xfrm rot="-1657338">
            <a:off x="5927768" y="9288931"/>
            <a:ext cx="3865678" cy="156749"/>
            <a:chOff x="0" y="0"/>
            <a:chExt cx="1357495" cy="55045"/>
          </a:xfrm>
        </p:grpSpPr>
        <p:sp>
          <p:nvSpPr>
            <p:cNvPr id="17" name="Freeform 17"/>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8" name="TextBox 18"/>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sp>
        <p:nvSpPr>
          <p:cNvPr id="19" name="TextBox 19"/>
          <p:cNvSpPr txBox="1"/>
          <p:nvPr/>
        </p:nvSpPr>
        <p:spPr>
          <a:xfrm>
            <a:off x="3057525" y="4420008"/>
            <a:ext cx="6086475" cy="1121160"/>
          </a:xfrm>
          <a:prstGeom prst="rect">
            <a:avLst/>
          </a:prstGeom>
        </p:spPr>
        <p:txBody>
          <a:bodyPr lIns="0" tIns="0" rIns="0" bIns="0" rtlCol="0" anchor="t">
            <a:spAutoFit/>
          </a:bodyPr>
          <a:lstStyle/>
          <a:p>
            <a:pPr>
              <a:lnSpc>
                <a:spcPts val="9210"/>
              </a:lnSpc>
              <a:spcBef>
                <a:spcPct val="0"/>
              </a:spcBef>
            </a:pPr>
            <a:r>
              <a:rPr lang="en-US" sz="6578">
                <a:solidFill>
                  <a:srgbClr val="F5F5F5"/>
                </a:solidFill>
                <a:latin typeface="League Spartan"/>
              </a:rPr>
              <a:t>RESEARCH</a:t>
            </a:r>
          </a:p>
        </p:txBody>
      </p:sp>
      <p:sp>
        <p:nvSpPr>
          <p:cNvPr id="20" name="TextBox 20"/>
          <p:cNvSpPr txBox="1"/>
          <p:nvPr/>
        </p:nvSpPr>
        <p:spPr>
          <a:xfrm>
            <a:off x="3057525" y="3417974"/>
            <a:ext cx="5691346" cy="1176678"/>
          </a:xfrm>
          <a:prstGeom prst="rect">
            <a:avLst/>
          </a:prstGeom>
        </p:spPr>
        <p:txBody>
          <a:bodyPr lIns="0" tIns="0" rIns="0" bIns="0" rtlCol="0" anchor="t">
            <a:spAutoFit/>
          </a:bodyPr>
          <a:lstStyle/>
          <a:p>
            <a:pPr>
              <a:lnSpc>
                <a:spcPts val="9693"/>
              </a:lnSpc>
              <a:spcBef>
                <a:spcPct val="0"/>
              </a:spcBef>
            </a:pPr>
            <a:r>
              <a:rPr lang="en-US" sz="6924">
                <a:solidFill>
                  <a:srgbClr val="F5F5F5"/>
                </a:solidFill>
                <a:latin typeface="League Spartan"/>
              </a:rPr>
              <a:t>SCIENTIFIC</a:t>
            </a:r>
          </a:p>
        </p:txBody>
      </p:sp>
      <p:sp>
        <p:nvSpPr>
          <p:cNvPr id="21" name="TextBox 21"/>
          <p:cNvSpPr txBox="1"/>
          <p:nvPr/>
        </p:nvSpPr>
        <p:spPr>
          <a:xfrm>
            <a:off x="3057525" y="7243505"/>
            <a:ext cx="5691346" cy="445294"/>
          </a:xfrm>
          <a:prstGeom prst="rect">
            <a:avLst/>
          </a:prstGeom>
        </p:spPr>
        <p:txBody>
          <a:bodyPr lIns="0" tIns="0" rIns="0" bIns="0" rtlCol="0" anchor="t">
            <a:spAutoFit/>
          </a:bodyPr>
          <a:lstStyle/>
          <a:p>
            <a:pPr algn="just">
              <a:lnSpc>
                <a:spcPts val="3674"/>
              </a:lnSpc>
              <a:spcBef>
                <a:spcPct val="0"/>
              </a:spcBef>
            </a:pPr>
            <a:r>
              <a:rPr lang="en-US" sz="2624" dirty="0">
                <a:solidFill>
                  <a:srgbClr val="F5F5F5"/>
                </a:solidFill>
                <a:latin typeface="Aileron Bold"/>
              </a:rPr>
              <a:t>Created By: Dr </a:t>
            </a:r>
            <a:r>
              <a:rPr lang="en-US" sz="2624" dirty="0" err="1">
                <a:solidFill>
                  <a:srgbClr val="F5F5F5"/>
                </a:solidFill>
                <a:latin typeface="Aileron Bold"/>
              </a:rPr>
              <a:t>Rafika</a:t>
            </a:r>
            <a:r>
              <a:rPr lang="en-US" sz="2624" dirty="0">
                <a:solidFill>
                  <a:srgbClr val="F5F5F5"/>
                </a:solidFill>
                <a:latin typeface="Aileron Bold"/>
              </a:rPr>
              <a:t> </a:t>
            </a:r>
            <a:r>
              <a:rPr lang="en-US" sz="2624" dirty="0" err="1" smtClean="0">
                <a:solidFill>
                  <a:srgbClr val="F5F5F5"/>
                </a:solidFill>
                <a:latin typeface="Aileron Bold"/>
              </a:rPr>
              <a:t>Cherabcha</a:t>
            </a:r>
            <a:endParaRPr lang="en-US" sz="2624" dirty="0">
              <a:solidFill>
                <a:srgbClr val="F5F5F5"/>
              </a:solidFill>
              <a:latin typeface="Aileron Bold"/>
            </a:endParaRPr>
          </a:p>
        </p:txBody>
      </p:sp>
      <p:sp>
        <p:nvSpPr>
          <p:cNvPr id="22" name="TextBox 22"/>
          <p:cNvSpPr txBox="1"/>
          <p:nvPr/>
        </p:nvSpPr>
        <p:spPr>
          <a:xfrm>
            <a:off x="3057525" y="5565501"/>
            <a:ext cx="5691346" cy="805195"/>
          </a:xfrm>
          <a:prstGeom prst="rect">
            <a:avLst/>
          </a:prstGeom>
        </p:spPr>
        <p:txBody>
          <a:bodyPr lIns="0" tIns="0" rIns="0" bIns="0" rtlCol="0" anchor="t">
            <a:spAutoFit/>
          </a:bodyPr>
          <a:lstStyle/>
          <a:p>
            <a:pPr>
              <a:lnSpc>
                <a:spcPts val="6544"/>
              </a:lnSpc>
              <a:spcBef>
                <a:spcPct val="0"/>
              </a:spcBef>
            </a:pPr>
            <a:r>
              <a:rPr lang="en-US" sz="4674">
                <a:solidFill>
                  <a:srgbClr val="F5F5F5"/>
                </a:solidFill>
                <a:latin typeface="Aileron Bold"/>
              </a:rPr>
              <a:t>METHODOLOGY</a:t>
            </a:r>
          </a:p>
        </p:txBody>
      </p:sp>
      <p:sp>
        <p:nvSpPr>
          <p:cNvPr id="23" name="TextBox 23"/>
          <p:cNvSpPr txBox="1"/>
          <p:nvPr/>
        </p:nvSpPr>
        <p:spPr>
          <a:xfrm>
            <a:off x="3593020" y="1795939"/>
            <a:ext cx="5658185" cy="856298"/>
          </a:xfrm>
          <a:prstGeom prst="rect">
            <a:avLst/>
          </a:prstGeom>
        </p:spPr>
        <p:txBody>
          <a:bodyPr lIns="0" tIns="0" rIns="0" bIns="0" rtlCol="0" anchor="t">
            <a:spAutoFit/>
          </a:bodyPr>
          <a:lstStyle/>
          <a:p>
            <a:pPr algn="ctr">
              <a:lnSpc>
                <a:spcPts val="3464"/>
              </a:lnSpc>
              <a:spcBef>
                <a:spcPct val="0"/>
              </a:spcBef>
            </a:pPr>
            <a:r>
              <a:rPr lang="en-US" sz="2474">
                <a:solidFill>
                  <a:srgbClr val="F5F5F5"/>
                </a:solidFill>
                <a:latin typeface="League Spartan"/>
              </a:rPr>
              <a:t>Institute of Science and techniques </a:t>
            </a:r>
          </a:p>
          <a:p>
            <a:pPr algn="ctr">
              <a:lnSpc>
                <a:spcPts val="3464"/>
              </a:lnSpc>
              <a:spcBef>
                <a:spcPct val="0"/>
              </a:spcBef>
            </a:pPr>
            <a:r>
              <a:rPr lang="en-US" sz="2474">
                <a:solidFill>
                  <a:srgbClr val="F5F5F5"/>
                </a:solidFill>
                <a:latin typeface="League Spartan"/>
              </a:rPr>
              <a:t>of Physical Activities and Sports</a:t>
            </a:r>
          </a:p>
        </p:txBody>
      </p:sp>
      <p:sp>
        <p:nvSpPr>
          <p:cNvPr id="24" name="TextBox 24"/>
          <p:cNvSpPr txBox="1"/>
          <p:nvPr/>
        </p:nvSpPr>
        <p:spPr>
          <a:xfrm>
            <a:off x="4342074" y="2703867"/>
            <a:ext cx="3876489" cy="365760"/>
          </a:xfrm>
          <a:prstGeom prst="rect">
            <a:avLst/>
          </a:prstGeom>
        </p:spPr>
        <p:txBody>
          <a:bodyPr lIns="0" tIns="0" rIns="0" bIns="0" rtlCol="0" anchor="t">
            <a:spAutoFit/>
          </a:bodyPr>
          <a:lstStyle/>
          <a:p>
            <a:pPr algn="ctr">
              <a:lnSpc>
                <a:spcPts val="2939"/>
              </a:lnSpc>
              <a:spcBef>
                <a:spcPct val="0"/>
              </a:spcBef>
            </a:pPr>
            <a:r>
              <a:rPr lang="en-US" sz="2099">
                <a:solidFill>
                  <a:srgbClr val="F5F5F5"/>
                </a:solidFill>
                <a:latin typeface="League Spartan"/>
              </a:rPr>
              <a:t>Basic Education Department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Freeform 2"/>
          <p:cNvSpPr/>
          <p:nvPr/>
        </p:nvSpPr>
        <p:spPr>
          <a:xfrm>
            <a:off x="7887994" y="1028700"/>
            <a:ext cx="1881199" cy="1267458"/>
          </a:xfrm>
          <a:custGeom>
            <a:avLst/>
            <a:gdLst/>
            <a:ahLst/>
            <a:cxnLst/>
            <a:rect l="l" t="t" r="r" b="b"/>
            <a:pathLst>
              <a:path w="1881199" h="1267458">
                <a:moveTo>
                  <a:pt x="0" y="0"/>
                </a:moveTo>
                <a:lnTo>
                  <a:pt x="1881199" y="0"/>
                </a:lnTo>
                <a:lnTo>
                  <a:pt x="1881199" y="1267458"/>
                </a:lnTo>
                <a:lnTo>
                  <a:pt x="0" y="12674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735198" y="3911768"/>
            <a:ext cx="13654115" cy="2970563"/>
            <a:chOff x="0" y="0"/>
            <a:chExt cx="4794861" cy="1043161"/>
          </a:xfrm>
        </p:grpSpPr>
        <p:sp>
          <p:nvSpPr>
            <p:cNvPr id="4" name="Freeform 4"/>
            <p:cNvSpPr/>
            <p:nvPr/>
          </p:nvSpPr>
          <p:spPr>
            <a:xfrm>
              <a:off x="0" y="0"/>
              <a:ext cx="4794861" cy="1043161"/>
            </a:xfrm>
            <a:custGeom>
              <a:avLst/>
              <a:gdLst/>
              <a:ahLst/>
              <a:cxnLst/>
              <a:rect l="l" t="t" r="r" b="b"/>
              <a:pathLst>
                <a:path w="4794861" h="1043161">
                  <a:moveTo>
                    <a:pt x="4794861" y="521580"/>
                  </a:moveTo>
                  <a:lnTo>
                    <a:pt x="4388461" y="0"/>
                  </a:lnTo>
                  <a:lnTo>
                    <a:pt x="4388461" y="203200"/>
                  </a:lnTo>
                  <a:lnTo>
                    <a:pt x="0" y="203200"/>
                  </a:lnTo>
                  <a:lnTo>
                    <a:pt x="0" y="839961"/>
                  </a:lnTo>
                  <a:lnTo>
                    <a:pt x="4388461" y="839961"/>
                  </a:lnTo>
                  <a:lnTo>
                    <a:pt x="4388461" y="1043161"/>
                  </a:lnTo>
                  <a:lnTo>
                    <a:pt x="4794861" y="521580"/>
                  </a:lnTo>
                  <a:close/>
                </a:path>
              </a:pathLst>
            </a:custGeom>
            <a:solidFill>
              <a:srgbClr val="4A0638"/>
            </a:solidFill>
          </p:spPr>
        </p:sp>
        <p:sp>
          <p:nvSpPr>
            <p:cNvPr id="5" name="TextBox 5"/>
            <p:cNvSpPr txBox="1"/>
            <p:nvPr/>
          </p:nvSpPr>
          <p:spPr>
            <a:xfrm>
              <a:off x="0" y="241300"/>
              <a:ext cx="4693261" cy="598661"/>
            </a:xfrm>
            <a:prstGeom prst="rect">
              <a:avLst/>
            </a:prstGeom>
          </p:spPr>
          <p:txBody>
            <a:bodyPr lIns="38100" tIns="38100" rIns="38100" bIns="38100" rtlCol="0" anchor="ctr"/>
            <a:lstStyle/>
            <a:p>
              <a:pPr algn="ctr">
                <a:lnSpc>
                  <a:spcPts val="1687"/>
                </a:lnSpc>
              </a:pPr>
              <a:endParaRPr/>
            </a:p>
          </p:txBody>
        </p:sp>
      </p:grpSp>
      <p:sp>
        <p:nvSpPr>
          <p:cNvPr id="6" name="TextBox 6"/>
          <p:cNvSpPr txBox="1"/>
          <p:nvPr/>
        </p:nvSpPr>
        <p:spPr>
          <a:xfrm>
            <a:off x="3057525" y="3009541"/>
            <a:ext cx="11009461" cy="1078614"/>
          </a:xfrm>
          <a:prstGeom prst="rect">
            <a:avLst/>
          </a:prstGeom>
        </p:spPr>
        <p:txBody>
          <a:bodyPr lIns="0" tIns="0" rIns="0" bIns="0" rtlCol="0" anchor="t">
            <a:spAutoFit/>
          </a:bodyPr>
          <a:lstStyle/>
          <a:p>
            <a:pPr algn="ctr">
              <a:lnSpc>
                <a:spcPts val="8798"/>
              </a:lnSpc>
            </a:pPr>
            <a:r>
              <a:rPr lang="en-US" sz="6284">
                <a:solidFill>
                  <a:srgbClr val="FFFFFF"/>
                </a:solidFill>
                <a:latin typeface="League Spartan"/>
              </a:rPr>
              <a:t>Lecture: 04</a:t>
            </a:r>
          </a:p>
        </p:txBody>
      </p:sp>
      <p:sp>
        <p:nvSpPr>
          <p:cNvPr id="7" name="TextBox 7"/>
          <p:cNvSpPr txBox="1"/>
          <p:nvPr/>
        </p:nvSpPr>
        <p:spPr>
          <a:xfrm>
            <a:off x="1735198" y="5030138"/>
            <a:ext cx="13346448" cy="1404935"/>
          </a:xfrm>
          <a:prstGeom prst="rect">
            <a:avLst/>
          </a:prstGeom>
        </p:spPr>
        <p:txBody>
          <a:bodyPr lIns="0" tIns="0" rIns="0" bIns="0" rtlCol="0" anchor="t">
            <a:spAutoFit/>
          </a:bodyPr>
          <a:lstStyle/>
          <a:p>
            <a:pPr algn="ctr">
              <a:lnSpc>
                <a:spcPts val="5437"/>
              </a:lnSpc>
            </a:pPr>
            <a:r>
              <a:rPr lang="en-US" sz="5437">
                <a:solidFill>
                  <a:srgbClr val="FFFFFF"/>
                </a:solidFill>
                <a:latin typeface="League Spartan"/>
              </a:rPr>
              <a:t>TYPES OF SCIENTIFIC RESEARCH</a:t>
            </a:r>
          </a:p>
          <a:p>
            <a:pPr algn="ctr">
              <a:lnSpc>
                <a:spcPts val="5437"/>
              </a:lnSpc>
              <a:spcBef>
                <a:spcPct val="0"/>
              </a:spcBef>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sp>
        <p:nvSpPr>
          <p:cNvPr id="2" name="TextBox 2"/>
          <p:cNvSpPr txBox="1"/>
          <p:nvPr/>
        </p:nvSpPr>
        <p:spPr>
          <a:xfrm>
            <a:off x="325144" y="1181955"/>
            <a:ext cx="17637711" cy="9680085"/>
          </a:xfrm>
          <a:prstGeom prst="rect">
            <a:avLst/>
          </a:prstGeom>
        </p:spPr>
        <p:txBody>
          <a:bodyPr lIns="0" tIns="0" rIns="0" bIns="0" rtlCol="0" anchor="t">
            <a:spAutoFit/>
          </a:bodyPr>
          <a:lstStyle/>
          <a:p>
            <a:pPr algn="just">
              <a:lnSpc>
                <a:spcPts val="5144"/>
              </a:lnSpc>
            </a:pPr>
            <a:r>
              <a:rPr lang="en-US" sz="3429" dirty="0">
                <a:solidFill>
                  <a:srgbClr val="FFFFFF"/>
                </a:solidFill>
                <a:latin typeface="Open Sans Bold"/>
              </a:rPr>
              <a:t> Descriptive research includes surveys and fact-finding enquiries of different kinds.</a:t>
            </a:r>
          </a:p>
          <a:p>
            <a:pPr algn="just">
              <a:lnSpc>
                <a:spcPts val="5144"/>
              </a:lnSpc>
            </a:pPr>
            <a:r>
              <a:rPr lang="en-US" sz="3429" spc="13" dirty="0">
                <a:solidFill>
                  <a:srgbClr val="FFFFFF"/>
                </a:solidFill>
                <a:latin typeface="Open Sans Bold"/>
              </a:rPr>
              <a:t> The major purpose of descriptive research is description of the state of affairs</a:t>
            </a:r>
          </a:p>
          <a:p>
            <a:pPr algn="just">
              <a:lnSpc>
                <a:spcPts val="5144"/>
              </a:lnSpc>
            </a:pPr>
            <a:r>
              <a:rPr lang="en-US" sz="3429" spc="17" dirty="0">
                <a:solidFill>
                  <a:srgbClr val="FFFFFF"/>
                </a:solidFill>
                <a:latin typeface="Open Sans Bold"/>
              </a:rPr>
              <a:t> as it exists at present. In social science and business research we quite often </a:t>
            </a:r>
          </a:p>
          <a:p>
            <a:pPr algn="just">
              <a:lnSpc>
                <a:spcPts val="5144"/>
              </a:lnSpc>
            </a:pPr>
            <a:r>
              <a:rPr lang="en-US" sz="3429" spc="13" dirty="0">
                <a:solidFill>
                  <a:srgbClr val="FFFFFF"/>
                </a:solidFill>
                <a:latin typeface="Open Sans Bold"/>
              </a:rPr>
              <a:t>use the term ex post facto research for descriptive research studies. The main characteristic of this method is that the researcher has no control over the</a:t>
            </a:r>
          </a:p>
          <a:p>
            <a:pPr algn="just">
              <a:lnSpc>
                <a:spcPts val="5144"/>
              </a:lnSpc>
            </a:pPr>
            <a:r>
              <a:rPr lang="en-US" sz="3429" spc="51" dirty="0">
                <a:solidFill>
                  <a:srgbClr val="FFFFFF"/>
                </a:solidFill>
                <a:latin typeface="Open Sans Bold"/>
              </a:rPr>
              <a:t>  variables; he can only report what has happened or what is happening. Most ex post facto research projects are used for  descriptive studies in which the</a:t>
            </a:r>
          </a:p>
          <a:p>
            <a:pPr algn="just">
              <a:lnSpc>
                <a:spcPts val="5144"/>
              </a:lnSpc>
            </a:pPr>
            <a:r>
              <a:rPr lang="en-US" sz="3429" spc="51" dirty="0">
                <a:solidFill>
                  <a:srgbClr val="FFFFFF"/>
                </a:solidFill>
                <a:latin typeface="Open Sans Bold"/>
              </a:rPr>
              <a:t>researcher seeks to measure such items as,  for example, frequency of shopping, preferences of people,  or similar data. Ex post facto studies also include attempts by researchers to discover causes even when they cannot</a:t>
            </a:r>
          </a:p>
          <a:p>
            <a:pPr algn="just">
              <a:lnSpc>
                <a:spcPts val="5144"/>
              </a:lnSpc>
            </a:pPr>
            <a:r>
              <a:rPr lang="en-US" sz="3429" spc="24" dirty="0">
                <a:solidFill>
                  <a:srgbClr val="FFFFFF"/>
                </a:solidFill>
                <a:latin typeface="Open Sans Bold"/>
              </a:rPr>
              <a:t>  control the variables.</a:t>
            </a:r>
          </a:p>
          <a:p>
            <a:pPr algn="just">
              <a:lnSpc>
                <a:spcPts val="5144"/>
              </a:lnSpc>
            </a:pPr>
            <a:endParaRPr/>
          </a:p>
          <a:p>
            <a:pPr algn="just">
              <a:lnSpc>
                <a:spcPts val="5144"/>
              </a:lnSpc>
            </a:pPr>
            <a:endParaRPr/>
          </a:p>
          <a:p>
            <a:pPr algn="just">
              <a:lnSpc>
                <a:spcPts val="5144"/>
              </a:lnSpc>
            </a:pPr>
            <a:r>
              <a:rPr lang="en-US" sz="3429" spc="61" dirty="0">
                <a:solidFill>
                  <a:srgbClr val="000000"/>
                </a:solidFill>
                <a:latin typeface="Open Sans Bold"/>
              </a:rPr>
              <a:t> </a:t>
            </a:r>
          </a:p>
        </p:txBody>
      </p:sp>
      <p:sp>
        <p:nvSpPr>
          <p:cNvPr id="3" name="TextBox 3"/>
          <p:cNvSpPr txBox="1"/>
          <p:nvPr/>
        </p:nvSpPr>
        <p:spPr>
          <a:xfrm>
            <a:off x="526536" y="349250"/>
            <a:ext cx="6977658" cy="679450"/>
          </a:xfrm>
          <a:prstGeom prst="rect">
            <a:avLst/>
          </a:prstGeom>
        </p:spPr>
        <p:txBody>
          <a:bodyPr lIns="0" tIns="0" rIns="0" bIns="0" rtlCol="0" anchor="t">
            <a:spAutoFit/>
          </a:bodyPr>
          <a:lstStyle/>
          <a:p>
            <a:pPr algn="ctr">
              <a:lnSpc>
                <a:spcPts val="5599"/>
              </a:lnSpc>
              <a:spcBef>
                <a:spcPct val="0"/>
              </a:spcBef>
            </a:pPr>
            <a:r>
              <a:rPr lang="en-US" sz="3999">
                <a:solidFill>
                  <a:srgbClr val="00BF63"/>
                </a:solidFill>
                <a:latin typeface="Open Sans Bold"/>
              </a:rPr>
              <a:t>1/ Descriptive vs. Analytical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sp>
        <p:nvSpPr>
          <p:cNvPr id="2" name="TextBox 2"/>
          <p:cNvSpPr txBox="1"/>
          <p:nvPr/>
        </p:nvSpPr>
        <p:spPr>
          <a:xfrm>
            <a:off x="387621" y="196850"/>
            <a:ext cx="17512759" cy="6155531"/>
          </a:xfrm>
          <a:prstGeom prst="rect">
            <a:avLst/>
          </a:prstGeom>
        </p:spPr>
        <p:txBody>
          <a:bodyPr lIns="0" tIns="0" rIns="0" bIns="0" rtlCol="0" anchor="t">
            <a:spAutoFit/>
          </a:bodyPr>
          <a:lstStyle/>
          <a:p>
            <a:pPr algn="just">
              <a:lnSpc>
                <a:spcPts val="5999"/>
              </a:lnSpc>
            </a:pPr>
            <a:r>
              <a:rPr lang="en-US" sz="3999" dirty="0">
                <a:solidFill>
                  <a:srgbClr val="FFFFFF"/>
                </a:solidFill>
                <a:latin typeface="Open Sans Bold"/>
              </a:rPr>
              <a:t>The methods of research utilized in descriptive research are survey methods of all </a:t>
            </a:r>
            <a:r>
              <a:rPr lang="en-US" sz="3999" dirty="0" smtClean="0">
                <a:solidFill>
                  <a:srgbClr val="FFFFFF"/>
                </a:solidFill>
                <a:latin typeface="Open Sans Bold"/>
              </a:rPr>
              <a:t>kinds, including comparative and </a:t>
            </a:r>
            <a:r>
              <a:rPr lang="en-US" sz="3999" dirty="0" err="1" smtClean="0">
                <a:solidFill>
                  <a:srgbClr val="FFFFFF"/>
                </a:solidFill>
                <a:latin typeface="Open Sans Bold"/>
              </a:rPr>
              <a:t>correlational</a:t>
            </a:r>
            <a:r>
              <a:rPr lang="en-US" sz="3999" dirty="0" smtClean="0">
                <a:solidFill>
                  <a:srgbClr val="FFFFFF"/>
                </a:solidFill>
                <a:latin typeface="Open Sans Bold"/>
              </a:rPr>
              <a:t> methods. In analytical research, on the other hand, the researcher has to use facts or information already available, and analyze these to make a critical evaluation of the material. </a:t>
            </a:r>
          </a:p>
          <a:p>
            <a:pPr algn="just">
              <a:lnSpc>
                <a:spcPts val="5999"/>
              </a:lnSpc>
            </a:pPr>
            <a:endParaRPr lang="en-US" sz="3999" dirty="0" smtClean="0">
              <a:solidFill>
                <a:srgbClr val="FFFFFF"/>
              </a:solidFill>
              <a:latin typeface="Open Sans Bold"/>
            </a:endParaRPr>
          </a:p>
          <a:p>
            <a:pPr algn="just">
              <a:lnSpc>
                <a:spcPts val="5999"/>
              </a:lnSpc>
            </a:pPr>
            <a:endParaRPr lang="en-US" sz="3999" dirty="0" smtClean="0">
              <a:solidFill>
                <a:srgbClr val="FFFFFF"/>
              </a:solidFill>
              <a:latin typeface="Open Sans Bold"/>
            </a:endParaRPr>
          </a:p>
          <a:p>
            <a:pPr algn="just">
              <a:lnSpc>
                <a:spcPts val="5999"/>
              </a:lnSpc>
            </a:pPr>
            <a:endParaRPr lang="en-US" sz="3999" dirty="0">
              <a:solidFill>
                <a:srgbClr val="FFFFFF"/>
              </a:solidFill>
              <a:latin typeface="Open Sans Bo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sp>
        <p:nvSpPr>
          <p:cNvPr id="2" name="TextBox 2"/>
          <p:cNvSpPr txBox="1"/>
          <p:nvPr/>
        </p:nvSpPr>
        <p:spPr>
          <a:xfrm>
            <a:off x="325144" y="933450"/>
            <a:ext cx="17637711" cy="10327785"/>
          </a:xfrm>
          <a:prstGeom prst="rect">
            <a:avLst/>
          </a:prstGeom>
        </p:spPr>
        <p:txBody>
          <a:bodyPr lIns="0" tIns="0" rIns="0" bIns="0" rtlCol="0" anchor="t">
            <a:spAutoFit/>
          </a:bodyPr>
          <a:lstStyle/>
          <a:p>
            <a:pPr algn="just">
              <a:lnSpc>
                <a:spcPts val="5144"/>
              </a:lnSpc>
            </a:pPr>
            <a:r>
              <a:rPr lang="en-US" sz="3429" dirty="0">
                <a:solidFill>
                  <a:srgbClr val="FFFFFF"/>
                </a:solidFill>
                <a:latin typeface="Open Sans Bold"/>
              </a:rPr>
              <a:t>Research can either be applied (or action) research or fundamental (to basic or pure) research. Applied research aims at finding a solution for an immediate problem facing a society or an industrial/business </a:t>
            </a:r>
            <a:r>
              <a:rPr lang="en-US" sz="3429" dirty="0" err="1">
                <a:solidFill>
                  <a:srgbClr val="FFFFFF"/>
                </a:solidFill>
                <a:latin typeface="Open Sans Bold"/>
              </a:rPr>
              <a:t>organisation</a:t>
            </a:r>
            <a:r>
              <a:rPr lang="en-US" sz="3429" dirty="0">
                <a:solidFill>
                  <a:srgbClr val="FFFFFF"/>
                </a:solidFill>
                <a:latin typeface="Open Sans Bold"/>
              </a:rPr>
              <a:t>, whereas fundamental research is mainly concerned with </a:t>
            </a:r>
            <a:r>
              <a:rPr lang="en-US" sz="3429" dirty="0" err="1">
                <a:solidFill>
                  <a:srgbClr val="FFFFFF"/>
                </a:solidFill>
                <a:latin typeface="Open Sans Bold"/>
              </a:rPr>
              <a:t>generalisations</a:t>
            </a:r>
            <a:r>
              <a:rPr lang="en-US" sz="3429" dirty="0">
                <a:solidFill>
                  <a:srgbClr val="FFFFFF"/>
                </a:solidFill>
                <a:latin typeface="Open Sans Bold"/>
              </a:rPr>
              <a:t> and with the formulation of a theory.</a:t>
            </a:r>
          </a:p>
          <a:p>
            <a:pPr algn="just">
              <a:lnSpc>
                <a:spcPts val="5144"/>
              </a:lnSpc>
            </a:pPr>
            <a:r>
              <a:rPr lang="en-US" sz="3429" spc="3" dirty="0">
                <a:solidFill>
                  <a:srgbClr val="FFFFFF"/>
                </a:solidFill>
                <a:latin typeface="Open Sans Bold"/>
              </a:rPr>
              <a:t> “Gathering knowledge for knowledge’s sake is termed ‘pure’ or ‘basic’ research.”</a:t>
            </a:r>
          </a:p>
          <a:p>
            <a:pPr algn="just">
              <a:lnSpc>
                <a:spcPts val="5144"/>
              </a:lnSpc>
            </a:pPr>
            <a:r>
              <a:rPr lang="en-US" sz="3429" spc="24" dirty="0">
                <a:solidFill>
                  <a:srgbClr val="FFFFFF"/>
                </a:solidFill>
                <a:latin typeface="Open Sans Bold"/>
              </a:rPr>
              <a:t>Research concerning some natural phenomenon or relating to pure mathematics are examples of fundamental research. Similarly, research studies, concerning human behavior carried on with view to make generalizations about human behavior, are also examples of fundamental research, but research aimed at certain conclusions facing a concrete social </a:t>
            </a:r>
          </a:p>
          <a:p>
            <a:pPr algn="just">
              <a:lnSpc>
                <a:spcPts val="5144"/>
              </a:lnSpc>
            </a:pPr>
            <a:r>
              <a:rPr lang="en-US" sz="3429" spc="24" dirty="0">
                <a:solidFill>
                  <a:srgbClr val="FFFFFF"/>
                </a:solidFill>
                <a:latin typeface="Open Sans Bold"/>
              </a:rPr>
              <a:t> or business problem is an example of applied research. Research to identify social, economic or political trends that may affect a particular institution or</a:t>
            </a:r>
          </a:p>
          <a:p>
            <a:pPr algn="just">
              <a:lnSpc>
                <a:spcPts val="5144"/>
              </a:lnSpc>
            </a:pPr>
            <a:r>
              <a:rPr lang="en-US" sz="3429" spc="24" dirty="0">
                <a:solidFill>
                  <a:srgbClr val="FFFFFF"/>
                </a:solidFill>
                <a:latin typeface="Open Sans Bold"/>
              </a:rPr>
              <a:t> copy research or the marketing research are examples of applied research</a:t>
            </a:r>
          </a:p>
          <a:p>
            <a:pPr algn="just">
              <a:lnSpc>
                <a:spcPts val="5144"/>
              </a:lnSpc>
            </a:pPr>
            <a:endParaRPr/>
          </a:p>
          <a:p>
            <a:pPr algn="just">
              <a:lnSpc>
                <a:spcPts val="5144"/>
              </a:lnSpc>
            </a:pPr>
            <a:r>
              <a:rPr lang="en-US" sz="3429" spc="61" dirty="0">
                <a:solidFill>
                  <a:srgbClr val="000000"/>
                </a:solidFill>
                <a:latin typeface="Open Sans Bold"/>
              </a:rPr>
              <a:t> </a:t>
            </a:r>
          </a:p>
        </p:txBody>
      </p:sp>
      <p:sp>
        <p:nvSpPr>
          <p:cNvPr id="3" name="TextBox 3"/>
          <p:cNvSpPr txBox="1"/>
          <p:nvPr/>
        </p:nvSpPr>
        <p:spPr>
          <a:xfrm>
            <a:off x="416775" y="349250"/>
            <a:ext cx="7197179" cy="679450"/>
          </a:xfrm>
          <a:prstGeom prst="rect">
            <a:avLst/>
          </a:prstGeom>
        </p:spPr>
        <p:txBody>
          <a:bodyPr lIns="0" tIns="0" rIns="0" bIns="0" rtlCol="0" anchor="t">
            <a:spAutoFit/>
          </a:bodyPr>
          <a:lstStyle/>
          <a:p>
            <a:pPr algn="ctr">
              <a:lnSpc>
                <a:spcPts val="5599"/>
              </a:lnSpc>
              <a:spcBef>
                <a:spcPct val="0"/>
              </a:spcBef>
            </a:pPr>
            <a:r>
              <a:rPr lang="en-US" sz="3999" dirty="0">
                <a:solidFill>
                  <a:srgbClr val="00BF63"/>
                </a:solidFill>
                <a:latin typeface="Open Sans Bold"/>
              </a:rPr>
              <a:t>2/ Applied vs. Fundamental</a:t>
            </a:r>
            <a:r>
              <a:rPr lang="en-US" sz="3999" dirty="0" smtClean="0">
                <a:solidFill>
                  <a:srgbClr val="00BF63"/>
                </a:solidFill>
                <a:latin typeface="Open Sans Bold"/>
              </a:rPr>
              <a:t>:</a:t>
            </a:r>
            <a:endParaRPr lang="en-US" sz="3999" dirty="0">
              <a:solidFill>
                <a:srgbClr val="00BF63"/>
              </a:solidFill>
              <a:latin typeface="Open Sa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sp>
        <p:nvSpPr>
          <p:cNvPr id="2" name="TextBox 2"/>
          <p:cNvSpPr txBox="1"/>
          <p:nvPr/>
        </p:nvSpPr>
        <p:spPr>
          <a:xfrm>
            <a:off x="417447" y="141056"/>
            <a:ext cx="17632012" cy="6463308"/>
          </a:xfrm>
          <a:prstGeom prst="rect">
            <a:avLst/>
          </a:prstGeom>
        </p:spPr>
        <p:txBody>
          <a:bodyPr lIns="0" tIns="0" rIns="0" bIns="0" rtlCol="0" anchor="t">
            <a:spAutoFit/>
          </a:bodyPr>
          <a:lstStyle/>
          <a:p>
            <a:pPr algn="just">
              <a:lnSpc>
                <a:spcPts val="5599"/>
              </a:lnSpc>
              <a:spcBef>
                <a:spcPct val="0"/>
              </a:spcBef>
            </a:pPr>
            <a:r>
              <a:rPr lang="en-US" sz="3999" dirty="0">
                <a:solidFill>
                  <a:srgbClr val="FFFFFF"/>
                </a:solidFill>
                <a:latin typeface="Open Sans Bold"/>
              </a:rPr>
              <a:t>Thus, the central aim of applied research is to discover a solution for some pressing practical problems. Whereas basic research is directed </a:t>
            </a:r>
          </a:p>
          <a:p>
            <a:pPr algn="just">
              <a:lnSpc>
                <a:spcPts val="5599"/>
              </a:lnSpc>
              <a:spcBef>
                <a:spcPct val="0"/>
              </a:spcBef>
            </a:pPr>
            <a:r>
              <a:rPr lang="en-US" sz="3999" dirty="0">
                <a:solidFill>
                  <a:srgbClr val="FFFFFF"/>
                </a:solidFill>
                <a:latin typeface="Open Sans Bold"/>
              </a:rPr>
              <a:t>towards finding information that has a broad base of applications and thus, adds to the already existing organized body of scientific knowledge. </a:t>
            </a:r>
          </a:p>
          <a:p>
            <a:pPr algn="just">
              <a:lnSpc>
                <a:spcPts val="5599"/>
              </a:lnSpc>
              <a:spcBef>
                <a:spcPct val="0"/>
              </a:spcBef>
            </a:pPr>
            <a:r>
              <a:rPr lang="en-US" sz="3999" dirty="0">
                <a:solidFill>
                  <a:srgbClr val="00BF63"/>
                </a:solidFill>
                <a:latin typeface="Open Sans Bold"/>
              </a:rPr>
              <a:t>3/ Quantitative </a:t>
            </a:r>
            <a:r>
              <a:rPr lang="en-US" sz="3999" dirty="0" err="1">
                <a:solidFill>
                  <a:srgbClr val="00BF63"/>
                </a:solidFill>
                <a:latin typeface="Open Sans Bold"/>
              </a:rPr>
              <a:t>vs</a:t>
            </a:r>
            <a:r>
              <a:rPr lang="en-US" sz="3999" dirty="0">
                <a:solidFill>
                  <a:srgbClr val="00BF63"/>
                </a:solidFill>
                <a:latin typeface="Open Sans Bold"/>
              </a:rPr>
              <a:t> </a:t>
            </a:r>
            <a:r>
              <a:rPr lang="en-US" sz="3999" dirty="0" smtClean="0">
                <a:solidFill>
                  <a:srgbClr val="00BF63"/>
                </a:solidFill>
                <a:latin typeface="Open Sans Bold"/>
              </a:rPr>
              <a:t>Qualitative</a:t>
            </a:r>
            <a:r>
              <a:rPr lang="en-GB" sz="3999" dirty="0" smtClean="0">
                <a:solidFill>
                  <a:srgbClr val="00BF63"/>
                </a:solidFill>
                <a:latin typeface="Open Sans Bold"/>
              </a:rPr>
              <a:t>:</a:t>
            </a:r>
          </a:p>
          <a:p>
            <a:pPr algn="just">
              <a:lnSpc>
                <a:spcPts val="5599"/>
              </a:lnSpc>
              <a:spcBef>
                <a:spcPct val="0"/>
              </a:spcBef>
            </a:pPr>
            <a:endParaRPr lang="en-GB" sz="3999" dirty="0" smtClean="0">
              <a:solidFill>
                <a:srgbClr val="00BF63"/>
              </a:solidFill>
              <a:latin typeface="Open Sans Bold"/>
            </a:endParaRPr>
          </a:p>
          <a:p>
            <a:pPr algn="just">
              <a:lnSpc>
                <a:spcPts val="5599"/>
              </a:lnSpc>
              <a:spcBef>
                <a:spcPct val="0"/>
              </a:spcBef>
            </a:pPr>
            <a:endParaRPr lang="en-US" sz="3999" dirty="0">
              <a:solidFill>
                <a:srgbClr val="00BF63"/>
              </a:solidFill>
              <a:latin typeface="Open Sans Bold"/>
            </a:endParaRPr>
          </a:p>
          <a:p>
            <a:pPr algn="just">
              <a:lnSpc>
                <a:spcPts val="5599"/>
              </a:lnSpc>
              <a:spcBef>
                <a:spcPct val="0"/>
              </a:spcBef>
            </a:pPr>
            <a:endParaRPr/>
          </a:p>
        </p:txBody>
      </p:sp>
      <p:sp>
        <p:nvSpPr>
          <p:cNvPr id="4097" name="Rectangle 1"/>
          <p:cNvSpPr>
            <a:spLocks noChangeArrowheads="1"/>
          </p:cNvSpPr>
          <p:nvPr/>
        </p:nvSpPr>
        <p:spPr bwMode="auto">
          <a:xfrm>
            <a:off x="1" y="4357682"/>
            <a:ext cx="18287999" cy="80945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4000" b="0" i="0" u="none" strike="noStrike" cap="none" normalizeH="0" baseline="0" dirty="0" smtClean="0">
                <a:ln>
                  <a:noFill/>
                </a:ln>
                <a:solidFill>
                  <a:schemeClr val="bg1"/>
                </a:solidFill>
                <a:effectLst/>
                <a:latin typeface="Open Sans Bold" charset="0"/>
                <a:ea typeface="Open Sans Bold" charset="0"/>
                <a:cs typeface="Open Sans Bold" charset="0"/>
              </a:rPr>
              <a:t>Quantitative research is based on the measurement of </a:t>
            </a:r>
            <a:r>
              <a:rPr lang="en-GB" sz="4000" dirty="0" smtClean="0">
                <a:solidFill>
                  <a:schemeClr val="bg1"/>
                </a:solidFill>
                <a:latin typeface="Open Sans Bold" charset="0"/>
                <a:ea typeface="Open Sans Bold" charset="0"/>
                <a:cs typeface="Open Sans Bold" charset="0"/>
              </a:rPr>
              <a:t>quantity or amount. It is applicable to phenomena that can be </a:t>
            </a:r>
            <a:r>
              <a:rPr lang="en-GB" sz="4000" dirty="0" smtClean="0">
                <a:solidFill>
                  <a:schemeClr val="bg1"/>
                </a:solidFill>
                <a:latin typeface="Open Sans Bold" charset="0"/>
                <a:ea typeface="Open Sans Bold" charset="0"/>
                <a:cs typeface="Open Sans Bold" charset="0"/>
              </a:rPr>
              <a:t>expressed in </a:t>
            </a:r>
            <a:r>
              <a:rPr lang="en-GB" sz="4000" dirty="0" smtClean="0">
                <a:solidFill>
                  <a:schemeClr val="bg1"/>
                </a:solidFill>
                <a:latin typeface="Open Sans Bold" charset="0"/>
                <a:ea typeface="Open Sans Bold" charset="0"/>
                <a:cs typeface="Open Sans Bold" charset="0"/>
              </a:rPr>
              <a:t>terms </a:t>
            </a:r>
            <a:endParaRPr kumimoji="0" lang="fr-FR" sz="4000" b="0" i="0" u="none" strike="noStrike" cap="none" normalizeH="0" baseline="0" dirty="0" smtClean="0">
              <a:ln>
                <a:noFill/>
              </a:ln>
              <a:solidFill>
                <a:schemeClr val="bg1"/>
              </a:solidFill>
              <a:effectLst/>
              <a:latin typeface="Open Sans Bold" charset="0"/>
              <a:ea typeface="Open Sans Bold" charset="0"/>
              <a:cs typeface="Open Sans Bold" charset="0"/>
            </a:endParaRPr>
          </a:p>
          <a:p>
            <a:pPr lvl="0" algn="just" eaLnBrk="0" fontAlgn="base" hangingPunct="0">
              <a:spcBef>
                <a:spcPct val="0"/>
              </a:spcBef>
              <a:spcAft>
                <a:spcPct val="0"/>
              </a:spcAft>
            </a:pPr>
            <a:r>
              <a:rPr kumimoji="0" lang="en-GB" sz="4000" b="0" i="0" u="none" strike="noStrike" cap="none" normalizeH="0" baseline="0" dirty="0" smtClean="0">
                <a:ln>
                  <a:noFill/>
                </a:ln>
                <a:solidFill>
                  <a:schemeClr val="bg1"/>
                </a:solidFill>
                <a:effectLst/>
                <a:latin typeface="Open Sans Bold" charset="0"/>
                <a:ea typeface="Open Sans Bold" charset="0"/>
                <a:cs typeface="Open Sans Bold" charset="0"/>
              </a:rPr>
              <a:t>of </a:t>
            </a:r>
            <a:r>
              <a:rPr lang="en-GB" sz="4000" dirty="0" smtClean="0">
                <a:solidFill>
                  <a:schemeClr val="bg1"/>
                </a:solidFill>
                <a:latin typeface="Open Sans Bold" charset="0"/>
                <a:ea typeface="Open Sans Bold" charset="0"/>
                <a:cs typeface="Open Sans Bold" charset="0"/>
              </a:rPr>
              <a:t>quantity. </a:t>
            </a:r>
            <a:endParaRPr kumimoji="0" lang="fr-FR" sz="4000" b="0" i="0" u="none" strike="noStrike" cap="none" normalizeH="0" baseline="0" dirty="0" smtClean="0">
              <a:ln>
                <a:noFill/>
              </a:ln>
              <a:solidFill>
                <a:schemeClr val="bg1"/>
              </a:solidFill>
              <a:effectLst/>
              <a:latin typeface="Open Sans Bold" charset="0"/>
              <a:ea typeface="Open Sans Bold" charset="0"/>
              <a:cs typeface="Open Sans Bold" charset="0"/>
            </a:endParaRPr>
          </a:p>
          <a:p>
            <a:pPr lvl="0" algn="just" eaLnBrk="0" fontAlgn="base" hangingPunct="0">
              <a:spcBef>
                <a:spcPct val="0"/>
              </a:spcBef>
              <a:spcAft>
                <a:spcPct val="0"/>
              </a:spcAft>
            </a:pPr>
            <a:r>
              <a:rPr kumimoji="0" lang="en-GB" sz="4000" b="0" i="0" u="none" strike="noStrike" cap="none" normalizeH="0" baseline="0" dirty="0" smtClean="0">
                <a:ln>
                  <a:noFill/>
                </a:ln>
                <a:solidFill>
                  <a:schemeClr val="bg1"/>
                </a:solidFill>
                <a:effectLst/>
                <a:latin typeface="Open Sans Bold" charset="0"/>
                <a:ea typeface="Open Sans Bold" charset="0"/>
                <a:cs typeface="Open Sans Bold" charset="0"/>
              </a:rPr>
              <a:t>Qualitative research, on the other hand, is concerned with qualitative</a:t>
            </a:r>
            <a:r>
              <a:rPr lang="en-GB" sz="4000" dirty="0" smtClean="0">
                <a:solidFill>
                  <a:schemeClr val="bg1"/>
                </a:solidFill>
                <a:latin typeface="Open Sans Bold" charset="0"/>
                <a:ea typeface="Open Sans Bold" charset="0"/>
                <a:cs typeface="Open Sans Bold" charset="0"/>
              </a:rPr>
              <a:t> </a:t>
            </a:r>
            <a:r>
              <a:rPr kumimoji="0" lang="en-GB" sz="4000" b="0" i="0" u="none" strike="noStrike" cap="none" normalizeH="0" baseline="0" dirty="0" smtClean="0">
                <a:ln>
                  <a:noFill/>
                </a:ln>
                <a:solidFill>
                  <a:schemeClr val="bg1"/>
                </a:solidFill>
                <a:effectLst/>
                <a:latin typeface="Open Sans Bold" charset="0"/>
                <a:ea typeface="Open Sans Bold" charset="0"/>
                <a:cs typeface="Open Sans Bold" charset="0"/>
              </a:rPr>
              <a:t> </a:t>
            </a:r>
            <a:endParaRPr kumimoji="0" lang="fr-FR" sz="4000" b="0" i="0" u="none" strike="noStrike" cap="none" normalizeH="0" baseline="0" dirty="0" smtClean="0">
              <a:ln>
                <a:noFill/>
              </a:ln>
              <a:solidFill>
                <a:schemeClr val="bg1"/>
              </a:solidFill>
              <a:effectLst/>
              <a:latin typeface="Open Sans Bold" charset="0"/>
              <a:ea typeface="Open Sans Bold" charset="0"/>
              <a:cs typeface="Open Sans Bold" charset="0"/>
            </a:endParaRPr>
          </a:p>
          <a:p>
            <a:pPr lvl="0" algn="just" eaLnBrk="0" fontAlgn="base" hangingPunct="0">
              <a:spcBef>
                <a:spcPct val="0"/>
              </a:spcBef>
              <a:spcAft>
                <a:spcPct val="0"/>
              </a:spcAft>
            </a:pPr>
            <a:r>
              <a:rPr kumimoji="0" lang="en-GB" sz="4000" b="0" i="0" u="none" strike="noStrike" cap="none" normalizeH="0" baseline="0" dirty="0" smtClean="0">
                <a:ln>
                  <a:noFill/>
                </a:ln>
                <a:solidFill>
                  <a:schemeClr val="bg1"/>
                </a:solidFill>
                <a:effectLst/>
                <a:latin typeface="Open Sans Bold" charset="0"/>
                <a:ea typeface="Open Sans Bold" charset="0"/>
                <a:cs typeface="Open Sans Bold" charset="0"/>
              </a:rPr>
              <a:t>phenomena relating to or involving quality or kind. For instance, when </a:t>
            </a:r>
            <a:r>
              <a:rPr lang="en-GB" sz="4000" dirty="0" smtClean="0">
                <a:solidFill>
                  <a:schemeClr val="bg1"/>
                </a:solidFill>
                <a:latin typeface="Open Sans Bold" charset="0"/>
                <a:ea typeface="Open Sans Bold" charset="0"/>
                <a:cs typeface="Open Sans Bold" charset="0"/>
              </a:rPr>
              <a:t>we are interested in investigating the reasons for human </a:t>
            </a:r>
            <a:r>
              <a:rPr lang="en-GB" sz="4000" dirty="0" err="1" smtClean="0">
                <a:solidFill>
                  <a:schemeClr val="bg1"/>
                </a:solidFill>
                <a:latin typeface="Open Sans Bold" charset="0"/>
                <a:ea typeface="Open Sans Bold" charset="0"/>
                <a:cs typeface="Open Sans Bold" charset="0"/>
              </a:rPr>
              <a:t>behavior</a:t>
            </a:r>
            <a:endParaRPr kumimoji="0" lang="fr-FR" sz="4000" b="0" i="0" u="none" strike="noStrike" cap="none" normalizeH="0" baseline="0" dirty="0" smtClean="0">
              <a:ln>
                <a:noFill/>
              </a:ln>
              <a:solidFill>
                <a:schemeClr val="bg1"/>
              </a:solidFill>
              <a:effectLst/>
              <a:latin typeface="Open Sans Bold" charset="0"/>
              <a:ea typeface="Open Sans Bold" charset="0"/>
              <a:cs typeface="Open Sans Bold" charset="0"/>
            </a:endParaRPr>
          </a:p>
          <a:p>
            <a:pPr lvl="0" algn="just" eaLnBrk="0" fontAlgn="base" hangingPunct="0">
              <a:spcBef>
                <a:spcPct val="0"/>
              </a:spcBef>
              <a:spcAft>
                <a:spcPct val="0"/>
              </a:spcAft>
            </a:pPr>
            <a:r>
              <a:rPr kumimoji="0" lang="en-GB" sz="4000" b="0" i="0" u="none" strike="noStrike" cap="none" normalizeH="0" baseline="0" dirty="0" smtClean="0">
                <a:ln>
                  <a:noFill/>
                </a:ln>
                <a:solidFill>
                  <a:schemeClr val="bg1"/>
                </a:solidFill>
                <a:effectLst/>
                <a:latin typeface="Open Sans Bold" charset="0"/>
                <a:ea typeface="Open Sans Bold" charset="0"/>
                <a:cs typeface="Open Sans Bold" charset="0"/>
              </a:rPr>
              <a:t>, we quite often talk </a:t>
            </a:r>
            <a:r>
              <a:rPr lang="en-GB" sz="4000" dirty="0" smtClean="0">
                <a:solidFill>
                  <a:schemeClr val="bg1"/>
                </a:solidFill>
                <a:latin typeface="Open Sans Bold" charset="0"/>
                <a:ea typeface="Open Sans Bold" charset="0"/>
                <a:cs typeface="Open Sans Bold" charset="0"/>
              </a:rPr>
              <a:t>of </a:t>
            </a:r>
            <a:r>
              <a:rPr lang="en-GB" sz="4000" dirty="0" smtClean="0">
                <a:solidFill>
                  <a:schemeClr val="bg1"/>
                </a:solidFill>
                <a:latin typeface="Open Sans Bold" charset="0"/>
                <a:ea typeface="Open Sans Bold" charset="0"/>
                <a:cs typeface="Open Sans Bold" charset="0"/>
              </a:rPr>
              <a:t>Motivation Research’, an important type</a:t>
            </a:r>
            <a:endParaRPr kumimoji="0" lang="en-GB" sz="4000" b="0" i="0" u="none" strike="noStrike" cap="none" normalizeH="0" baseline="0" dirty="0" smtClean="0">
              <a:ln>
                <a:noFill/>
              </a:ln>
              <a:solidFill>
                <a:schemeClr val="bg1"/>
              </a:solidFill>
              <a:effectLst/>
              <a:latin typeface="Open Sans Bold" charset="0"/>
              <a:ea typeface="Open Sans Bold" charset="0"/>
              <a:cs typeface="Open Sans Bold" charset="0"/>
            </a:endParaRPr>
          </a:p>
          <a:p>
            <a:pPr lvl="0" algn="just" eaLnBrk="0" fontAlgn="base" hangingPunct="0">
              <a:spcBef>
                <a:spcPct val="0"/>
              </a:spcBef>
              <a:spcAft>
                <a:spcPct val="0"/>
              </a:spcAft>
            </a:pPr>
            <a:r>
              <a:rPr lang="en-GB" sz="4000" dirty="0" smtClean="0">
                <a:solidFill>
                  <a:schemeClr val="bg1"/>
                </a:solidFill>
                <a:latin typeface="Open Sans Bold" charset="0"/>
                <a:ea typeface="Open Sans Bold" charset="0"/>
                <a:cs typeface="Open Sans Bold" charset="0"/>
              </a:rPr>
              <a:t>of </a:t>
            </a:r>
            <a:r>
              <a:rPr lang="en-GB" sz="4000" dirty="0" smtClean="0">
                <a:solidFill>
                  <a:schemeClr val="bg1"/>
                </a:solidFill>
                <a:latin typeface="Open Sans Bold" charset="0"/>
                <a:ea typeface="Open Sans Bold" charset="0"/>
                <a:cs typeface="Open Sans Bold" charset="0"/>
              </a:rPr>
              <a:t>qualitative </a:t>
            </a:r>
            <a:r>
              <a:rPr lang="en-GB" sz="4000" dirty="0" smtClean="0">
                <a:solidFill>
                  <a:schemeClr val="bg1"/>
                </a:solidFill>
                <a:latin typeface="Open Sans Bold" charset="0"/>
                <a:ea typeface="Open Sans Bold" charset="0"/>
                <a:cs typeface="Open Sans Bold" charset="0"/>
              </a:rPr>
              <a:t>research</a:t>
            </a:r>
            <a:r>
              <a:rPr lang="en-GB" sz="4000" dirty="0" smtClean="0">
                <a:solidFill>
                  <a:schemeClr val="bg1"/>
                </a:solidFill>
                <a:latin typeface="Open Sans Bold" charset="0"/>
                <a:ea typeface="Open Sans Bold" charset="0"/>
                <a:cs typeface="Open Sans Bold" charset="0"/>
              </a:rPr>
              <a:t>‘. This type of research aims at discovering the underlying motives and desires, </a:t>
            </a:r>
            <a:r>
              <a:rPr lang="en-GB" sz="4000" dirty="0" smtClean="0">
                <a:solidFill>
                  <a:schemeClr val="bg1"/>
                </a:solidFill>
                <a:latin typeface="Open Sans Bold" charset="0"/>
                <a:ea typeface="Open Sans Bold" charset="0"/>
                <a:cs typeface="Open Sans Bold" charset="0"/>
              </a:rPr>
              <a:t>using </a:t>
            </a:r>
            <a:r>
              <a:rPr lang="en-GB" sz="4000" dirty="0" err="1" smtClean="0">
                <a:solidFill>
                  <a:schemeClr val="bg1"/>
                </a:solidFill>
                <a:latin typeface="Open Sans Bold" charset="0"/>
                <a:ea typeface="Open Sans Bold" charset="0"/>
                <a:cs typeface="Open Sans Bold" charset="0"/>
              </a:rPr>
              <a:t>indepth</a:t>
            </a:r>
            <a:r>
              <a:rPr lang="en-GB" sz="4000" dirty="0" smtClean="0">
                <a:solidFill>
                  <a:schemeClr val="bg1"/>
                </a:solidFill>
                <a:latin typeface="Open Sans Bold" charset="0"/>
                <a:ea typeface="Open Sans Bold" charset="0"/>
                <a:cs typeface="Open Sans Bold" charset="0"/>
              </a:rPr>
              <a:t> </a:t>
            </a:r>
            <a:r>
              <a:rPr lang="en-GB" sz="4000" dirty="0" smtClean="0">
                <a:solidFill>
                  <a:schemeClr val="bg1"/>
                </a:solidFill>
                <a:latin typeface="Open Sans Bold" charset="0"/>
                <a:ea typeface="Open Sans Bold" charset="0"/>
                <a:cs typeface="Open Sans Bold" charset="0"/>
              </a:rPr>
              <a:t>interviews for the purpose. </a:t>
            </a:r>
          </a:p>
          <a:p>
            <a:pPr eaLnBrk="0" fontAlgn="base" hangingPunct="0">
              <a:spcBef>
                <a:spcPct val="0"/>
              </a:spcBef>
              <a:spcAft>
                <a:spcPct val="0"/>
              </a:spcAft>
            </a:pPr>
            <a:endParaRPr lang="en-GB" sz="4000" dirty="0" smtClean="0">
              <a:solidFill>
                <a:srgbClr val="000000"/>
              </a:solidFill>
              <a:latin typeface="Open Sans Bold" charset="0"/>
              <a:ea typeface="Open Sans Bold" charset="0"/>
              <a:cs typeface="Open Sans Bold" charset="0"/>
            </a:endParaRPr>
          </a:p>
          <a:p>
            <a:pPr lvl="0" eaLnBrk="0" fontAlgn="base" hangingPunct="0">
              <a:spcBef>
                <a:spcPct val="0"/>
              </a:spcBef>
              <a:spcAft>
                <a:spcPct val="0"/>
              </a:spcAft>
            </a:pPr>
            <a:endParaRPr kumimoji="0" lang="fr-FR" sz="4000" b="0" i="0" u="none" strike="noStrike" cap="none" normalizeH="0" baseline="0" dirty="0" smtClean="0">
              <a:ln>
                <a:noFill/>
              </a:ln>
              <a:solidFill>
                <a:schemeClr val="tx1"/>
              </a:solidFill>
              <a:effectLst/>
              <a:latin typeface="Open Sans Bold" charset="0"/>
              <a:ea typeface="Open Sans Bold" charset="0"/>
              <a:cs typeface="Open Sans Bold" charset="0"/>
            </a:endParaRPr>
          </a:p>
          <a:p>
            <a:pPr lvl="0" eaLnBrk="0" fontAlgn="base" hangingPunct="0">
              <a:spcBef>
                <a:spcPct val="0"/>
              </a:spcBef>
              <a:spcAft>
                <a:spcPct val="0"/>
              </a:spcAft>
            </a:pP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sp>
        <p:nvSpPr>
          <p:cNvPr id="2" name="TextBox 2"/>
          <p:cNvSpPr txBox="1"/>
          <p:nvPr/>
        </p:nvSpPr>
        <p:spPr>
          <a:xfrm>
            <a:off x="357126" y="0"/>
            <a:ext cx="17632012" cy="11285012"/>
          </a:xfrm>
          <a:prstGeom prst="rect">
            <a:avLst/>
          </a:prstGeom>
        </p:spPr>
        <p:txBody>
          <a:bodyPr wrap="square" lIns="0" tIns="0" rIns="0" bIns="0" rtlCol="0" anchor="t">
            <a:spAutoFit/>
          </a:bodyPr>
          <a:lstStyle/>
          <a:p>
            <a:pPr algn="just"/>
            <a:endParaRPr lang="en-GB" sz="4000" dirty="0" smtClean="0">
              <a:solidFill>
                <a:schemeClr val="bg1"/>
              </a:solidFill>
              <a:latin typeface="Open Sans Bold" charset="0"/>
              <a:ea typeface="Open Sans Bold" charset="0"/>
              <a:cs typeface="Open Sans Bold" charset="0"/>
            </a:endParaRPr>
          </a:p>
          <a:p>
            <a:pPr algn="just"/>
            <a:r>
              <a:rPr lang="en-US" sz="3999" dirty="0" smtClean="0">
                <a:solidFill>
                  <a:srgbClr val="00BF63"/>
                </a:solidFill>
                <a:latin typeface="Open Sans Bold"/>
              </a:rPr>
              <a:t>4/ Conceptual vs. Empirical</a:t>
            </a:r>
            <a:r>
              <a:rPr lang="ar-DZ" sz="3999" dirty="0" smtClean="0">
                <a:solidFill>
                  <a:srgbClr val="00BF63"/>
                </a:solidFill>
                <a:latin typeface="Open Sans Bold"/>
              </a:rPr>
              <a:t>:</a:t>
            </a:r>
            <a:endParaRPr lang="en-US" sz="3999" dirty="0" smtClean="0">
              <a:solidFill>
                <a:srgbClr val="00BF63"/>
              </a:solidFill>
              <a:latin typeface="Open Sans Bold"/>
            </a:endParaRPr>
          </a:p>
          <a:p>
            <a:pPr algn="just"/>
            <a:r>
              <a:rPr lang="en-GB" sz="4000" dirty="0" smtClean="0">
                <a:solidFill>
                  <a:schemeClr val="bg1"/>
                </a:solidFill>
                <a:latin typeface="Open Sans Bold" charset="0"/>
                <a:ea typeface="Open Sans Bold" charset="0"/>
                <a:cs typeface="Open Sans Bold" charset="0"/>
              </a:rPr>
              <a:t>is related to some abstract idea(s) or </a:t>
            </a:r>
            <a:endParaRPr lang="fr-FR" sz="4000" dirty="0" smtClean="0">
              <a:solidFill>
                <a:schemeClr val="bg1"/>
              </a:solidFill>
              <a:latin typeface="Open Sans Bold" charset="0"/>
              <a:ea typeface="Open Sans Bold" charset="0"/>
              <a:cs typeface="Open Sans Bold" charset="0"/>
            </a:endParaRPr>
          </a:p>
          <a:p>
            <a:pPr algn="just"/>
            <a:r>
              <a:rPr lang="en-GB" sz="4000" dirty="0" smtClean="0">
                <a:solidFill>
                  <a:schemeClr val="bg1"/>
                </a:solidFill>
                <a:latin typeface="Open Sans Bold" charset="0"/>
                <a:ea typeface="Open Sans Bold" charset="0"/>
                <a:cs typeface="Open Sans Bold" charset="0"/>
              </a:rPr>
              <a:t>theory. It is generally used by philosophers and thinkers to develop new concepts or to reinterpret existing ones. On the other hand, </a:t>
            </a:r>
            <a:endParaRPr lang="fr-FR" sz="4000" dirty="0" smtClean="0">
              <a:solidFill>
                <a:schemeClr val="bg1"/>
              </a:solidFill>
              <a:latin typeface="Open Sans Bold" charset="0"/>
              <a:ea typeface="Open Sans Bold" charset="0"/>
              <a:cs typeface="Open Sans Bold" charset="0"/>
            </a:endParaRPr>
          </a:p>
          <a:p>
            <a:pPr algn="just"/>
            <a:r>
              <a:rPr lang="en-GB" sz="4000" dirty="0" smtClean="0">
                <a:solidFill>
                  <a:schemeClr val="bg1"/>
                </a:solidFill>
                <a:latin typeface="Open Sans Bold" charset="0"/>
                <a:ea typeface="Open Sans Bold" charset="0"/>
                <a:cs typeface="Open Sans Bold" charset="0"/>
              </a:rPr>
              <a:t>empirical research relies an experience or observation alone, often without </a:t>
            </a:r>
            <a:r>
              <a:rPr lang="en-GB" sz="4000" dirty="0" smtClean="0">
                <a:solidFill>
                  <a:schemeClr val="bg1"/>
                </a:solidFill>
                <a:latin typeface="Open Sans Bold" charset="0"/>
                <a:ea typeface="Open Sans Bold" charset="0"/>
                <a:cs typeface="Open Sans Bold" charset="0"/>
              </a:rPr>
              <a:t>due regard for system and theory. It is </a:t>
            </a:r>
            <a:r>
              <a:rPr lang="en-GB" sz="4000" dirty="0" err="1" smtClean="0">
                <a:solidFill>
                  <a:schemeClr val="bg1"/>
                </a:solidFill>
                <a:latin typeface="Open Sans Bold" charset="0"/>
                <a:ea typeface="Open Sans Bold" charset="0"/>
                <a:cs typeface="Open Sans Bold" charset="0"/>
              </a:rPr>
              <a:t>databased</a:t>
            </a:r>
            <a:r>
              <a:rPr lang="en-GB" sz="4000" dirty="0" smtClean="0">
                <a:solidFill>
                  <a:schemeClr val="bg1"/>
                </a:solidFill>
                <a:latin typeface="Open Sans Bold" charset="0"/>
                <a:ea typeface="Open Sans Bold" charset="0"/>
                <a:cs typeface="Open Sans Bold" charset="0"/>
              </a:rPr>
              <a:t> research, </a:t>
            </a:r>
            <a:endParaRPr lang="fr-FR" sz="4000" dirty="0" smtClean="0">
              <a:solidFill>
                <a:schemeClr val="bg1"/>
              </a:solidFill>
              <a:latin typeface="Open Sans Bold" charset="0"/>
              <a:ea typeface="Open Sans Bold" charset="0"/>
              <a:cs typeface="Open Sans Bold" charset="0"/>
            </a:endParaRPr>
          </a:p>
          <a:p>
            <a:pPr algn="just"/>
            <a:r>
              <a:rPr lang="en-GB" sz="4000" dirty="0" smtClean="0">
                <a:solidFill>
                  <a:schemeClr val="bg1"/>
                </a:solidFill>
                <a:latin typeface="Open Sans Bold" charset="0"/>
                <a:ea typeface="Open Sans Bold" charset="0"/>
                <a:cs typeface="Open Sans Bold" charset="0"/>
              </a:rPr>
              <a:t>coming </a:t>
            </a:r>
            <a:r>
              <a:rPr lang="en-GB" sz="4000" dirty="0" smtClean="0">
                <a:solidFill>
                  <a:schemeClr val="bg1"/>
                </a:solidFill>
                <a:latin typeface="Open Sans Bold" charset="0"/>
                <a:ea typeface="Open Sans Bold" charset="0"/>
                <a:cs typeface="Open Sans Bold" charset="0"/>
              </a:rPr>
              <a:t>up with conclusions which are capable of being verified by observation or experiment. We can also call it as experimental type </a:t>
            </a:r>
            <a:endParaRPr lang="fr-FR" sz="4000" dirty="0" smtClean="0">
              <a:solidFill>
                <a:schemeClr val="bg1"/>
              </a:solidFill>
              <a:latin typeface="Open Sans Bold" charset="0"/>
              <a:ea typeface="Open Sans Bold" charset="0"/>
              <a:cs typeface="Open Sans Bold" charset="0"/>
            </a:endParaRPr>
          </a:p>
          <a:p>
            <a:pPr algn="just"/>
            <a:r>
              <a:rPr lang="en-GB" sz="4000" dirty="0" smtClean="0">
                <a:solidFill>
                  <a:schemeClr val="bg1"/>
                </a:solidFill>
                <a:latin typeface="Open Sans Bold" charset="0"/>
                <a:ea typeface="Open Sans Bold" charset="0"/>
                <a:cs typeface="Open Sans Bold" charset="0"/>
              </a:rPr>
              <a:t>of </a:t>
            </a:r>
            <a:r>
              <a:rPr lang="en-GB" sz="4000" dirty="0" smtClean="0">
                <a:solidFill>
                  <a:schemeClr val="bg1"/>
                </a:solidFill>
                <a:latin typeface="Open Sans Bold" charset="0"/>
                <a:ea typeface="Open Sans Bold" charset="0"/>
                <a:cs typeface="Open Sans Bold" charset="0"/>
              </a:rPr>
              <a:t>research, in such a research it is necessary to get at facts firsthand, at their source, and actively to go about doing </a:t>
            </a:r>
            <a:r>
              <a:rPr lang="en-GB" sz="4000" dirty="0" smtClean="0">
                <a:solidFill>
                  <a:schemeClr val="bg1"/>
                </a:solidFill>
                <a:latin typeface="Open Sans Bold" charset="0"/>
                <a:ea typeface="Open Sans Bold" charset="0"/>
                <a:cs typeface="Open Sans Bold" charset="0"/>
              </a:rPr>
              <a:t>certain things to </a:t>
            </a:r>
            <a:r>
              <a:rPr lang="en-GB" sz="4000" dirty="0" smtClean="0">
                <a:solidFill>
                  <a:schemeClr val="bg1"/>
                </a:solidFill>
                <a:latin typeface="Open Sans Bold" charset="0"/>
                <a:ea typeface="Open Sans Bold" charset="0"/>
                <a:cs typeface="Open Sans Bold" charset="0"/>
              </a:rPr>
              <a:t>stimulate the production of desired </a:t>
            </a:r>
            <a:r>
              <a:rPr lang="en-GB" sz="4000" dirty="0" smtClean="0">
                <a:solidFill>
                  <a:schemeClr val="bg1"/>
                </a:solidFill>
                <a:latin typeface="Open Sans Bold" charset="0"/>
                <a:ea typeface="Open Sans Bold" charset="0"/>
                <a:cs typeface="Open Sans Bold" charset="0"/>
              </a:rPr>
              <a:t>information</a:t>
            </a:r>
            <a:r>
              <a:rPr lang="en-GB" sz="4000" dirty="0" smtClean="0">
                <a:solidFill>
                  <a:schemeClr val="bg1"/>
                </a:solidFill>
                <a:latin typeface="Open Sans Bold" charset="0"/>
                <a:ea typeface="Open Sans Bold" charset="0"/>
                <a:cs typeface="Open Sans Bold" charset="0"/>
              </a:rPr>
              <a:t>. In such </a:t>
            </a:r>
            <a:r>
              <a:rPr lang="en-GB" sz="4000" i="1" dirty="0" smtClean="0">
                <a:solidFill>
                  <a:schemeClr val="bg1"/>
                </a:solidFill>
                <a:latin typeface="Open Sans Bold" charset="0"/>
                <a:ea typeface="Open Sans Bold" charset="0"/>
                <a:cs typeface="Open Sans Bold" charset="0"/>
              </a:rPr>
              <a:t>a </a:t>
            </a:r>
            <a:endParaRPr lang="fr-FR" sz="4000" dirty="0" smtClean="0">
              <a:solidFill>
                <a:schemeClr val="bg1"/>
              </a:solidFill>
              <a:latin typeface="Open Sans Bold" charset="0"/>
              <a:ea typeface="Open Sans Bold" charset="0"/>
              <a:cs typeface="Open Sans Bold" charset="0"/>
            </a:endParaRPr>
          </a:p>
          <a:p>
            <a:r>
              <a:rPr lang="en-GB" sz="4000" i="1" dirty="0" smtClean="0">
                <a:solidFill>
                  <a:schemeClr val="bg1"/>
                </a:solidFill>
                <a:latin typeface="Open Sans Bold" charset="0"/>
                <a:ea typeface="Open Sans Bold" charset="0"/>
                <a:cs typeface="Open Sans Bold" charset="0"/>
              </a:rPr>
              <a:t>research</a:t>
            </a:r>
            <a:r>
              <a:rPr lang="en-GB" sz="4000" i="1" dirty="0" smtClean="0">
                <a:solidFill>
                  <a:schemeClr val="bg1"/>
                </a:solidFill>
                <a:latin typeface="Open Sans Bold" charset="0"/>
                <a:ea typeface="Open Sans Bold" charset="0"/>
                <a:cs typeface="Open Sans Bold" charset="0"/>
              </a:rPr>
              <a:t>, the researcher</a:t>
            </a:r>
            <a:r>
              <a:rPr lang="en-GB" sz="4000" dirty="0" smtClean="0">
                <a:solidFill>
                  <a:schemeClr val="bg1"/>
                </a:solidFill>
                <a:latin typeface="Open Sans Bold" charset="0"/>
                <a:ea typeface="Open Sans Bold" charset="0"/>
                <a:cs typeface="Open Sans Bold" charset="0"/>
              </a:rPr>
              <a:t> must first provide himself with a working hypothesis or guess as to the probable results</a:t>
            </a:r>
            <a:r>
              <a:rPr lang="en-GB" sz="4000" dirty="0" smtClean="0">
                <a:solidFill>
                  <a:schemeClr val="bg1"/>
                </a:solidFill>
                <a:latin typeface="Open Sans Bold" charset="0"/>
                <a:ea typeface="Open Sans Bold" charset="0"/>
                <a:cs typeface="Open Sans Bold" charset="0"/>
              </a:rPr>
              <a:t>. </a:t>
            </a:r>
            <a:r>
              <a:rPr lang="en-GB" sz="4000" dirty="0" smtClean="0">
                <a:solidFill>
                  <a:schemeClr val="bg1"/>
                </a:solidFill>
                <a:latin typeface="Open Sans Bold" charset="0"/>
                <a:ea typeface="Open Sans Bold" charset="0"/>
                <a:cs typeface="Open Sans Bold" charset="0"/>
              </a:rPr>
              <a:t>He then works to get </a:t>
            </a:r>
            <a:endParaRPr lang="fr-FR" sz="4000" dirty="0" smtClean="0">
              <a:solidFill>
                <a:schemeClr val="bg1"/>
              </a:solidFill>
              <a:latin typeface="Open Sans Bold" charset="0"/>
              <a:ea typeface="Open Sans Bold" charset="0"/>
              <a:cs typeface="Open Sans Bold" charset="0"/>
            </a:endParaRPr>
          </a:p>
          <a:p>
            <a:r>
              <a:rPr lang="en-GB" sz="4000" dirty="0" smtClean="0">
                <a:solidFill>
                  <a:schemeClr val="bg1"/>
                </a:solidFill>
                <a:latin typeface="Open Sans Bold" charset="0"/>
                <a:ea typeface="Open Sans Bold" charset="0"/>
                <a:cs typeface="Open Sans Bold" charset="0"/>
              </a:rPr>
              <a:t>enough </a:t>
            </a:r>
            <a:r>
              <a:rPr lang="en-GB" sz="4000" dirty="0" smtClean="0">
                <a:solidFill>
                  <a:schemeClr val="bg1"/>
                </a:solidFill>
                <a:latin typeface="Open Sans Bold" charset="0"/>
                <a:ea typeface="Open Sans Bold" charset="0"/>
                <a:cs typeface="Open Sans Bold" charset="0"/>
              </a:rPr>
              <a:t>facts (data) to prove or disprove his hypothesis. </a:t>
            </a:r>
            <a:endParaRPr lang="en-GB" sz="3999" dirty="0" smtClean="0">
              <a:solidFill>
                <a:schemeClr val="bg1"/>
              </a:solidFill>
              <a:latin typeface="Open Sans Bold" charset="0"/>
              <a:ea typeface="Open Sans Bold" charset="0"/>
              <a:cs typeface="Open Sans Bold" charset="0"/>
            </a:endParaRPr>
          </a:p>
          <a:p>
            <a:pPr algn="just"/>
            <a:endParaRPr lang="fr-FR" sz="4000" dirty="0" smtClean="0">
              <a:solidFill>
                <a:schemeClr val="bg1"/>
              </a:solidFill>
              <a:latin typeface="Open Sans Bold" charset="0"/>
              <a:ea typeface="Open Sans Bold" charset="0"/>
              <a:cs typeface="Open Sans Bold" charset="0"/>
            </a:endParaRPr>
          </a:p>
          <a:p>
            <a:pPr algn="just">
              <a:lnSpc>
                <a:spcPts val="5599"/>
              </a:lnSpc>
              <a:spcBef>
                <a:spcPct val="0"/>
              </a:spcBef>
            </a:pPr>
            <a:endParaRPr lang="en-US" sz="3999" dirty="0">
              <a:solidFill>
                <a:srgbClr val="00BF63"/>
              </a:solidFill>
              <a:latin typeface="Open Sans Bold"/>
            </a:endParaRPr>
          </a:p>
          <a:p>
            <a:pPr algn="just">
              <a:lnSpc>
                <a:spcPts val="5599"/>
              </a:lnSpc>
              <a:spcBef>
                <a:spcPct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5C96"/>
        </a:solidFill>
        <a:effectLst/>
      </p:bgPr>
    </p:bg>
    <p:spTree>
      <p:nvGrpSpPr>
        <p:cNvPr id="1" name=""/>
        <p:cNvGrpSpPr/>
        <p:nvPr/>
      </p:nvGrpSpPr>
      <p:grpSpPr>
        <a:xfrm>
          <a:off x="0" y="0"/>
          <a:ext cx="0" cy="0"/>
          <a:chOff x="0" y="0"/>
          <a:chExt cx="0" cy="0"/>
        </a:xfrm>
      </p:grpSpPr>
      <p:sp>
        <p:nvSpPr>
          <p:cNvPr id="2" name="TextBox 2"/>
          <p:cNvSpPr txBox="1"/>
          <p:nvPr/>
        </p:nvSpPr>
        <p:spPr>
          <a:xfrm>
            <a:off x="417447" y="141056"/>
            <a:ext cx="17632012" cy="4308872"/>
          </a:xfrm>
          <a:prstGeom prst="rect">
            <a:avLst/>
          </a:prstGeom>
        </p:spPr>
        <p:txBody>
          <a:bodyPr lIns="0" tIns="0" rIns="0" bIns="0" rtlCol="0" anchor="t">
            <a:spAutoFit/>
          </a:bodyPr>
          <a:lstStyle/>
          <a:p>
            <a:pPr algn="just">
              <a:lnSpc>
                <a:spcPts val="5599"/>
              </a:lnSpc>
              <a:spcBef>
                <a:spcPct val="0"/>
              </a:spcBef>
            </a:pPr>
            <a:r>
              <a:rPr lang="en-US" sz="3999" dirty="0" smtClean="0">
                <a:solidFill>
                  <a:srgbClr val="00BF63"/>
                </a:solidFill>
                <a:latin typeface="Open Sans Bold"/>
              </a:rPr>
              <a:t>5</a:t>
            </a:r>
            <a:r>
              <a:rPr lang="en-US" sz="3999" dirty="0">
                <a:solidFill>
                  <a:srgbClr val="00BF63"/>
                </a:solidFill>
                <a:latin typeface="Open Sans Bold"/>
              </a:rPr>
              <a:t>/ Some Other Types of Research:</a:t>
            </a:r>
          </a:p>
          <a:p>
            <a:pPr algn="just">
              <a:lnSpc>
                <a:spcPts val="5599"/>
              </a:lnSpc>
              <a:spcBef>
                <a:spcPct val="0"/>
              </a:spcBef>
            </a:pPr>
            <a:r>
              <a:rPr lang="en-US" sz="3999" dirty="0">
                <a:solidFill>
                  <a:srgbClr val="FF914D"/>
                </a:solidFill>
                <a:latin typeface="Open Sans Bold"/>
              </a:rPr>
              <a:t>A/ One Time Research</a:t>
            </a:r>
          </a:p>
          <a:p>
            <a:pPr algn="just">
              <a:lnSpc>
                <a:spcPts val="5599"/>
              </a:lnSpc>
              <a:spcBef>
                <a:spcPct val="0"/>
              </a:spcBef>
            </a:pPr>
            <a:r>
              <a:rPr lang="en-US" sz="3999" dirty="0">
                <a:solidFill>
                  <a:srgbClr val="FF914D"/>
                </a:solidFill>
                <a:latin typeface="Open Sans Bold"/>
              </a:rPr>
              <a:t>B/ Laboratory Research</a:t>
            </a:r>
          </a:p>
          <a:p>
            <a:pPr algn="just">
              <a:lnSpc>
                <a:spcPts val="5599"/>
              </a:lnSpc>
              <a:spcBef>
                <a:spcPct val="0"/>
              </a:spcBef>
            </a:pPr>
            <a:r>
              <a:rPr lang="en-US" sz="3999" dirty="0">
                <a:solidFill>
                  <a:srgbClr val="FF914D"/>
                </a:solidFill>
                <a:latin typeface="Open Sans Bold"/>
              </a:rPr>
              <a:t>C/ Exploratory Research</a:t>
            </a:r>
          </a:p>
          <a:p>
            <a:pPr algn="just">
              <a:lnSpc>
                <a:spcPts val="5599"/>
              </a:lnSpc>
              <a:spcBef>
                <a:spcPct val="0"/>
              </a:spcBef>
            </a:pPr>
            <a:r>
              <a:rPr lang="en-US" sz="3999" dirty="0">
                <a:solidFill>
                  <a:srgbClr val="FF914D"/>
                </a:solidFill>
                <a:latin typeface="Open Sans Bold"/>
              </a:rPr>
              <a:t>D/  Historical Research</a:t>
            </a:r>
          </a:p>
          <a:p>
            <a:pPr algn="just">
              <a:lnSpc>
                <a:spcPts val="5599"/>
              </a:lnSpc>
              <a:spcBef>
                <a:spcPct val="0"/>
              </a:spcBef>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l="-10646" r="-10646"/>
            </a:stretch>
          </a:blipFill>
        </p:spPr>
      </p:sp>
      <p:grpSp>
        <p:nvGrpSpPr>
          <p:cNvPr id="3" name="Group 3"/>
          <p:cNvGrpSpPr/>
          <p:nvPr/>
        </p:nvGrpSpPr>
        <p:grpSpPr>
          <a:xfrm>
            <a:off x="-4187561" y="-2308710"/>
            <a:ext cx="13331561" cy="14904419"/>
            <a:chOff x="0" y="0"/>
            <a:chExt cx="5608320" cy="6269990"/>
          </a:xfrm>
        </p:grpSpPr>
        <p:sp>
          <p:nvSpPr>
            <p:cNvPr id="4" name="Freeform 4"/>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3"/>
              <a:stretch>
                <a:fillRect l="-33822" r="-33822"/>
              </a:stretch>
            </a:blipFill>
          </p:spPr>
        </p:sp>
      </p:grpSp>
      <p:grpSp>
        <p:nvGrpSpPr>
          <p:cNvPr id="5" name="Group 5"/>
          <p:cNvGrpSpPr/>
          <p:nvPr/>
        </p:nvGrpSpPr>
        <p:grpSpPr>
          <a:xfrm>
            <a:off x="-2940858" y="-972068"/>
            <a:ext cx="10838156" cy="12116842"/>
            <a:chOff x="0" y="0"/>
            <a:chExt cx="5608320" cy="6269990"/>
          </a:xfrm>
        </p:grpSpPr>
        <p:sp>
          <p:nvSpPr>
            <p:cNvPr id="6" name="Freeform 6"/>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4"/>
              <a:stretch>
                <a:fillRect l="-31256" r="-36231"/>
              </a:stretch>
            </a:blipFill>
          </p:spPr>
        </p:sp>
      </p:grpSp>
      <p:sp>
        <p:nvSpPr>
          <p:cNvPr id="7" name="TextBox 7"/>
          <p:cNvSpPr txBox="1"/>
          <p:nvPr/>
        </p:nvSpPr>
        <p:spPr>
          <a:xfrm>
            <a:off x="7752089" y="4100883"/>
            <a:ext cx="9841178" cy="1717086"/>
          </a:xfrm>
          <a:prstGeom prst="rect">
            <a:avLst/>
          </a:prstGeom>
        </p:spPr>
        <p:txBody>
          <a:bodyPr lIns="0" tIns="0" rIns="0" bIns="0" rtlCol="0" anchor="t">
            <a:spAutoFit/>
          </a:bodyPr>
          <a:lstStyle/>
          <a:p>
            <a:pPr algn="ctr">
              <a:lnSpc>
                <a:spcPts val="14039"/>
              </a:lnSpc>
              <a:spcBef>
                <a:spcPct val="0"/>
              </a:spcBef>
            </a:pPr>
            <a:r>
              <a:rPr lang="en-US" sz="10028">
                <a:solidFill>
                  <a:srgbClr val="2E74B6"/>
                </a:solidFill>
                <a:latin typeface="League Spartan"/>
              </a:rPr>
              <a:t>THANK YOU</a:t>
            </a:r>
          </a:p>
        </p:txBody>
      </p:sp>
      <p:grpSp>
        <p:nvGrpSpPr>
          <p:cNvPr id="8" name="Group 8"/>
          <p:cNvGrpSpPr/>
          <p:nvPr/>
        </p:nvGrpSpPr>
        <p:grpSpPr>
          <a:xfrm rot="-802048">
            <a:off x="4860970" y="9758113"/>
            <a:ext cx="6231023" cy="252662"/>
            <a:chOff x="0" y="0"/>
            <a:chExt cx="1357495" cy="55045"/>
          </a:xfrm>
        </p:grpSpPr>
        <p:sp>
          <p:nvSpPr>
            <p:cNvPr id="9" name="Freeform 9"/>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0" name="TextBox 10"/>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802048">
            <a:off x="13668305" y="50459"/>
            <a:ext cx="6231023" cy="252662"/>
            <a:chOff x="0" y="0"/>
            <a:chExt cx="1357495" cy="55045"/>
          </a:xfrm>
        </p:grpSpPr>
        <p:sp>
          <p:nvSpPr>
            <p:cNvPr id="12" name="Freeform 12"/>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3" name="TextBox 13"/>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802048">
            <a:off x="3810142" y="10563225"/>
            <a:ext cx="6231023" cy="252662"/>
            <a:chOff x="0" y="0"/>
            <a:chExt cx="1357495" cy="55045"/>
          </a:xfrm>
        </p:grpSpPr>
        <p:sp>
          <p:nvSpPr>
            <p:cNvPr id="15" name="Freeform 15"/>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6" name="TextBox 16"/>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802048">
            <a:off x="12617477" y="855571"/>
            <a:ext cx="6231023" cy="252662"/>
            <a:chOff x="0" y="0"/>
            <a:chExt cx="1357495" cy="55045"/>
          </a:xfrm>
        </p:grpSpPr>
        <p:sp>
          <p:nvSpPr>
            <p:cNvPr id="18" name="Freeform 1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9" name="TextBox 19"/>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8328491" y="5439542"/>
            <a:ext cx="8276580" cy="1135421"/>
          </a:xfrm>
          <a:prstGeom prst="rect">
            <a:avLst/>
          </a:prstGeom>
        </p:spPr>
        <p:txBody>
          <a:bodyPr lIns="0" tIns="0" rIns="0" bIns="0" rtlCol="0" anchor="t">
            <a:spAutoFit/>
          </a:bodyPr>
          <a:lstStyle/>
          <a:p>
            <a:pPr algn="ctr">
              <a:lnSpc>
                <a:spcPts val="9319"/>
              </a:lnSpc>
              <a:spcBef>
                <a:spcPct val="0"/>
              </a:spcBef>
            </a:pPr>
            <a:r>
              <a:rPr lang="en-US" sz="6656">
                <a:solidFill>
                  <a:srgbClr val="0C2E5E"/>
                </a:solidFill>
                <a:latin typeface="Canva Sans Bold"/>
              </a:rPr>
              <a:t>FOR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745</Words>
  <Application>Microsoft Office PowerPoint</Application>
  <PresentationFormat>Personnalisé</PresentationFormat>
  <Paragraphs>58</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League Spartan</vt:lpstr>
      <vt:lpstr>Aileron Bold</vt:lpstr>
      <vt:lpstr>Open Sans Bold</vt:lpstr>
      <vt:lpstr>Canva Sans Bold</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Illustrative Creative Literature Project Presentation</dc:title>
  <dc:creator>SONYVAIO</dc:creator>
  <cp:lastModifiedBy>SONYVAIO</cp:lastModifiedBy>
  <cp:revision>14</cp:revision>
  <dcterms:created xsi:type="dcterms:W3CDTF">2006-08-16T00:00:00Z</dcterms:created>
  <dcterms:modified xsi:type="dcterms:W3CDTF">2023-11-13T21:37:31Z</dcterms:modified>
  <dc:identifier>DAFzaSMu-DY</dc:identifier>
</cp:coreProperties>
</file>