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13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Date Placeholder 29"/>
          <p:cNvSpPr>
            <a:spLocks noGrp="1"/>
          </p:cNvSpPr>
          <p:nvPr>
            <p:ph type="dt" sz="half" idx="10"/>
          </p:nvPr>
        </p:nvSpPr>
        <p:spPr/>
        <p:txBody>
          <a:bodyPr/>
          <a:lstStyle/>
          <a:p>
            <a:fld id="{60458BAB-6717-4221-8FF3-1C0C343D77DE}" type="datetimeFigureOut">
              <a:rPr lang="fr-FR" smtClean="0"/>
              <a:t>07/01/2025</a:t>
            </a:fld>
            <a:endParaRPr lang="fr-FR"/>
          </a:p>
        </p:txBody>
      </p:sp>
      <p:sp>
        <p:nvSpPr>
          <p:cNvPr id="19" name="Footer Placeholder 18"/>
          <p:cNvSpPr>
            <a:spLocks noGrp="1"/>
          </p:cNvSpPr>
          <p:nvPr>
            <p:ph type="ftr" sz="quarter" idx="11"/>
          </p:nvPr>
        </p:nvSpPr>
        <p:spPr/>
        <p:txBody>
          <a:bodyPr/>
          <a:lstStyle/>
          <a:p>
            <a:endParaRPr lang="fr-FR"/>
          </a:p>
        </p:txBody>
      </p:sp>
      <p:sp>
        <p:nvSpPr>
          <p:cNvPr id="27" name="Slide Number Placeholder 26"/>
          <p:cNvSpPr>
            <a:spLocks noGrp="1"/>
          </p:cNvSpPr>
          <p:nvPr>
            <p:ph type="sldNum" sz="quarter" idx="12"/>
          </p:nvPr>
        </p:nvSpPr>
        <p:spPr/>
        <p:txBody>
          <a:bodyPr/>
          <a:lstStyle/>
          <a:p>
            <a:fld id="{A90AD3D8-8B96-4895-9110-F87E290A85A0}"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60458BAB-6717-4221-8FF3-1C0C343D77DE}" type="datetimeFigureOut">
              <a:rPr lang="fr-FR" smtClean="0"/>
              <a:t>07/01/2025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90AD3D8-8B96-4895-9110-F87E290A85A0}"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60458BAB-6717-4221-8FF3-1C0C343D77DE}" type="datetimeFigureOut">
              <a:rPr lang="fr-FR" smtClean="0"/>
              <a:t>07/01/2025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90AD3D8-8B96-4895-9110-F87E290A85A0}"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60458BAB-6717-4221-8FF3-1C0C343D77DE}" type="datetimeFigureOut">
              <a:rPr lang="fr-FR" smtClean="0"/>
              <a:t>07/01/2025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90AD3D8-8B96-4895-9110-F87E290A85A0}"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Date Placeholder 3"/>
          <p:cNvSpPr>
            <a:spLocks noGrp="1"/>
          </p:cNvSpPr>
          <p:nvPr>
            <p:ph type="dt" sz="half" idx="10"/>
          </p:nvPr>
        </p:nvSpPr>
        <p:spPr/>
        <p:txBody>
          <a:bodyPr/>
          <a:lstStyle/>
          <a:p>
            <a:fld id="{60458BAB-6717-4221-8FF3-1C0C343D77DE}" type="datetimeFigureOut">
              <a:rPr lang="fr-FR" smtClean="0"/>
              <a:t>07/01/2025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90AD3D8-8B96-4895-9110-F87E290A85A0}"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60458BAB-6717-4221-8FF3-1C0C343D77DE}" type="datetimeFigureOut">
              <a:rPr lang="fr-FR" smtClean="0"/>
              <a:t>07/01/2025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90AD3D8-8B96-4895-9110-F87E290A85A0}"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60458BAB-6717-4221-8FF3-1C0C343D77DE}" type="datetimeFigureOut">
              <a:rPr lang="fr-FR" smtClean="0"/>
              <a:t>07/01/2025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90AD3D8-8B96-4895-9110-F87E290A85A0}"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Date Placeholder 2"/>
          <p:cNvSpPr>
            <a:spLocks noGrp="1"/>
          </p:cNvSpPr>
          <p:nvPr>
            <p:ph type="dt" sz="half" idx="10"/>
          </p:nvPr>
        </p:nvSpPr>
        <p:spPr/>
        <p:txBody>
          <a:bodyPr/>
          <a:lstStyle/>
          <a:p>
            <a:fld id="{60458BAB-6717-4221-8FF3-1C0C343D77DE}" type="datetimeFigureOut">
              <a:rPr lang="fr-FR" smtClean="0"/>
              <a:t>07/01/2025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90AD3D8-8B96-4895-9110-F87E290A85A0}"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458BAB-6717-4221-8FF3-1C0C343D77DE}" type="datetimeFigureOut">
              <a:rPr lang="fr-FR" smtClean="0"/>
              <a:t>07/01/2025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90AD3D8-8B96-4895-9110-F87E290A85A0}"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60458BAB-6717-4221-8FF3-1C0C343D77DE}" type="datetimeFigureOut">
              <a:rPr lang="fr-FR" smtClean="0"/>
              <a:t>07/01/2025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90AD3D8-8B96-4895-9110-F87E290A85A0}"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p:txBody>
          <a:bodyPr/>
          <a:lstStyle/>
          <a:p>
            <a:fld id="{60458BAB-6717-4221-8FF3-1C0C343D77DE}" type="datetimeFigureOut">
              <a:rPr lang="fr-FR" smtClean="0"/>
              <a:t>07/01/2025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8077200" y="6356350"/>
            <a:ext cx="609600" cy="365125"/>
          </a:xfrm>
        </p:spPr>
        <p:txBody>
          <a:bodyPr/>
          <a:lstStyle/>
          <a:p>
            <a:fld id="{A90AD3D8-8B96-4895-9110-F87E290A85A0}" type="slidenum">
              <a:rPr lang="fr-FR" smtClean="0"/>
              <a:t>‹N°›</a:t>
            </a:fld>
            <a:endParaRPr lang="fr-F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0458BAB-6717-4221-8FF3-1C0C343D77DE}" type="datetimeFigureOut">
              <a:rPr lang="fr-FR" smtClean="0"/>
              <a:t>07/01/2025</a:t>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90AD3D8-8B96-4895-9110-F87E290A85A0}" type="slidenum">
              <a:rPr lang="fr-FR" smtClean="0"/>
              <a:t>‹N°›</a:t>
            </a:fld>
            <a:endParaRPr lang="fr-F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1124744"/>
            <a:ext cx="7851648" cy="2075656"/>
          </a:xfrm>
        </p:spPr>
        <p:txBody>
          <a:bodyPr>
            <a:normAutofit/>
          </a:bodyPr>
          <a:lstStyle/>
          <a:p>
            <a:pPr algn="ctr"/>
            <a:r>
              <a:rPr lang="ar-SA" sz="6600" dirty="0">
                <a:effectLst/>
                <a:latin typeface="Sakkal Majalla" pitchFamily="2" charset="-78"/>
                <a:cs typeface="Sakkal Majalla" pitchFamily="2" charset="-78"/>
              </a:rPr>
              <a:t>التنظيم المحاسبي </a:t>
            </a:r>
            <a:r>
              <a:rPr lang="ar-SA" sz="6600" dirty="0" smtClean="0">
                <a:effectLst/>
                <a:latin typeface="Sakkal Majalla" pitchFamily="2" charset="-78"/>
                <a:cs typeface="Sakkal Majalla" pitchFamily="2" charset="-78"/>
              </a:rPr>
              <a:t>في </a:t>
            </a:r>
            <a:r>
              <a:rPr lang="ar-SA" sz="6600" dirty="0">
                <a:effectLst/>
                <a:latin typeface="Sakkal Majalla" pitchFamily="2" charset="-78"/>
                <a:cs typeface="Sakkal Majalla" pitchFamily="2" charset="-78"/>
              </a:rPr>
              <a:t>شركات التأمين و/ أو إعادة التأمين.</a:t>
            </a:r>
            <a:endParaRPr lang="fr-FR" sz="6600" dirty="0">
              <a:latin typeface="Sakkal Majalla" pitchFamily="2" charset="-78"/>
              <a:cs typeface="Sakkal Majalla" pitchFamily="2" charset="-78"/>
            </a:endParaRPr>
          </a:p>
        </p:txBody>
      </p:sp>
      <p:sp>
        <p:nvSpPr>
          <p:cNvPr id="3" name="Sous-titre 2"/>
          <p:cNvSpPr>
            <a:spLocks noGrp="1"/>
          </p:cNvSpPr>
          <p:nvPr>
            <p:ph type="subTitle" idx="1"/>
          </p:nvPr>
        </p:nvSpPr>
        <p:spPr/>
        <p:txBody>
          <a:bodyPr>
            <a:noAutofit/>
          </a:bodyPr>
          <a:lstStyle/>
          <a:p>
            <a:pPr rtl="1"/>
            <a:r>
              <a:rPr lang="ar-SA" sz="2800" b="1" dirty="0">
                <a:latin typeface="Sakkal Majalla" pitchFamily="2" charset="-78"/>
                <a:cs typeface="Sakkal Majalla" pitchFamily="2" charset="-78"/>
              </a:rPr>
              <a:t>ويهدف النظام المحاسبي لقطاع التأمين</a:t>
            </a:r>
            <a:r>
              <a:rPr lang="ar-SA" sz="2800" dirty="0">
                <a:latin typeface="Sakkal Majalla" pitchFamily="2" charset="-78"/>
                <a:cs typeface="Sakkal Majalla" pitchFamily="2" charset="-78"/>
              </a:rPr>
              <a:t> إلى تحقيق ما يلي:</a:t>
            </a:r>
            <a:endParaRPr lang="fr-FR" sz="2800" dirty="0">
              <a:latin typeface="Sakkal Majalla" pitchFamily="2" charset="-78"/>
              <a:cs typeface="Sakkal Majalla" pitchFamily="2" charset="-78"/>
            </a:endParaRPr>
          </a:p>
          <a:p>
            <a:pPr marL="457200" lvl="0" indent="-457200" rtl="1">
              <a:buFont typeface="Wingdings" pitchFamily="2" charset="2"/>
              <a:buChar char="Ø"/>
            </a:pPr>
            <a:r>
              <a:rPr lang="ar-SA" sz="2800" dirty="0">
                <a:latin typeface="Sakkal Majalla" pitchFamily="2" charset="-78"/>
                <a:cs typeface="Sakkal Majalla" pitchFamily="2" charset="-78"/>
              </a:rPr>
              <a:t>تسجيل مختلف العمليات المحاسبية المتعلقة بالتأمين وفق النظام المحاسبي المالي مع مراعاة خصائص قطاع التأمين؛</a:t>
            </a:r>
            <a:endParaRPr lang="fr-FR" sz="2800" dirty="0">
              <a:latin typeface="Sakkal Majalla" pitchFamily="2" charset="-78"/>
              <a:cs typeface="Sakkal Majalla" pitchFamily="2" charset="-78"/>
            </a:endParaRPr>
          </a:p>
          <a:p>
            <a:pPr marL="457200" lvl="0" indent="-457200" rtl="1">
              <a:buFont typeface="Wingdings" pitchFamily="2" charset="2"/>
              <a:buChar char="Ø"/>
            </a:pPr>
            <a:r>
              <a:rPr lang="ar-SA" sz="2800" dirty="0">
                <a:latin typeface="Sakkal Majalla" pitchFamily="2" charset="-78"/>
                <a:cs typeface="Sakkal Majalla" pitchFamily="2" charset="-78"/>
              </a:rPr>
              <a:t>إعداد الحسابات الختامية والقوائم المالية المختلفة لتحديد نتيجة النشاط على مستوى شركة التأمين؛</a:t>
            </a:r>
            <a:endParaRPr lang="fr-FR" sz="2800" dirty="0">
              <a:latin typeface="Sakkal Majalla" pitchFamily="2" charset="-78"/>
              <a:cs typeface="Sakkal Majalla" pitchFamily="2" charset="-78"/>
            </a:endParaRPr>
          </a:p>
          <a:p>
            <a:pPr marL="457200" lvl="0" indent="-457200" rtl="1">
              <a:buFont typeface="Wingdings" pitchFamily="2" charset="2"/>
              <a:buChar char="Ø"/>
            </a:pPr>
            <a:r>
              <a:rPr lang="ar-SA" sz="2800" dirty="0">
                <a:latin typeface="Sakkal Majalla" pitchFamily="2" charset="-78"/>
                <a:cs typeface="Sakkal Majalla" pitchFamily="2" charset="-78"/>
              </a:rPr>
              <a:t>توفير كافة البيانات لممارسة عمليات الرقابة الملائمة لاتخاذ القرارات.</a:t>
            </a:r>
            <a:endParaRPr lang="fr-FR" sz="2800" dirty="0">
              <a:latin typeface="Sakkal Majalla" pitchFamily="2" charset="-78"/>
              <a:cs typeface="Sakkal Majalla" pitchFamily="2" charset="-78"/>
            </a:endParaRPr>
          </a:p>
        </p:txBody>
      </p:sp>
    </p:spTree>
    <p:extLst>
      <p:ext uri="{BB962C8B-B14F-4D97-AF65-F5344CB8AC3E}">
        <p14:creationId xmlns:p14="http://schemas.microsoft.com/office/powerpoint/2010/main" val="1949328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703912"/>
          </a:xfrm>
        </p:spPr>
        <p:txBody>
          <a:bodyPr/>
          <a:lstStyle/>
          <a:p>
            <a:pPr algn="justLow" rtl="1"/>
            <a:r>
              <a:rPr lang="ar-SA" b="1" dirty="0">
                <a:latin typeface="Sakkal Majalla" pitchFamily="2" charset="-78"/>
                <a:cs typeface="Sakkal Majalla" pitchFamily="2" charset="-78"/>
              </a:rPr>
              <a:t>الصنف الخامس (المجموعة الخامسة) الحسابات المالية:  </a:t>
            </a:r>
            <a:r>
              <a:rPr lang="ar-SA" dirty="0">
                <a:latin typeface="Sakkal Majalla" pitchFamily="2" charset="-78"/>
                <a:cs typeface="Sakkal Majalla" pitchFamily="2" charset="-78"/>
              </a:rPr>
              <a:t>نفسها كما النظام المحاسبي المالي</a:t>
            </a:r>
            <a:endParaRPr lang="fr-FR" dirty="0">
              <a:latin typeface="Sakkal Majalla" pitchFamily="2" charset="-78"/>
              <a:cs typeface="Sakkal Majalla" pitchFamily="2" charset="-78"/>
            </a:endParaRPr>
          </a:p>
          <a:p>
            <a:pPr algn="justLow" rtl="1"/>
            <a:r>
              <a:rPr lang="ar-SA" b="1" dirty="0">
                <a:latin typeface="Sakkal Majalla" pitchFamily="2" charset="-78"/>
                <a:cs typeface="Sakkal Majalla" pitchFamily="2" charset="-78"/>
              </a:rPr>
              <a:t>الصنف السادس (المجموعة السادسة) التكاليف:</a:t>
            </a:r>
            <a:endParaRPr lang="fr-FR" dirty="0">
              <a:latin typeface="Sakkal Majalla" pitchFamily="2" charset="-78"/>
              <a:cs typeface="Sakkal Majalla" pitchFamily="2" charset="-78"/>
            </a:endParaRPr>
          </a:p>
          <a:p>
            <a:pPr marL="0" indent="0" algn="justLow" rtl="1">
              <a:buNone/>
            </a:pPr>
            <a:r>
              <a:rPr lang="ar-SA" dirty="0">
                <a:latin typeface="Sakkal Majalla" pitchFamily="2" charset="-78"/>
                <a:cs typeface="Sakkal Majalla" pitchFamily="2" charset="-78"/>
              </a:rPr>
              <a:t>يتمثل الفرق في الحساب 60 الذي يمثل المنافع أو المطالبات الالتزامات الناتجة عن الضمانات الممنوحة من قبل شركات التأمين أو إعادة التأمين، عند حدوث مخاطر، من خلال تعويض حاملي وثائق التأمين أو المتنازل لهم </a:t>
            </a:r>
            <a:r>
              <a:rPr lang="ar-SA" dirty="0" smtClean="0">
                <a:latin typeface="Sakkal Majalla" pitchFamily="2" charset="-78"/>
                <a:cs typeface="Sakkal Majalla" pitchFamily="2" charset="-78"/>
              </a:rPr>
              <a:t>أو</a:t>
            </a:r>
            <a:r>
              <a:rPr lang="ar-DZ" dirty="0" smtClean="0">
                <a:latin typeface="Sakkal Majalla" pitchFamily="2" charset="-78"/>
                <a:cs typeface="Sakkal Majalla" pitchFamily="2" charset="-78"/>
              </a:rPr>
              <a:t> </a:t>
            </a:r>
            <a:r>
              <a:rPr lang="ar-SA" dirty="0" smtClean="0">
                <a:latin typeface="Sakkal Majalla" pitchFamily="2" charset="-78"/>
                <a:cs typeface="Sakkal Majalla" pitchFamily="2" charset="-78"/>
              </a:rPr>
              <a:t>شركات </a:t>
            </a:r>
            <a:r>
              <a:rPr lang="ar-SA" dirty="0">
                <a:latin typeface="Sakkal Majalla" pitchFamily="2" charset="-78"/>
                <a:cs typeface="Sakkal Majalla" pitchFamily="2" charset="-78"/>
              </a:rPr>
              <a:t>التأمين المشتركة أو المتنازل لهم.</a:t>
            </a:r>
            <a:endParaRPr lang="fr-FR" dirty="0">
              <a:latin typeface="Sakkal Majalla" pitchFamily="2" charset="-78"/>
              <a:cs typeface="Sakkal Majalla" pitchFamily="2" charset="-78"/>
            </a:endParaRPr>
          </a:p>
          <a:p>
            <a:pPr marL="0" indent="0" algn="justLow" rtl="1">
              <a:buNone/>
            </a:pPr>
            <a:endParaRPr lang="fr-FR" dirty="0">
              <a:latin typeface="Sakkal Majalla" pitchFamily="2" charset="-78"/>
              <a:cs typeface="Sakkal Majalla" pitchFamily="2" charset="-78"/>
            </a:endParaRPr>
          </a:p>
        </p:txBody>
      </p:sp>
      <p:graphicFrame>
        <p:nvGraphicFramePr>
          <p:cNvPr id="4" name="Tableau 3"/>
          <p:cNvGraphicFramePr>
            <a:graphicFrameLocks noGrp="1"/>
          </p:cNvGraphicFramePr>
          <p:nvPr>
            <p:extLst>
              <p:ext uri="{D42A27DB-BD31-4B8C-83A1-F6EECF244321}">
                <p14:modId xmlns:p14="http://schemas.microsoft.com/office/powerpoint/2010/main" val="3563880521"/>
              </p:ext>
            </p:extLst>
          </p:nvPr>
        </p:nvGraphicFramePr>
        <p:xfrm>
          <a:off x="467544" y="3645021"/>
          <a:ext cx="8229600" cy="2178939"/>
        </p:xfrm>
        <a:graphic>
          <a:graphicData uri="http://schemas.openxmlformats.org/drawingml/2006/table">
            <a:tbl>
              <a:tblPr rtl="1" firstRow="1" firstCol="1" bandRow="1">
                <a:tableStyleId>{F5AB1C69-6EDB-4FF4-983F-18BD219EF322}</a:tableStyleId>
              </a:tblPr>
              <a:tblGrid>
                <a:gridCol w="626098"/>
                <a:gridCol w="936240"/>
                <a:gridCol w="162560"/>
                <a:gridCol w="6504702"/>
              </a:tblGrid>
              <a:tr h="311277">
                <a:tc>
                  <a:txBody>
                    <a:bodyPr/>
                    <a:lstStyle/>
                    <a:p>
                      <a:pPr indent="254000" algn="justLow" rtl="1">
                        <a:lnSpc>
                          <a:spcPct val="115000"/>
                        </a:lnSpc>
                        <a:spcAft>
                          <a:spcPts val="0"/>
                        </a:spcAft>
                      </a:pPr>
                      <a:r>
                        <a:rPr lang="ar-SA" sz="1600" dirty="0">
                          <a:effectLst/>
                        </a:rPr>
                        <a:t>60</a:t>
                      </a:r>
                      <a:endParaRPr lang="fr-FR" sz="1600" dirty="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خدمات التعويض</a:t>
                      </a:r>
                      <a:endParaRPr lang="fr-FR" sz="1600">
                        <a:effectLst/>
                        <a:latin typeface="Sakkal Majalla" pitchFamily="2" charset="-78"/>
                        <a:ea typeface="Arial"/>
                        <a:cs typeface="Sakkal Majalla" pitchFamily="2" charset="-78"/>
                      </a:endParaRPr>
                    </a:p>
                  </a:txBody>
                  <a:tcPr marL="68580" marR="68580" marT="0" marB="0"/>
                </a:tc>
              </a:tr>
              <a:tr h="311277">
                <a:tc>
                  <a:txBody>
                    <a:bodyPr/>
                    <a:lstStyle/>
                    <a:p>
                      <a:pPr indent="254000" algn="justLow" rtl="1">
                        <a:lnSpc>
                          <a:spcPct val="115000"/>
                        </a:lnSpc>
                        <a:spcAft>
                          <a:spcPts val="0"/>
                        </a:spcAft>
                      </a:pPr>
                      <a:r>
                        <a:rPr lang="ar-SA" sz="16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dirty="0">
                          <a:effectLst/>
                        </a:rPr>
                        <a:t>600</a:t>
                      </a:r>
                      <a:endParaRPr lang="fr-FR" sz="1600" dirty="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dirty="0">
                          <a:effectLst/>
                        </a:rPr>
                        <a:t> </a:t>
                      </a:r>
                      <a:endParaRPr lang="fr-FR" sz="1600" dirty="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تأدية الخدمات على العمليات المباشرة</a:t>
                      </a:r>
                      <a:endParaRPr lang="fr-FR" sz="1600">
                        <a:effectLst/>
                        <a:latin typeface="Sakkal Majalla" pitchFamily="2" charset="-78"/>
                        <a:ea typeface="Arial"/>
                        <a:cs typeface="Sakkal Majalla" pitchFamily="2" charset="-78"/>
                      </a:endParaRPr>
                    </a:p>
                  </a:txBody>
                  <a:tcPr marL="68580" marR="68580" marT="0" marB="0"/>
                </a:tc>
              </a:tr>
              <a:tr h="311277">
                <a:tc>
                  <a:txBody>
                    <a:bodyPr/>
                    <a:lstStyle/>
                    <a:p>
                      <a:pPr indent="254000" algn="justLow" rtl="1">
                        <a:lnSpc>
                          <a:spcPct val="115000"/>
                        </a:lnSpc>
                        <a:spcAft>
                          <a:spcPts val="0"/>
                        </a:spcAft>
                      </a:pPr>
                      <a:r>
                        <a:rPr lang="ar-SA" sz="16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601</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dirty="0">
                          <a:effectLst/>
                        </a:rPr>
                        <a:t> </a:t>
                      </a:r>
                      <a:endParaRPr lang="fr-FR" sz="1600" dirty="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dirty="0">
                          <a:effectLst/>
                        </a:rPr>
                        <a:t>أضرار على عمليات القبول إعادة التأمين (التأمين ضد الأضرار)</a:t>
                      </a:r>
                      <a:endParaRPr lang="fr-FR" sz="1600" dirty="0">
                        <a:effectLst/>
                        <a:latin typeface="Sakkal Majalla" pitchFamily="2" charset="-78"/>
                        <a:ea typeface="Arial"/>
                        <a:cs typeface="Sakkal Majalla" pitchFamily="2" charset="-78"/>
                      </a:endParaRPr>
                    </a:p>
                  </a:txBody>
                  <a:tcPr marL="68580" marR="68580" marT="0" marB="0"/>
                </a:tc>
              </a:tr>
              <a:tr h="311277">
                <a:tc>
                  <a:txBody>
                    <a:bodyPr/>
                    <a:lstStyle/>
                    <a:p>
                      <a:pPr indent="254000" algn="justLow" rtl="1">
                        <a:lnSpc>
                          <a:spcPct val="115000"/>
                        </a:lnSpc>
                        <a:spcAft>
                          <a:spcPts val="0"/>
                        </a:spcAft>
                      </a:pPr>
                      <a:r>
                        <a:rPr lang="ar-SA" sz="16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602</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أضرار على العمليات المباشرة (تأمين الأشخاص)</a:t>
                      </a:r>
                      <a:endParaRPr lang="fr-FR" sz="1600">
                        <a:effectLst/>
                        <a:latin typeface="Sakkal Majalla" pitchFamily="2" charset="-78"/>
                        <a:ea typeface="Arial"/>
                        <a:cs typeface="Sakkal Majalla" pitchFamily="2" charset="-78"/>
                      </a:endParaRPr>
                    </a:p>
                  </a:txBody>
                  <a:tcPr marL="68580" marR="68580" marT="0" marB="0"/>
                </a:tc>
              </a:tr>
              <a:tr h="311277">
                <a:tc>
                  <a:txBody>
                    <a:bodyPr/>
                    <a:lstStyle/>
                    <a:p>
                      <a:pPr indent="254000" algn="justLow" rtl="1">
                        <a:lnSpc>
                          <a:spcPct val="115000"/>
                        </a:lnSpc>
                        <a:spcAft>
                          <a:spcPts val="0"/>
                        </a:spcAft>
                      </a:pPr>
                      <a:r>
                        <a:rPr lang="ar-SA" sz="16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603</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أضرار على عمليات القبول إعادة التأمين (تأمين الأشخاص)</a:t>
                      </a:r>
                      <a:endParaRPr lang="fr-FR" sz="1600">
                        <a:effectLst/>
                        <a:latin typeface="Sakkal Majalla" pitchFamily="2" charset="-78"/>
                        <a:ea typeface="Arial"/>
                        <a:cs typeface="Sakkal Majalla" pitchFamily="2" charset="-78"/>
                      </a:endParaRPr>
                    </a:p>
                  </a:txBody>
                  <a:tcPr marL="68580" marR="68580" marT="0" marB="0"/>
                </a:tc>
              </a:tr>
              <a:tr h="311277">
                <a:tc>
                  <a:txBody>
                    <a:bodyPr/>
                    <a:lstStyle/>
                    <a:p>
                      <a:pPr indent="254000" algn="justLow" rtl="1">
                        <a:lnSpc>
                          <a:spcPct val="115000"/>
                        </a:lnSpc>
                        <a:spcAft>
                          <a:spcPts val="0"/>
                        </a:spcAft>
                      </a:pPr>
                      <a:r>
                        <a:rPr lang="ar-SA" sz="16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608</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جزء من التأمين المشترك المتنازل عنه</a:t>
                      </a:r>
                      <a:endParaRPr lang="fr-FR" sz="1600">
                        <a:effectLst/>
                        <a:latin typeface="Sakkal Majalla" pitchFamily="2" charset="-78"/>
                        <a:ea typeface="Arial"/>
                        <a:cs typeface="Sakkal Majalla" pitchFamily="2" charset="-78"/>
                      </a:endParaRPr>
                    </a:p>
                  </a:txBody>
                  <a:tcPr marL="68580" marR="68580" marT="0" marB="0"/>
                </a:tc>
              </a:tr>
              <a:tr h="311277">
                <a:tc>
                  <a:txBody>
                    <a:bodyPr/>
                    <a:lstStyle/>
                    <a:p>
                      <a:pPr indent="254000" algn="justLow" rtl="1">
                        <a:lnSpc>
                          <a:spcPct val="115000"/>
                        </a:lnSpc>
                        <a:spcAft>
                          <a:spcPts val="0"/>
                        </a:spcAft>
                      </a:pPr>
                      <a:r>
                        <a:rPr lang="ar-SA" sz="16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609</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dirty="0">
                          <a:effectLst/>
                        </a:rPr>
                        <a:t>الجزء من إعادة التأمين المتنازل عنه من الأضرار</a:t>
                      </a:r>
                      <a:endParaRPr lang="fr-FR" sz="1600" dirty="0">
                        <a:effectLst/>
                        <a:latin typeface="Sakkal Majalla" pitchFamily="2" charset="-78"/>
                        <a:ea typeface="Arial"/>
                        <a:cs typeface="Sakkal Majalla" pitchFamily="2" charset="-78"/>
                      </a:endParaRPr>
                    </a:p>
                  </a:txBody>
                  <a:tcPr marL="68580" marR="68580" marT="0" marB="0"/>
                </a:tc>
              </a:tr>
            </a:tbl>
          </a:graphicData>
        </a:graphic>
      </p:graphicFrame>
    </p:spTree>
    <p:extLst>
      <p:ext uri="{BB962C8B-B14F-4D97-AF65-F5344CB8AC3E}">
        <p14:creationId xmlns:p14="http://schemas.microsoft.com/office/powerpoint/2010/main" val="9340432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847928"/>
          </a:xfrm>
        </p:spPr>
        <p:txBody>
          <a:bodyPr/>
          <a:lstStyle/>
          <a:p>
            <a:pPr algn="justLow" rtl="1"/>
            <a:r>
              <a:rPr lang="ar-SA" b="1" dirty="0">
                <a:latin typeface="Sakkal Majalla" pitchFamily="2" charset="-78"/>
                <a:cs typeface="Sakkal Majalla" pitchFamily="2" charset="-78"/>
              </a:rPr>
              <a:t>الصنف السابع (المجموعة السابعة) الإيرادات:</a:t>
            </a:r>
            <a:endParaRPr lang="fr-FR" dirty="0">
              <a:latin typeface="Sakkal Majalla" pitchFamily="2" charset="-78"/>
              <a:cs typeface="Sakkal Majalla" pitchFamily="2" charset="-78"/>
            </a:endParaRPr>
          </a:p>
          <a:p>
            <a:pPr marL="0" indent="0" algn="justLow" rtl="1">
              <a:buNone/>
            </a:pPr>
            <a:r>
              <a:rPr lang="ar-SA" dirty="0">
                <a:latin typeface="Sakkal Majalla" pitchFamily="2" charset="-78"/>
                <a:cs typeface="Sakkal Majalla" pitchFamily="2" charset="-78"/>
              </a:rPr>
              <a:t>يتمثل الفرق في الحساب 70 والذي يمثل هذا الحساب الأقساط التي يكتسبها حاملو الوثائق، مقابل تغطية مخاطر محتملة، تتحقق من خلال عقد تأمين، يطلق عليه أيضا بوليصة تأمين، يمكن تعديلها عن طريق المصادقة.</a:t>
            </a:r>
            <a:endParaRPr lang="fr-FR" dirty="0">
              <a:latin typeface="Sakkal Majalla" pitchFamily="2" charset="-78"/>
              <a:cs typeface="Sakkal Majalla" pitchFamily="2" charset="-78"/>
            </a:endParaRPr>
          </a:p>
          <a:p>
            <a:pPr marL="0" indent="0" algn="justLow" rtl="1">
              <a:buNone/>
            </a:pPr>
            <a:r>
              <a:rPr lang="ar-SA" dirty="0">
                <a:latin typeface="Sakkal Majalla" pitchFamily="2" charset="-78"/>
                <a:cs typeface="Sakkal Majalla" pitchFamily="2" charset="-78"/>
              </a:rPr>
              <a:t>كما يسجل الأقساط المقبولة في التأمين المشترك وإعادة التأمين</a:t>
            </a:r>
            <a:r>
              <a:rPr lang="ar-SA" dirty="0" smtClean="0">
                <a:latin typeface="Sakkal Majalla" pitchFamily="2" charset="-78"/>
                <a:cs typeface="Sakkal Majalla" pitchFamily="2" charset="-78"/>
              </a:rPr>
              <a:t>.</a:t>
            </a:r>
            <a:endParaRPr lang="ar-DZ" dirty="0" smtClean="0">
              <a:latin typeface="Sakkal Majalla" pitchFamily="2" charset="-78"/>
              <a:cs typeface="Sakkal Majalla" pitchFamily="2" charset="-78"/>
            </a:endParaRPr>
          </a:p>
          <a:p>
            <a:pPr marL="0" indent="0" algn="justLow">
              <a:buNone/>
            </a:pPr>
            <a:endParaRPr lang="fr-FR" dirty="0">
              <a:latin typeface="Sakkal Majalla" pitchFamily="2" charset="-78"/>
              <a:cs typeface="Sakkal Majalla" pitchFamily="2" charset="-78"/>
            </a:endParaRPr>
          </a:p>
        </p:txBody>
      </p:sp>
      <p:graphicFrame>
        <p:nvGraphicFramePr>
          <p:cNvPr id="4" name="Tableau 3"/>
          <p:cNvGraphicFramePr>
            <a:graphicFrameLocks noGrp="1"/>
          </p:cNvGraphicFramePr>
          <p:nvPr>
            <p:extLst>
              <p:ext uri="{D42A27DB-BD31-4B8C-83A1-F6EECF244321}">
                <p14:modId xmlns:p14="http://schemas.microsoft.com/office/powerpoint/2010/main" val="3519031052"/>
              </p:ext>
            </p:extLst>
          </p:nvPr>
        </p:nvGraphicFramePr>
        <p:xfrm>
          <a:off x="533942" y="3407231"/>
          <a:ext cx="8070506" cy="6070443"/>
        </p:xfrm>
        <a:graphic>
          <a:graphicData uri="http://schemas.openxmlformats.org/drawingml/2006/table">
            <a:tbl>
              <a:tblPr rtl="1" firstRow="1" firstCol="1" bandRow="1">
                <a:tableStyleId>{F5AB1C69-6EDB-4FF4-983F-18BD219EF322}</a:tableStyleId>
              </a:tblPr>
              <a:tblGrid>
                <a:gridCol w="811766"/>
                <a:gridCol w="775902"/>
                <a:gridCol w="890009"/>
                <a:gridCol w="1046491"/>
                <a:gridCol w="4546338"/>
              </a:tblGrid>
              <a:tr h="249975">
                <a:tc>
                  <a:txBody>
                    <a:bodyPr/>
                    <a:lstStyle/>
                    <a:p>
                      <a:pPr indent="254000" algn="justLow" rtl="1">
                        <a:lnSpc>
                          <a:spcPct val="100000"/>
                        </a:lnSpc>
                        <a:spcAft>
                          <a:spcPts val="0"/>
                        </a:spcAft>
                      </a:pPr>
                      <a:r>
                        <a:rPr lang="ar-SA" sz="1600" dirty="0">
                          <a:effectLst/>
                          <a:latin typeface="Sakkal Majalla" pitchFamily="2" charset="-78"/>
                          <a:cs typeface="Sakkal Majalla" pitchFamily="2" charset="-78"/>
                        </a:rPr>
                        <a:t>70</a:t>
                      </a:r>
                      <a:endParaRPr lang="fr-FR" sz="1400" dirty="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dirty="0">
                          <a:effectLst/>
                          <a:latin typeface="Sakkal Majalla" pitchFamily="2" charset="-78"/>
                          <a:cs typeface="Sakkal Majalla" pitchFamily="2" charset="-78"/>
                        </a:rPr>
                        <a:t>الأقساط</a:t>
                      </a:r>
                      <a:endParaRPr lang="fr-FR" sz="1400" dirty="0">
                        <a:effectLst/>
                        <a:latin typeface="Sakkal Majalla" pitchFamily="2" charset="-78"/>
                        <a:ea typeface="Arial"/>
                        <a:cs typeface="Sakkal Majalla" pitchFamily="2" charset="-78"/>
                      </a:endParaRPr>
                    </a:p>
                  </a:txBody>
                  <a:tcPr marL="51119" marR="51119" marT="0" marB="0"/>
                </a:tc>
              </a:tr>
              <a:tr h="249975">
                <a:tc>
                  <a:txBody>
                    <a:bodyPr/>
                    <a:lstStyle/>
                    <a:p>
                      <a:pPr indent="254000" algn="justLow" rtl="1">
                        <a:lnSpc>
                          <a:spcPct val="100000"/>
                        </a:lnSpc>
                        <a:spcAft>
                          <a:spcPts val="0"/>
                        </a:spcAft>
                      </a:pPr>
                      <a:r>
                        <a:rPr lang="ar-SA" sz="1600" dirty="0">
                          <a:effectLst/>
                          <a:latin typeface="Sakkal Majalla" pitchFamily="2" charset="-78"/>
                          <a:cs typeface="Sakkal Majalla" pitchFamily="2" charset="-78"/>
                        </a:rPr>
                        <a:t> </a:t>
                      </a:r>
                      <a:endParaRPr lang="fr-FR" sz="1400" dirty="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dirty="0">
                          <a:effectLst/>
                          <a:latin typeface="Sakkal Majalla" pitchFamily="2" charset="-78"/>
                          <a:cs typeface="Sakkal Majalla" pitchFamily="2" charset="-78"/>
                        </a:rPr>
                        <a:t>7000</a:t>
                      </a:r>
                      <a:endParaRPr lang="fr-FR" sz="1400" dirty="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أقساط مبرمة</a:t>
                      </a:r>
                      <a:endParaRPr lang="fr-FR" sz="1400">
                        <a:effectLst/>
                        <a:latin typeface="Sakkal Majalla" pitchFamily="2" charset="-78"/>
                        <a:ea typeface="Arial"/>
                        <a:cs typeface="Sakkal Majalla" pitchFamily="2" charset="-78"/>
                      </a:endParaRPr>
                    </a:p>
                  </a:txBody>
                  <a:tcPr marL="51119" marR="51119" marT="0" marB="0"/>
                </a:tc>
              </a:tr>
              <a:tr h="412629">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dirty="0">
                          <a:effectLst/>
                          <a:latin typeface="Sakkal Majalla" pitchFamily="2" charset="-78"/>
                          <a:cs typeface="Sakkal Majalla" pitchFamily="2" charset="-78"/>
                        </a:rPr>
                        <a:t> </a:t>
                      </a:r>
                      <a:endParaRPr lang="fr-FR" sz="1400" dirty="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dirty="0">
                          <a:effectLst/>
                          <a:latin typeface="Sakkal Majalla" pitchFamily="2" charset="-78"/>
                          <a:cs typeface="Sakkal Majalla" pitchFamily="2" charset="-78"/>
                        </a:rPr>
                        <a:t>70001</a:t>
                      </a:r>
                      <a:endParaRPr lang="fr-FR" sz="1400" dirty="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أقساط التأمين على السيارات</a:t>
                      </a:r>
                      <a:endParaRPr lang="fr-FR" sz="1400">
                        <a:effectLst/>
                        <a:latin typeface="Sakkal Majalla" pitchFamily="2" charset="-78"/>
                        <a:ea typeface="Arial"/>
                        <a:cs typeface="Sakkal Majalla" pitchFamily="2" charset="-78"/>
                      </a:endParaRPr>
                    </a:p>
                  </a:txBody>
                  <a:tcPr marL="51119" marR="51119" marT="0" marB="0"/>
                </a:tc>
              </a:tr>
              <a:tr h="618944">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70002</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dirty="0">
                          <a:effectLst/>
                          <a:latin typeface="Sakkal Majalla" pitchFamily="2" charset="-78"/>
                          <a:cs typeface="Sakkal Majalla" pitchFamily="2" charset="-78"/>
                        </a:rPr>
                        <a:t>أقساط التأمين على الأخطار المتعددة</a:t>
                      </a:r>
                      <a:endParaRPr lang="fr-FR" sz="1400" dirty="0">
                        <a:effectLst/>
                        <a:latin typeface="Sakkal Majalla" pitchFamily="2" charset="-78"/>
                        <a:ea typeface="Arial"/>
                        <a:cs typeface="Sakkal Majalla" pitchFamily="2" charset="-78"/>
                      </a:endParaRPr>
                    </a:p>
                  </a:txBody>
                  <a:tcPr marL="51119" marR="51119" marT="0" marB="0"/>
                </a:tc>
              </a:tr>
              <a:tr h="618944">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70003</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dirty="0">
                          <a:effectLst/>
                          <a:latin typeface="Sakkal Majalla" pitchFamily="2" charset="-78"/>
                          <a:cs typeface="Sakkal Majalla" pitchFamily="2" charset="-78"/>
                        </a:rPr>
                        <a:t>أقساط التأمين على نقل السلع والخدمات</a:t>
                      </a:r>
                      <a:endParaRPr lang="fr-FR" sz="1400" dirty="0">
                        <a:effectLst/>
                        <a:latin typeface="Sakkal Majalla" pitchFamily="2" charset="-78"/>
                        <a:ea typeface="Arial"/>
                        <a:cs typeface="Sakkal Majalla" pitchFamily="2" charset="-78"/>
                      </a:endParaRPr>
                    </a:p>
                  </a:txBody>
                  <a:tcPr marL="51119" marR="51119" marT="0" marB="0"/>
                </a:tc>
              </a:tr>
              <a:tr h="618944">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7003</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تكلفة وثيقة التأمين (تكلفة الورقة)</a:t>
                      </a:r>
                      <a:endParaRPr lang="fr-FR" sz="1400">
                        <a:effectLst/>
                        <a:latin typeface="Sakkal Majalla" pitchFamily="2" charset="-78"/>
                        <a:ea typeface="Arial"/>
                        <a:cs typeface="Sakkal Majalla" pitchFamily="2" charset="-78"/>
                      </a:endParaRPr>
                    </a:p>
                  </a:txBody>
                  <a:tcPr marL="51119" marR="51119" marT="0" marB="0"/>
                </a:tc>
              </a:tr>
              <a:tr h="412629">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701</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dirty="0">
                          <a:effectLst/>
                          <a:latin typeface="Sakkal Majalla" pitchFamily="2" charset="-78"/>
                          <a:cs typeface="Sakkal Majalla" pitchFamily="2" charset="-78"/>
                        </a:rPr>
                        <a:t>أقساط مقبولة (تأمين الأضرار)</a:t>
                      </a:r>
                      <a:endParaRPr lang="fr-FR" sz="1400" dirty="0">
                        <a:effectLst/>
                        <a:latin typeface="Sakkal Majalla" pitchFamily="2" charset="-78"/>
                        <a:ea typeface="Arial"/>
                        <a:cs typeface="Sakkal Majalla" pitchFamily="2" charset="-78"/>
                      </a:endParaRPr>
                    </a:p>
                  </a:txBody>
                  <a:tcPr marL="51119" marR="51119" marT="0" marB="0"/>
                </a:tc>
              </a:tr>
              <a:tr h="825258">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702</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dirty="0">
                          <a:effectLst/>
                          <a:latin typeface="Sakkal Majalla" pitchFamily="2" charset="-78"/>
                          <a:cs typeface="Sakkal Majalla" pitchFamily="2" charset="-78"/>
                        </a:rPr>
                        <a:t>أقساط مبرمة على العمليات المباشرة (تأمين الأشخاص)</a:t>
                      </a:r>
                      <a:endParaRPr lang="fr-FR" sz="1400" dirty="0">
                        <a:effectLst/>
                        <a:latin typeface="Sakkal Majalla" pitchFamily="2" charset="-78"/>
                        <a:ea typeface="Arial"/>
                        <a:cs typeface="Sakkal Majalla" pitchFamily="2" charset="-78"/>
                      </a:endParaRPr>
                    </a:p>
                  </a:txBody>
                  <a:tcPr marL="51119" marR="51119" marT="0" marB="0"/>
                </a:tc>
              </a:tr>
              <a:tr h="412629">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703</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أقساط مقبولة (تأمين الأشخاص)</a:t>
                      </a:r>
                      <a:endParaRPr lang="fr-FR" sz="1400">
                        <a:effectLst/>
                        <a:latin typeface="Sakkal Majalla" pitchFamily="2" charset="-78"/>
                        <a:ea typeface="Arial"/>
                        <a:cs typeface="Sakkal Majalla" pitchFamily="2" charset="-78"/>
                      </a:endParaRPr>
                    </a:p>
                  </a:txBody>
                  <a:tcPr marL="51119" marR="51119" marT="0" marB="0"/>
                </a:tc>
              </a:tr>
              <a:tr h="825258">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708</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dirty="0">
                          <a:effectLst/>
                          <a:latin typeface="Sakkal Majalla" pitchFamily="2" charset="-78"/>
                          <a:cs typeface="Sakkal Majalla" pitchFamily="2" charset="-78"/>
                        </a:rPr>
                        <a:t>جزء من التأمين المشترك المتنازل عنه في الأقساط</a:t>
                      </a:r>
                      <a:endParaRPr lang="fr-FR" sz="1400" dirty="0">
                        <a:effectLst/>
                        <a:latin typeface="Sakkal Majalla" pitchFamily="2" charset="-78"/>
                        <a:ea typeface="Arial"/>
                        <a:cs typeface="Sakkal Majalla" pitchFamily="2" charset="-78"/>
                      </a:endParaRPr>
                    </a:p>
                  </a:txBody>
                  <a:tcPr marL="51119" marR="51119" marT="0" marB="0"/>
                </a:tc>
              </a:tr>
              <a:tr h="825258">
                <a:tc>
                  <a:txBody>
                    <a:bodyPr/>
                    <a:lstStyle/>
                    <a:p>
                      <a:pPr indent="254000" algn="justLow" rtl="1">
                        <a:lnSpc>
                          <a:spcPct val="100000"/>
                        </a:lnSpc>
                        <a:spcAft>
                          <a:spcPts val="0"/>
                        </a:spcAft>
                      </a:pPr>
                      <a:r>
                        <a:rPr lang="ar-SA" sz="1600" dirty="0">
                          <a:effectLst/>
                          <a:latin typeface="Sakkal Majalla" pitchFamily="2" charset="-78"/>
                          <a:cs typeface="Sakkal Majalla" pitchFamily="2" charset="-78"/>
                        </a:rPr>
                        <a:t> </a:t>
                      </a:r>
                      <a:endParaRPr lang="fr-FR" sz="1400" dirty="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709</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dirty="0">
                          <a:effectLst/>
                          <a:latin typeface="Sakkal Majalla" pitchFamily="2" charset="-78"/>
                          <a:cs typeface="Sakkal Majalla" pitchFamily="2" charset="-78"/>
                        </a:rPr>
                        <a:t> </a:t>
                      </a:r>
                      <a:endParaRPr lang="fr-FR" sz="1400" dirty="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a:effectLst/>
                          <a:latin typeface="Sakkal Majalla" pitchFamily="2" charset="-78"/>
                          <a:cs typeface="Sakkal Majalla" pitchFamily="2" charset="-78"/>
                        </a:rPr>
                        <a:t> </a:t>
                      </a:r>
                      <a:endParaRPr lang="fr-FR" sz="1400">
                        <a:effectLst/>
                        <a:latin typeface="Sakkal Majalla" pitchFamily="2" charset="-78"/>
                        <a:ea typeface="Arial"/>
                        <a:cs typeface="Sakkal Majalla" pitchFamily="2" charset="-78"/>
                      </a:endParaRPr>
                    </a:p>
                  </a:txBody>
                  <a:tcPr marL="51119" marR="51119" marT="0" marB="0"/>
                </a:tc>
                <a:tc>
                  <a:txBody>
                    <a:bodyPr/>
                    <a:lstStyle/>
                    <a:p>
                      <a:pPr indent="254000" algn="justLow" rtl="1">
                        <a:lnSpc>
                          <a:spcPct val="100000"/>
                        </a:lnSpc>
                        <a:spcAft>
                          <a:spcPts val="0"/>
                        </a:spcAft>
                      </a:pPr>
                      <a:r>
                        <a:rPr lang="ar-SA" sz="1600" dirty="0">
                          <a:effectLst/>
                          <a:latin typeface="Sakkal Majalla" pitchFamily="2" charset="-78"/>
                          <a:cs typeface="Sakkal Majalla" pitchFamily="2" charset="-78"/>
                        </a:rPr>
                        <a:t>الجزء من إعادة التأمين المتنازل عنها في الأقساط</a:t>
                      </a:r>
                      <a:endParaRPr lang="fr-FR" sz="1400" dirty="0">
                        <a:effectLst/>
                        <a:latin typeface="Sakkal Majalla" pitchFamily="2" charset="-78"/>
                        <a:ea typeface="Arial"/>
                        <a:cs typeface="Sakkal Majalla" pitchFamily="2" charset="-78"/>
                      </a:endParaRPr>
                    </a:p>
                  </a:txBody>
                  <a:tcPr marL="51119" marR="51119" marT="0" marB="0"/>
                </a:tc>
              </a:tr>
            </a:tbl>
          </a:graphicData>
        </a:graphic>
      </p:graphicFrame>
    </p:spTree>
    <p:extLst>
      <p:ext uri="{BB962C8B-B14F-4D97-AF65-F5344CB8AC3E}">
        <p14:creationId xmlns:p14="http://schemas.microsoft.com/office/powerpoint/2010/main" val="1698209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33400"/>
            <a:ext cx="8229600" cy="5791200"/>
          </a:xfrm>
        </p:spPr>
        <p:txBody>
          <a:bodyPr>
            <a:normAutofit lnSpcReduction="10000"/>
          </a:bodyPr>
          <a:lstStyle/>
          <a:p>
            <a:pPr marL="0" indent="0" algn="justLow" rtl="1">
              <a:buNone/>
            </a:pPr>
            <a:r>
              <a:rPr lang="ar-SA" dirty="0">
                <a:latin typeface="Sakkal Majalla" pitchFamily="2" charset="-78"/>
                <a:cs typeface="Sakkal Majalla" pitchFamily="2" charset="-78"/>
              </a:rPr>
              <a:t>تعتمد المحاسبة في قطاع التأمين على نظام المحاسبة المالية " </a:t>
            </a:r>
            <a:r>
              <a:rPr lang="en-US" b="1" dirty="0">
                <a:latin typeface="Sakkal Majalla" pitchFamily="2" charset="-78"/>
                <a:cs typeface="Sakkal Majalla" pitchFamily="2" charset="-78"/>
              </a:rPr>
              <a:t>SCF</a:t>
            </a:r>
            <a:r>
              <a:rPr lang="ar-DZ" b="1" dirty="0">
                <a:latin typeface="Sakkal Majalla" pitchFamily="2" charset="-78"/>
                <a:cs typeface="Sakkal Majalla" pitchFamily="2" charset="-78"/>
              </a:rPr>
              <a:t> " </a:t>
            </a:r>
            <a:r>
              <a:rPr lang="ar-SA" dirty="0">
                <a:latin typeface="Sakkal Majalla" pitchFamily="2" charset="-78"/>
                <a:cs typeface="Sakkal Majalla" pitchFamily="2" charset="-78"/>
              </a:rPr>
              <a:t>المعتمد في الجزائر منذ </a:t>
            </a:r>
            <a:r>
              <a:rPr lang="ar-DZ" b="1" dirty="0">
                <a:latin typeface="Sakkal Majalla" pitchFamily="2" charset="-78"/>
                <a:cs typeface="Sakkal Majalla" pitchFamily="2" charset="-78"/>
              </a:rPr>
              <a:t>01/ 01 / 2010  </a:t>
            </a:r>
            <a:r>
              <a:rPr lang="ar-SA" dirty="0">
                <a:latin typeface="Sakkal Majalla" pitchFamily="2" charset="-78"/>
                <a:cs typeface="Sakkal Majalla" pitchFamily="2" charset="-78"/>
              </a:rPr>
              <a:t>ويتميز قطاع التأمين بالخصائص التالية:</a:t>
            </a:r>
            <a:endParaRPr lang="fr-FR" dirty="0">
              <a:latin typeface="Sakkal Majalla" pitchFamily="2" charset="-78"/>
              <a:cs typeface="Sakkal Majalla" pitchFamily="2" charset="-78"/>
            </a:endParaRPr>
          </a:p>
          <a:p>
            <a:pPr lvl="0" algn="justLow" rtl="1">
              <a:buFont typeface="Wingdings" pitchFamily="2" charset="2"/>
              <a:buChar char="Ø"/>
            </a:pPr>
            <a:r>
              <a:rPr lang="ar-SA" dirty="0">
                <a:latin typeface="Sakkal Majalla" pitchFamily="2" charset="-78"/>
                <a:cs typeface="Sakkal Majalla" pitchFamily="2" charset="-78"/>
              </a:rPr>
              <a:t>المنتج النهائي في التأمين هو تقديم خدمة وليست سلعة وتمتاز هذه الخدمة بأنها خدمة آجلة وليست حالية؛</a:t>
            </a:r>
            <a:endParaRPr lang="fr-FR" dirty="0">
              <a:latin typeface="Sakkal Majalla" pitchFamily="2" charset="-78"/>
              <a:cs typeface="Sakkal Majalla" pitchFamily="2" charset="-78"/>
            </a:endParaRPr>
          </a:p>
          <a:p>
            <a:pPr lvl="0" algn="justLow" rtl="1">
              <a:buFont typeface="Wingdings" pitchFamily="2" charset="2"/>
              <a:buChar char="Ø"/>
            </a:pPr>
            <a:r>
              <a:rPr lang="ar-SA" dirty="0">
                <a:latin typeface="Sakkal Majalla" pitchFamily="2" charset="-78"/>
                <a:cs typeface="Sakkal Majalla" pitchFamily="2" charset="-78"/>
              </a:rPr>
              <a:t>أسعارها ثابتة ولا تخضع لقوانين العرض والطلب حيث تعد على أساس الخبرة الماضية في سوق التأمين وبالاستعانة بأساليب رياضية؛</a:t>
            </a:r>
            <a:endParaRPr lang="fr-FR" dirty="0">
              <a:latin typeface="Sakkal Majalla" pitchFamily="2" charset="-78"/>
              <a:cs typeface="Sakkal Majalla" pitchFamily="2" charset="-78"/>
            </a:endParaRPr>
          </a:p>
          <a:p>
            <a:pPr lvl="0" algn="justLow" rtl="1">
              <a:buFont typeface="Wingdings" pitchFamily="2" charset="2"/>
              <a:buChar char="Ø"/>
            </a:pPr>
            <a:r>
              <a:rPr lang="ar-SA" dirty="0">
                <a:latin typeface="Sakkal Majalla" pitchFamily="2" charset="-78"/>
                <a:cs typeface="Sakkal Majalla" pitchFamily="2" charset="-78"/>
              </a:rPr>
              <a:t>تتحصل شركات التأمين على الإيرادات (أقساط التأمين) ثم تقوم بالنفقات (تعويضات) عكس المؤسسات الأخرى؛</a:t>
            </a:r>
            <a:endParaRPr lang="fr-FR" dirty="0">
              <a:latin typeface="Sakkal Majalla" pitchFamily="2" charset="-78"/>
              <a:cs typeface="Sakkal Majalla" pitchFamily="2" charset="-78"/>
            </a:endParaRPr>
          </a:p>
          <a:p>
            <a:pPr lvl="0" algn="justLow" rtl="1">
              <a:buFont typeface="Wingdings" pitchFamily="2" charset="2"/>
              <a:buChar char="Ø"/>
            </a:pPr>
            <a:r>
              <a:rPr lang="ar-SA" dirty="0">
                <a:latin typeface="Sakkal Majalla" pitchFamily="2" charset="-78"/>
                <a:cs typeface="Sakkal Majalla" pitchFamily="2" charset="-78"/>
              </a:rPr>
              <a:t>التقارير المالية في شركات التأمين غالبا ما تركز على الأحداث المستقبلية بهدف تبيان مقدرة الشركة على الوفاء بالتزاماتها الحاضرة والمستقبلية؛</a:t>
            </a:r>
            <a:endParaRPr lang="fr-FR" dirty="0">
              <a:latin typeface="Sakkal Majalla" pitchFamily="2" charset="-78"/>
              <a:cs typeface="Sakkal Majalla" pitchFamily="2" charset="-78"/>
            </a:endParaRPr>
          </a:p>
          <a:p>
            <a:pPr lvl="0" algn="justLow" rtl="1">
              <a:buFont typeface="Wingdings" pitchFamily="2" charset="2"/>
              <a:buChar char="Ø"/>
            </a:pPr>
            <a:r>
              <a:rPr lang="ar-SA" dirty="0">
                <a:latin typeface="Sakkal Majalla" pitchFamily="2" charset="-78"/>
                <a:cs typeface="Sakkal Majalla" pitchFamily="2" charset="-78"/>
              </a:rPr>
              <a:t>إن مبلغ الربح أو الخسارة في ختام الدورة المالية ما هو إلا مبلغ تقديري باعتبار أن عقود التأمين غالبا ما تتعدى مدتها السنة، أيضا لا يمكن تحديد مقدار الالتزامات والنفقات المترتبة على عقد التأمين إلا بعد انتهاء أجل العقود؛</a:t>
            </a:r>
            <a:endParaRPr lang="fr-FR" dirty="0">
              <a:latin typeface="Sakkal Majalla" pitchFamily="2" charset="-78"/>
              <a:cs typeface="Sakkal Majalla" pitchFamily="2" charset="-78"/>
            </a:endParaRPr>
          </a:p>
          <a:p>
            <a:pPr lvl="0" algn="justLow" rtl="1">
              <a:buFont typeface="Wingdings" pitchFamily="2" charset="2"/>
              <a:buChar char="Ø"/>
            </a:pPr>
            <a:r>
              <a:rPr lang="ar-SA" dirty="0" smtClean="0">
                <a:latin typeface="Sakkal Majalla" pitchFamily="2" charset="-78"/>
                <a:cs typeface="Sakkal Majalla" pitchFamily="2" charset="-78"/>
              </a:rPr>
              <a:t>عدم </a:t>
            </a:r>
            <a:r>
              <a:rPr lang="ar-SA" dirty="0">
                <a:latin typeface="Sakkal Majalla" pitchFamily="2" charset="-78"/>
                <a:cs typeface="Sakkal Majalla" pitchFamily="2" charset="-78"/>
              </a:rPr>
              <a:t>وجود مخزونات إذ تعتبر الأدوات المكتبية استهلاكات الدورة.</a:t>
            </a:r>
            <a:endParaRPr lang="fr-FR" dirty="0">
              <a:latin typeface="Sakkal Majalla" pitchFamily="2" charset="-78"/>
              <a:cs typeface="Sakkal Majalla" pitchFamily="2" charset="-78"/>
            </a:endParaRPr>
          </a:p>
          <a:p>
            <a:pPr marL="0" indent="0" algn="justLow" rtl="1">
              <a:buNone/>
            </a:pPr>
            <a:endParaRPr lang="fr-FR" dirty="0">
              <a:latin typeface="Sakkal Majalla" pitchFamily="2" charset="-78"/>
              <a:cs typeface="Sakkal Majalla" pitchFamily="2" charset="-78"/>
            </a:endParaRPr>
          </a:p>
        </p:txBody>
      </p:sp>
    </p:spTree>
    <p:extLst>
      <p:ext uri="{BB962C8B-B14F-4D97-AF65-F5344CB8AC3E}">
        <p14:creationId xmlns:p14="http://schemas.microsoft.com/office/powerpoint/2010/main" val="3632135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775920"/>
          </a:xfrm>
        </p:spPr>
        <p:txBody>
          <a:bodyPr/>
          <a:lstStyle/>
          <a:p>
            <a:pPr marL="0" indent="0" algn="ctr" rtl="1">
              <a:buNone/>
            </a:pPr>
            <a:r>
              <a:rPr lang="ar-SA" b="1" dirty="0">
                <a:latin typeface="Sakkal Majalla" pitchFamily="2" charset="-78"/>
                <a:cs typeface="Sakkal Majalla" pitchFamily="2" charset="-78"/>
              </a:rPr>
              <a:t>دراسة النظام المحاسبي المالي لقطاع التأمين و الفروقات بينه وبين النظام المحاسبي في المؤسسات الاقتصادية</a:t>
            </a:r>
            <a:r>
              <a:rPr lang="ar-SA" dirty="0">
                <a:latin typeface="Sakkal Majalla" pitchFamily="2" charset="-78"/>
                <a:cs typeface="Sakkal Majalla" pitchFamily="2" charset="-78"/>
              </a:rPr>
              <a:t>:</a:t>
            </a:r>
            <a:endParaRPr lang="fr-FR" dirty="0">
              <a:latin typeface="Sakkal Majalla" pitchFamily="2" charset="-78"/>
              <a:cs typeface="Sakkal Majalla" pitchFamily="2" charset="-78"/>
            </a:endParaRPr>
          </a:p>
          <a:p>
            <a:pPr algn="justLow" rtl="1">
              <a:buFont typeface="Wingdings" pitchFamily="2" charset="2"/>
              <a:buChar char="Ø"/>
            </a:pPr>
            <a:r>
              <a:rPr lang="ar-SA" b="1" dirty="0">
                <a:latin typeface="Sakkal Majalla" pitchFamily="2" charset="-78"/>
                <a:cs typeface="Sakkal Majalla" pitchFamily="2" charset="-78"/>
              </a:rPr>
              <a:t>الصنف الأول (المجموعة الأول) حسابات رأس المال</a:t>
            </a:r>
            <a:r>
              <a:rPr lang="ar-SA" dirty="0">
                <a:latin typeface="Sakkal Majalla" pitchFamily="2" charset="-78"/>
                <a:cs typeface="Sakkal Majalla" pitchFamily="2" charset="-78"/>
              </a:rPr>
              <a:t>:</a:t>
            </a:r>
            <a:endParaRPr lang="fr-FR" dirty="0">
              <a:latin typeface="Sakkal Majalla" pitchFamily="2" charset="-78"/>
              <a:cs typeface="Sakkal Majalla" pitchFamily="2" charset="-78"/>
            </a:endParaRPr>
          </a:p>
          <a:p>
            <a:pPr marL="0" indent="0" algn="justLow" rtl="1">
              <a:buNone/>
            </a:pPr>
            <a:r>
              <a:rPr lang="ar-SA" dirty="0">
                <a:latin typeface="Sakkal Majalla" pitchFamily="2" charset="-78"/>
                <a:cs typeface="Sakkal Majalla" pitchFamily="2" charset="-78"/>
              </a:rPr>
              <a:t>تتم المعالجة المحاسبية في الصنف الأول في قطاع التأمين كما في النظام المحاسبي المالي، مع وجود اختلافات في الحسابين </a:t>
            </a:r>
            <a:r>
              <a:rPr lang="ar-SA" dirty="0" smtClean="0">
                <a:latin typeface="Sakkal Majalla" pitchFamily="2" charset="-78"/>
                <a:cs typeface="Sakkal Majalla" pitchFamily="2" charset="-78"/>
              </a:rPr>
              <a:t>ح</a:t>
            </a:r>
            <a:r>
              <a:rPr lang="ar-DZ" dirty="0" smtClean="0">
                <a:latin typeface="Sakkal Majalla" pitchFamily="2" charset="-78"/>
                <a:cs typeface="Sakkal Majalla" pitchFamily="2" charset="-78"/>
              </a:rPr>
              <a:t>ـ</a:t>
            </a:r>
            <a:r>
              <a:rPr lang="ar-SA" b="1" dirty="0" smtClean="0">
                <a:latin typeface="Sakkal Majalla" pitchFamily="2" charset="-78"/>
                <a:cs typeface="Sakkal Majalla" pitchFamily="2" charset="-78"/>
              </a:rPr>
              <a:t>/14 </a:t>
            </a:r>
            <a:r>
              <a:rPr lang="ar-SA" dirty="0" smtClean="0">
                <a:latin typeface="Sakkal Majalla" pitchFamily="2" charset="-78"/>
                <a:cs typeface="Sakkal Majalla" pitchFamily="2" charset="-78"/>
              </a:rPr>
              <a:t>وح</a:t>
            </a:r>
            <a:r>
              <a:rPr lang="ar-DZ" dirty="0" smtClean="0">
                <a:latin typeface="Sakkal Majalla" pitchFamily="2" charset="-78"/>
                <a:cs typeface="Sakkal Majalla" pitchFamily="2" charset="-78"/>
              </a:rPr>
              <a:t>ـ</a:t>
            </a:r>
            <a:r>
              <a:rPr lang="ar-SA" dirty="0" smtClean="0">
                <a:latin typeface="Sakkal Majalla" pitchFamily="2" charset="-78"/>
                <a:cs typeface="Sakkal Majalla" pitchFamily="2" charset="-78"/>
              </a:rPr>
              <a:t>/</a:t>
            </a:r>
            <a:r>
              <a:rPr lang="ar-SA" b="1" dirty="0" smtClean="0">
                <a:latin typeface="Sakkal Majalla" pitchFamily="2" charset="-78"/>
                <a:cs typeface="Sakkal Majalla" pitchFamily="2" charset="-78"/>
              </a:rPr>
              <a:t>19 </a:t>
            </a:r>
            <a:r>
              <a:rPr lang="ar-SA" dirty="0">
                <a:latin typeface="Sakkal Majalla" pitchFamily="2" charset="-78"/>
                <a:cs typeface="Sakkal Majalla" pitchFamily="2" charset="-78"/>
              </a:rPr>
              <a:t>اللذان كانا متاحين في النظام المحاسبي المالي، حيث يمثل الحساب </a:t>
            </a:r>
            <a:r>
              <a:rPr lang="en-US" b="1" dirty="0" smtClean="0">
                <a:latin typeface="Sakkal Majalla" pitchFamily="2" charset="-78"/>
                <a:cs typeface="Sakkal Majalla" pitchFamily="2" charset="-78"/>
              </a:rPr>
              <a:t>14</a:t>
            </a:r>
            <a:r>
              <a:rPr lang="ar-SA" dirty="0" smtClean="0">
                <a:latin typeface="Sakkal Majalla" pitchFamily="2" charset="-78"/>
                <a:cs typeface="Sakkal Majalla" pitchFamily="2" charset="-78"/>
              </a:rPr>
              <a:t>الأموال </a:t>
            </a:r>
            <a:r>
              <a:rPr lang="ar-SA" dirty="0">
                <a:latin typeface="Sakkal Majalla" pitchFamily="2" charset="-78"/>
                <a:cs typeface="Sakkal Majalla" pitchFamily="2" charset="-78"/>
              </a:rPr>
              <a:t>التي تم تكوينها، وفقا للنصوص التشريعية والتنظيمية بشأن نشاط التأمين وإعادة التأمين، من أجل التعامل مع النقص المحتمل في </a:t>
            </a:r>
            <a:r>
              <a:rPr lang="ar-SA" dirty="0" smtClean="0">
                <a:latin typeface="Sakkal Majalla" pitchFamily="2" charset="-78"/>
                <a:cs typeface="Sakkal Majalla" pitchFamily="2" charset="-78"/>
              </a:rPr>
              <a:t>الالتزامات والتعهدات </a:t>
            </a:r>
            <a:r>
              <a:rPr lang="ar-SA" dirty="0">
                <a:latin typeface="Sakkal Majalla" pitchFamily="2" charset="-78"/>
                <a:cs typeface="Sakkal Majalla" pitchFamily="2" charset="-78"/>
              </a:rPr>
              <a:t>التقنية </a:t>
            </a:r>
            <a:r>
              <a:rPr lang="ar-SA" dirty="0" smtClean="0">
                <a:latin typeface="Sakkal Majalla" pitchFamily="2" charset="-78"/>
                <a:cs typeface="Sakkal Majalla" pitchFamily="2" charset="-78"/>
              </a:rPr>
              <a:t>لهيئات التأمين وإعادة التأمين.</a:t>
            </a:r>
            <a:r>
              <a:rPr lang="ar-SA" dirty="0"/>
              <a:t> </a:t>
            </a:r>
            <a:r>
              <a:rPr lang="ar-SA" sz="2400" dirty="0" smtClean="0">
                <a:latin typeface="Sakkal Majalla" pitchFamily="2" charset="-78"/>
                <a:cs typeface="Sakkal Majalla" pitchFamily="2" charset="-78"/>
              </a:rPr>
              <a:t>ويتشكل:</a:t>
            </a:r>
            <a:endParaRPr lang="ar-DZ" sz="2400" dirty="0" smtClean="0">
              <a:latin typeface="Sakkal Majalla" pitchFamily="2" charset="-78"/>
              <a:cs typeface="Sakkal Majalla" pitchFamily="2" charset="-78"/>
            </a:endParaRPr>
          </a:p>
          <a:p>
            <a:pPr marL="0" indent="0" algn="justLow" rtl="1">
              <a:buNone/>
            </a:pPr>
            <a:endParaRPr lang="fr-FR" dirty="0">
              <a:latin typeface="Sakkal Majalla" pitchFamily="2" charset="-78"/>
              <a:cs typeface="Sakkal Majalla" pitchFamily="2" charset="-78"/>
            </a:endParaRPr>
          </a:p>
        </p:txBody>
      </p:sp>
      <p:graphicFrame>
        <p:nvGraphicFramePr>
          <p:cNvPr id="7" name="Tableau 6"/>
          <p:cNvGraphicFramePr>
            <a:graphicFrameLocks noGrp="1"/>
          </p:cNvGraphicFramePr>
          <p:nvPr>
            <p:extLst>
              <p:ext uri="{D42A27DB-BD31-4B8C-83A1-F6EECF244321}">
                <p14:modId xmlns:p14="http://schemas.microsoft.com/office/powerpoint/2010/main" val="3660721364"/>
              </p:ext>
            </p:extLst>
          </p:nvPr>
        </p:nvGraphicFramePr>
        <p:xfrm>
          <a:off x="633331" y="3933056"/>
          <a:ext cx="8136904" cy="2276444"/>
        </p:xfrm>
        <a:graphic>
          <a:graphicData uri="http://schemas.openxmlformats.org/drawingml/2006/table">
            <a:tbl>
              <a:tblPr rtl="1" firstRow="1" firstCol="1" bandRow="1">
                <a:tableStyleId>{F5AB1C69-6EDB-4FF4-983F-18BD219EF322}</a:tableStyleId>
              </a:tblPr>
              <a:tblGrid>
                <a:gridCol w="884068"/>
                <a:gridCol w="1355106"/>
                <a:gridCol w="5897730"/>
              </a:tblGrid>
              <a:tr h="738086">
                <a:tc>
                  <a:txBody>
                    <a:bodyPr/>
                    <a:lstStyle/>
                    <a:p>
                      <a:pPr indent="254000" algn="ctr" rtl="1">
                        <a:lnSpc>
                          <a:spcPct val="100000"/>
                        </a:lnSpc>
                        <a:spcAft>
                          <a:spcPts val="0"/>
                        </a:spcAft>
                      </a:pPr>
                      <a:endParaRPr lang="ar-DZ" sz="2000" dirty="0" smtClean="0">
                        <a:effectLst/>
                      </a:endParaRPr>
                    </a:p>
                    <a:p>
                      <a:pPr indent="254000" algn="ctr" rtl="1">
                        <a:lnSpc>
                          <a:spcPct val="100000"/>
                        </a:lnSpc>
                        <a:spcAft>
                          <a:spcPts val="0"/>
                        </a:spcAft>
                      </a:pPr>
                      <a:r>
                        <a:rPr lang="ar-SA" sz="2000" dirty="0" smtClean="0">
                          <a:effectLst/>
                        </a:rPr>
                        <a:t>14</a:t>
                      </a:r>
                      <a:endParaRPr lang="fr-FR" sz="1800" dirty="0">
                        <a:effectLst/>
                        <a:latin typeface="Sakkal Majalla" pitchFamily="2" charset="-78"/>
                        <a:ea typeface="Arial"/>
                        <a:cs typeface="Sakkal Majalla" pitchFamily="2" charset="-78"/>
                      </a:endParaRPr>
                    </a:p>
                  </a:txBody>
                  <a:tcPr marL="68580" marR="68580" marT="0" marB="0"/>
                </a:tc>
                <a:tc>
                  <a:txBody>
                    <a:bodyPr/>
                    <a:lstStyle/>
                    <a:p>
                      <a:pPr indent="254000" algn="ctr" rtl="1">
                        <a:lnSpc>
                          <a:spcPct val="100000"/>
                        </a:lnSpc>
                        <a:spcAft>
                          <a:spcPts val="0"/>
                        </a:spcAft>
                      </a:pPr>
                      <a:r>
                        <a:rPr lang="ar-SA" sz="2000" dirty="0">
                          <a:effectLst/>
                        </a:rPr>
                        <a:t> </a:t>
                      </a:r>
                      <a:endParaRPr lang="fr-FR" sz="1800" dirty="0">
                        <a:effectLst/>
                        <a:latin typeface="Sakkal Majalla" pitchFamily="2" charset="-78"/>
                        <a:ea typeface="Arial"/>
                        <a:cs typeface="Sakkal Majalla" pitchFamily="2" charset="-78"/>
                      </a:endParaRPr>
                    </a:p>
                  </a:txBody>
                  <a:tcPr marL="68580" marR="68580" marT="0" marB="0"/>
                </a:tc>
                <a:tc>
                  <a:txBody>
                    <a:bodyPr/>
                    <a:lstStyle/>
                    <a:p>
                      <a:pPr indent="254000" algn="ctr" rtl="1">
                        <a:lnSpc>
                          <a:spcPct val="100000"/>
                        </a:lnSpc>
                        <a:spcAft>
                          <a:spcPts val="0"/>
                        </a:spcAft>
                      </a:pPr>
                      <a:endParaRPr lang="ar-DZ" sz="2000" dirty="0" smtClean="0">
                        <a:effectLst/>
                      </a:endParaRPr>
                    </a:p>
                    <a:p>
                      <a:pPr indent="254000" algn="ctr" rtl="1">
                        <a:lnSpc>
                          <a:spcPct val="100000"/>
                        </a:lnSpc>
                        <a:spcAft>
                          <a:spcPts val="0"/>
                        </a:spcAft>
                      </a:pPr>
                      <a:r>
                        <a:rPr lang="ar-SA" sz="2000" dirty="0" err="1" smtClean="0">
                          <a:effectLst/>
                        </a:rPr>
                        <a:t>المؤونات</a:t>
                      </a:r>
                      <a:r>
                        <a:rPr lang="ar-SA" sz="2000" dirty="0" smtClean="0">
                          <a:effectLst/>
                        </a:rPr>
                        <a:t> </a:t>
                      </a:r>
                      <a:r>
                        <a:rPr lang="ar-SA" sz="2000" dirty="0">
                          <a:effectLst/>
                        </a:rPr>
                        <a:t>القانونية (ما عدا التقنية الخاصة بالصنف 03)</a:t>
                      </a:r>
                      <a:endParaRPr lang="fr-FR" sz="1800" dirty="0">
                        <a:effectLst/>
                        <a:latin typeface="Sakkal Majalla" pitchFamily="2" charset="-78"/>
                        <a:ea typeface="Arial"/>
                        <a:cs typeface="Sakkal Majalla" pitchFamily="2" charset="-78"/>
                      </a:endParaRPr>
                    </a:p>
                  </a:txBody>
                  <a:tcPr marL="68580" marR="68580" marT="0" marB="0"/>
                </a:tc>
              </a:tr>
              <a:tr h="431228">
                <a:tc>
                  <a:txBody>
                    <a:bodyPr/>
                    <a:lstStyle/>
                    <a:p>
                      <a:pPr indent="254000" algn="ctr" rtl="1">
                        <a:lnSpc>
                          <a:spcPct val="100000"/>
                        </a:lnSpc>
                        <a:spcAft>
                          <a:spcPts val="0"/>
                        </a:spcAft>
                      </a:pPr>
                      <a:r>
                        <a:rPr lang="ar-SA" sz="2000" dirty="0">
                          <a:effectLst/>
                        </a:rPr>
                        <a:t> </a:t>
                      </a:r>
                      <a:endParaRPr lang="fr-FR" sz="1800" dirty="0">
                        <a:effectLst/>
                        <a:latin typeface="Sakkal Majalla" pitchFamily="2" charset="-78"/>
                        <a:ea typeface="Arial"/>
                        <a:cs typeface="Sakkal Majalla" pitchFamily="2" charset="-78"/>
                      </a:endParaRPr>
                    </a:p>
                  </a:txBody>
                  <a:tcPr marL="68580" marR="68580" marT="0" marB="0"/>
                </a:tc>
                <a:tc>
                  <a:txBody>
                    <a:bodyPr/>
                    <a:lstStyle/>
                    <a:p>
                      <a:pPr indent="254000" algn="ctr" rtl="1">
                        <a:lnSpc>
                          <a:spcPct val="100000"/>
                        </a:lnSpc>
                        <a:spcAft>
                          <a:spcPts val="0"/>
                        </a:spcAft>
                      </a:pPr>
                      <a:r>
                        <a:rPr lang="ar-SA" sz="2000">
                          <a:effectLst/>
                        </a:rPr>
                        <a:t>140</a:t>
                      </a:r>
                      <a:endParaRPr lang="fr-FR" sz="1800">
                        <a:effectLst/>
                        <a:latin typeface="Sakkal Majalla" pitchFamily="2" charset="-78"/>
                        <a:ea typeface="Arial"/>
                        <a:cs typeface="Sakkal Majalla" pitchFamily="2" charset="-78"/>
                      </a:endParaRPr>
                    </a:p>
                  </a:txBody>
                  <a:tcPr marL="68580" marR="68580" marT="0" marB="0"/>
                </a:tc>
                <a:tc>
                  <a:txBody>
                    <a:bodyPr/>
                    <a:lstStyle/>
                    <a:p>
                      <a:pPr indent="254000" algn="ctr" rtl="1">
                        <a:lnSpc>
                          <a:spcPct val="100000"/>
                        </a:lnSpc>
                        <a:spcAft>
                          <a:spcPts val="0"/>
                        </a:spcAft>
                      </a:pPr>
                      <a:r>
                        <a:rPr lang="ar-SA" sz="2000" dirty="0" err="1">
                          <a:effectLst/>
                        </a:rPr>
                        <a:t>مؤونات</a:t>
                      </a:r>
                      <a:r>
                        <a:rPr lang="ar-SA" sz="2000" dirty="0">
                          <a:effectLst/>
                        </a:rPr>
                        <a:t> الضمان</a:t>
                      </a:r>
                      <a:endParaRPr lang="fr-FR" sz="1800" dirty="0">
                        <a:effectLst/>
                        <a:latin typeface="Sakkal Majalla" pitchFamily="2" charset="-78"/>
                        <a:ea typeface="Arial"/>
                        <a:cs typeface="Sakkal Majalla" pitchFamily="2" charset="-78"/>
                      </a:endParaRPr>
                    </a:p>
                  </a:txBody>
                  <a:tcPr marL="68580" marR="68580" marT="0" marB="0"/>
                </a:tc>
              </a:tr>
              <a:tr h="738086">
                <a:tc>
                  <a:txBody>
                    <a:bodyPr/>
                    <a:lstStyle/>
                    <a:p>
                      <a:pPr indent="254000" algn="ctr" rtl="1">
                        <a:lnSpc>
                          <a:spcPct val="100000"/>
                        </a:lnSpc>
                        <a:spcAft>
                          <a:spcPts val="0"/>
                        </a:spcAft>
                      </a:pPr>
                      <a:r>
                        <a:rPr lang="ar-SA" sz="2000" dirty="0">
                          <a:effectLst/>
                        </a:rPr>
                        <a:t> </a:t>
                      </a:r>
                      <a:endParaRPr lang="fr-FR" sz="1800" dirty="0">
                        <a:effectLst/>
                        <a:latin typeface="Sakkal Majalla" pitchFamily="2" charset="-78"/>
                        <a:ea typeface="Arial"/>
                        <a:cs typeface="Sakkal Majalla" pitchFamily="2" charset="-78"/>
                      </a:endParaRPr>
                    </a:p>
                  </a:txBody>
                  <a:tcPr marL="68580" marR="68580" marT="0" marB="0"/>
                </a:tc>
                <a:tc>
                  <a:txBody>
                    <a:bodyPr/>
                    <a:lstStyle/>
                    <a:p>
                      <a:pPr indent="254000" algn="ctr" rtl="1">
                        <a:lnSpc>
                          <a:spcPct val="100000"/>
                        </a:lnSpc>
                        <a:spcAft>
                          <a:spcPts val="0"/>
                        </a:spcAft>
                      </a:pPr>
                      <a:r>
                        <a:rPr lang="ar-SA" sz="2000">
                          <a:effectLst/>
                        </a:rPr>
                        <a:t>141</a:t>
                      </a:r>
                      <a:endParaRPr lang="fr-FR" sz="1800">
                        <a:effectLst/>
                        <a:latin typeface="Sakkal Majalla" pitchFamily="2" charset="-78"/>
                        <a:ea typeface="Arial"/>
                        <a:cs typeface="Sakkal Majalla" pitchFamily="2" charset="-78"/>
                      </a:endParaRPr>
                    </a:p>
                  </a:txBody>
                  <a:tcPr marL="68580" marR="68580" marT="0" marB="0"/>
                </a:tc>
                <a:tc>
                  <a:txBody>
                    <a:bodyPr/>
                    <a:lstStyle/>
                    <a:p>
                      <a:pPr indent="254000" algn="ctr" rtl="1">
                        <a:lnSpc>
                          <a:spcPct val="100000"/>
                        </a:lnSpc>
                        <a:spcAft>
                          <a:spcPts val="0"/>
                        </a:spcAft>
                      </a:pPr>
                      <a:r>
                        <a:rPr lang="ar-SA" sz="2000" dirty="0" err="1">
                          <a:effectLst/>
                        </a:rPr>
                        <a:t>مؤونات</a:t>
                      </a:r>
                      <a:r>
                        <a:rPr lang="ar-SA" sz="2000" dirty="0">
                          <a:effectLst/>
                        </a:rPr>
                        <a:t> التعويض الإلزامي للأضرار المستحقة</a:t>
                      </a:r>
                      <a:endParaRPr lang="fr-FR" sz="1800" dirty="0">
                        <a:effectLst/>
                        <a:latin typeface="Sakkal Majalla" pitchFamily="2" charset="-78"/>
                        <a:ea typeface="Arial"/>
                        <a:cs typeface="Sakkal Majalla" pitchFamily="2" charset="-78"/>
                      </a:endParaRPr>
                    </a:p>
                  </a:txBody>
                  <a:tcPr marL="68580" marR="68580" marT="0" marB="0"/>
                </a:tc>
              </a:tr>
              <a:tr h="369044">
                <a:tc>
                  <a:txBody>
                    <a:bodyPr/>
                    <a:lstStyle/>
                    <a:p>
                      <a:pPr indent="254000" algn="ctr" rtl="1">
                        <a:lnSpc>
                          <a:spcPct val="100000"/>
                        </a:lnSpc>
                        <a:spcAft>
                          <a:spcPts val="0"/>
                        </a:spcAft>
                      </a:pPr>
                      <a:r>
                        <a:rPr lang="ar-SA" sz="2000" dirty="0">
                          <a:effectLst/>
                        </a:rPr>
                        <a:t> </a:t>
                      </a:r>
                      <a:endParaRPr lang="fr-FR" sz="1800" dirty="0">
                        <a:effectLst/>
                        <a:latin typeface="Sakkal Majalla" pitchFamily="2" charset="-78"/>
                        <a:ea typeface="Arial"/>
                        <a:cs typeface="Sakkal Majalla" pitchFamily="2" charset="-78"/>
                      </a:endParaRPr>
                    </a:p>
                  </a:txBody>
                  <a:tcPr marL="68580" marR="68580" marT="0" marB="0"/>
                </a:tc>
                <a:tc>
                  <a:txBody>
                    <a:bodyPr/>
                    <a:lstStyle/>
                    <a:p>
                      <a:pPr indent="254000" algn="ctr" rtl="1">
                        <a:lnSpc>
                          <a:spcPct val="100000"/>
                        </a:lnSpc>
                        <a:spcAft>
                          <a:spcPts val="0"/>
                        </a:spcAft>
                      </a:pPr>
                      <a:r>
                        <a:rPr lang="ar-SA" sz="2000">
                          <a:effectLst/>
                        </a:rPr>
                        <a:t>142</a:t>
                      </a:r>
                      <a:endParaRPr lang="fr-FR" sz="1800">
                        <a:effectLst/>
                        <a:latin typeface="Sakkal Majalla" pitchFamily="2" charset="-78"/>
                        <a:ea typeface="Arial"/>
                        <a:cs typeface="Sakkal Majalla" pitchFamily="2" charset="-78"/>
                      </a:endParaRPr>
                    </a:p>
                  </a:txBody>
                  <a:tcPr marL="68580" marR="68580" marT="0" marB="0"/>
                </a:tc>
                <a:tc>
                  <a:txBody>
                    <a:bodyPr/>
                    <a:lstStyle/>
                    <a:p>
                      <a:pPr indent="254000" algn="ctr" rtl="1">
                        <a:lnSpc>
                          <a:spcPct val="100000"/>
                        </a:lnSpc>
                        <a:spcAft>
                          <a:spcPts val="0"/>
                        </a:spcAft>
                      </a:pPr>
                      <a:r>
                        <a:rPr lang="ar-SA" sz="2000" dirty="0" err="1">
                          <a:effectLst/>
                        </a:rPr>
                        <a:t>مؤونات</a:t>
                      </a:r>
                      <a:r>
                        <a:rPr lang="ar-SA" sz="2000" dirty="0">
                          <a:effectLst/>
                        </a:rPr>
                        <a:t> الأخطار المتعلقة بالكوارث</a:t>
                      </a:r>
                      <a:endParaRPr lang="fr-FR" sz="1800" dirty="0">
                        <a:effectLst/>
                        <a:latin typeface="Sakkal Majalla" pitchFamily="2" charset="-78"/>
                        <a:ea typeface="Arial"/>
                        <a:cs typeface="Sakkal Majalla" pitchFamily="2" charset="-78"/>
                      </a:endParaRPr>
                    </a:p>
                  </a:txBody>
                  <a:tcPr marL="68580" marR="68580" marT="0" marB="0"/>
                </a:tc>
              </a:tr>
            </a:tbl>
          </a:graphicData>
        </a:graphic>
      </p:graphicFrame>
    </p:spTree>
    <p:extLst>
      <p:ext uri="{BB962C8B-B14F-4D97-AF65-F5344CB8AC3E}">
        <p14:creationId xmlns:p14="http://schemas.microsoft.com/office/powerpoint/2010/main" val="900284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11629"/>
            <a:ext cx="8229600" cy="5812971"/>
          </a:xfrm>
        </p:spPr>
        <p:txBody>
          <a:bodyPr/>
          <a:lstStyle/>
          <a:p>
            <a:pPr algn="justLow" rtl="1"/>
            <a:r>
              <a:rPr lang="ar-SA" b="1" dirty="0">
                <a:latin typeface="Sakkal Majalla" pitchFamily="2" charset="-78"/>
                <a:cs typeface="Sakkal Majalla" pitchFamily="2" charset="-78"/>
              </a:rPr>
              <a:t>ملاحظة:</a:t>
            </a:r>
            <a:r>
              <a:rPr lang="ar-SA" dirty="0">
                <a:latin typeface="Sakkal Majalla" pitchFamily="2" charset="-78"/>
                <a:cs typeface="Sakkal Majalla" pitchFamily="2" charset="-78"/>
              </a:rPr>
              <a:t> تعتبر الاقتطاعات المحسوبة والمسجلة في الحساب </a:t>
            </a:r>
            <a:r>
              <a:rPr lang="ar-SA" b="1" dirty="0">
                <a:latin typeface="Sakkal Majalla" pitchFamily="2" charset="-78"/>
                <a:cs typeface="Sakkal Majalla" pitchFamily="2" charset="-78"/>
              </a:rPr>
              <a:t>14 </a:t>
            </a:r>
            <a:r>
              <a:rPr lang="ar-SA" dirty="0">
                <a:latin typeface="Sakkal Majalla" pitchFamily="2" charset="-78"/>
                <a:cs typeface="Sakkal Majalla" pitchFamily="2" charset="-78"/>
              </a:rPr>
              <a:t>كمصروف للسنة المالية، ويتم تكوين المخصصات السنوية حتى في حالة عدم وجود أرباح ويكون الحساب </a:t>
            </a:r>
            <a:r>
              <a:rPr lang="ar-SA" b="1" dirty="0">
                <a:latin typeface="Sakkal Majalla" pitchFamily="2" charset="-78"/>
                <a:cs typeface="Sakkal Majalla" pitchFamily="2" charset="-78"/>
              </a:rPr>
              <a:t>14 </a:t>
            </a:r>
            <a:r>
              <a:rPr lang="ar-SA" dirty="0">
                <a:latin typeface="Sakkal Majalla" pitchFamily="2" charset="-78"/>
                <a:cs typeface="Sakkal Majalla" pitchFamily="2" charset="-78"/>
              </a:rPr>
              <a:t>مدينا لتعديل </a:t>
            </a:r>
            <a:r>
              <a:rPr lang="ar-SA" dirty="0" err="1">
                <a:latin typeface="Sakkal Majalla" pitchFamily="2" charset="-78"/>
                <a:cs typeface="Sakkal Majalla" pitchFamily="2" charset="-78"/>
              </a:rPr>
              <a:t>المؤونات</a:t>
            </a:r>
            <a:r>
              <a:rPr lang="ar-SA" dirty="0">
                <a:latin typeface="Sakkal Majalla" pitchFamily="2" charset="-78"/>
                <a:cs typeface="Sakkal Majalla" pitchFamily="2" charset="-78"/>
              </a:rPr>
              <a:t> والخصومات للتعامل مع أي نقص في </a:t>
            </a:r>
            <a:r>
              <a:rPr lang="ar-SA" dirty="0" err="1">
                <a:latin typeface="Sakkal Majalla" pitchFamily="2" charset="-78"/>
                <a:cs typeface="Sakkal Majalla" pitchFamily="2" charset="-78"/>
              </a:rPr>
              <a:t>المؤونات</a:t>
            </a:r>
            <a:r>
              <a:rPr lang="ar-SA" dirty="0">
                <a:latin typeface="Sakkal Majalla" pitchFamily="2" charset="-78"/>
                <a:cs typeface="Sakkal Majalla" pitchFamily="2" charset="-78"/>
              </a:rPr>
              <a:t> التقنية. </a:t>
            </a:r>
            <a:endParaRPr lang="fr-FR" dirty="0">
              <a:latin typeface="Sakkal Majalla" pitchFamily="2" charset="-78"/>
              <a:cs typeface="Sakkal Majalla" pitchFamily="2" charset="-78"/>
            </a:endParaRPr>
          </a:p>
          <a:p>
            <a:pPr algn="justLow" rtl="1"/>
            <a:r>
              <a:rPr lang="ar-SA" dirty="0">
                <a:latin typeface="Sakkal Majalla" pitchFamily="2" charset="-78"/>
                <a:cs typeface="Sakkal Majalla" pitchFamily="2" charset="-78"/>
              </a:rPr>
              <a:t>الحساب 19 النقد المحول أو المحتجز والأوراق المالية المودعة من قبل المتنازل لهم أو أصحاب الامتياز المعاد تعيينهم في تمثيل </a:t>
            </a:r>
            <a:r>
              <a:rPr lang="ar-SA" dirty="0" err="1">
                <a:latin typeface="Sakkal Majalla" pitchFamily="2" charset="-78"/>
                <a:cs typeface="Sakkal Majalla" pitchFamily="2" charset="-78"/>
              </a:rPr>
              <a:t>مؤوناتهم</a:t>
            </a:r>
            <a:r>
              <a:rPr lang="ar-SA" dirty="0">
                <a:latin typeface="Sakkal Majalla" pitchFamily="2" charset="-78"/>
                <a:cs typeface="Sakkal Majalla" pitchFamily="2" charset="-78"/>
              </a:rPr>
              <a:t> التقنية. ويتم تسجيلها بشكل منفصل في الجانب الدائن من هذا الحساب</a:t>
            </a:r>
            <a:r>
              <a:rPr lang="ar-SA" b="1" dirty="0">
                <a:latin typeface="Sakkal Majalla" pitchFamily="2" charset="-78"/>
                <a:cs typeface="Sakkal Majalla" pitchFamily="2" charset="-78"/>
              </a:rPr>
              <a:t>:</a:t>
            </a:r>
            <a:endParaRPr lang="fr-FR" dirty="0">
              <a:latin typeface="Sakkal Majalla" pitchFamily="2" charset="-78"/>
              <a:cs typeface="Sakkal Majalla" pitchFamily="2" charset="-78"/>
            </a:endParaRPr>
          </a:p>
          <a:p>
            <a:pPr marL="0" indent="0" algn="justLow" rtl="1">
              <a:buNone/>
            </a:pPr>
            <a:endParaRPr lang="fr-FR" dirty="0">
              <a:latin typeface="Sakkal Majalla" pitchFamily="2" charset="-78"/>
              <a:cs typeface="Sakkal Majalla" pitchFamily="2" charset="-78"/>
            </a:endParaRPr>
          </a:p>
        </p:txBody>
      </p:sp>
      <p:graphicFrame>
        <p:nvGraphicFramePr>
          <p:cNvPr id="4" name="Tableau 3"/>
          <p:cNvGraphicFramePr>
            <a:graphicFrameLocks noGrp="1"/>
          </p:cNvGraphicFramePr>
          <p:nvPr>
            <p:extLst>
              <p:ext uri="{D42A27DB-BD31-4B8C-83A1-F6EECF244321}">
                <p14:modId xmlns:p14="http://schemas.microsoft.com/office/powerpoint/2010/main" val="1057272851"/>
              </p:ext>
            </p:extLst>
          </p:nvPr>
        </p:nvGraphicFramePr>
        <p:xfrm>
          <a:off x="457200" y="3516471"/>
          <a:ext cx="8229600" cy="1752600"/>
        </p:xfrm>
        <a:graphic>
          <a:graphicData uri="http://schemas.openxmlformats.org/drawingml/2006/table">
            <a:tbl>
              <a:tblPr rtl="1" firstRow="1" firstCol="1" bandRow="1">
                <a:tableStyleId>{F5AB1C69-6EDB-4FF4-983F-18BD219EF322}</a:tableStyleId>
              </a:tblPr>
              <a:tblGrid>
                <a:gridCol w="2743200"/>
                <a:gridCol w="2743200"/>
                <a:gridCol w="2743200"/>
              </a:tblGrid>
              <a:tr h="0">
                <a:tc>
                  <a:txBody>
                    <a:bodyPr/>
                    <a:lstStyle/>
                    <a:p>
                      <a:pPr indent="254000" algn="justLow" rtl="1">
                        <a:lnSpc>
                          <a:spcPct val="115000"/>
                        </a:lnSpc>
                        <a:spcAft>
                          <a:spcPts val="0"/>
                        </a:spcAft>
                      </a:pPr>
                      <a:r>
                        <a:rPr lang="ar-SA" sz="2000" dirty="0">
                          <a:effectLst/>
                          <a:latin typeface="Sakkal Majalla" pitchFamily="2" charset="-78"/>
                          <a:cs typeface="Sakkal Majalla" pitchFamily="2" charset="-78"/>
                        </a:rPr>
                        <a:t>19</a:t>
                      </a:r>
                      <a:endParaRPr lang="fr-FR" sz="1800" dirty="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2000">
                          <a:effectLst/>
                          <a:latin typeface="Sakkal Majalla" pitchFamily="2" charset="-78"/>
                          <a:cs typeface="Sakkal Majalla" pitchFamily="2" charset="-78"/>
                        </a:rPr>
                        <a:t> </a:t>
                      </a:r>
                      <a:endParaRPr lang="fr-FR" sz="18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2000">
                          <a:effectLst/>
                          <a:latin typeface="Sakkal Majalla" pitchFamily="2" charset="-78"/>
                          <a:cs typeface="Sakkal Majalla" pitchFamily="2" charset="-78"/>
                        </a:rPr>
                        <a:t>ديون الودائع النقدية الواردة من المتنازلين والمتنازلين الخلفيين</a:t>
                      </a:r>
                      <a:endParaRPr lang="fr-FR" sz="1800">
                        <a:effectLst/>
                        <a:latin typeface="Sakkal Majalla" pitchFamily="2" charset="-78"/>
                        <a:ea typeface="Arial"/>
                        <a:cs typeface="Sakkal Majalla" pitchFamily="2" charset="-78"/>
                      </a:endParaRPr>
                    </a:p>
                  </a:txBody>
                  <a:tcPr marL="68580" marR="68580" marT="0" marB="0"/>
                </a:tc>
              </a:tr>
              <a:tr h="0">
                <a:tc>
                  <a:txBody>
                    <a:bodyPr/>
                    <a:lstStyle/>
                    <a:p>
                      <a:pPr indent="254000" algn="justLow" rtl="1">
                        <a:lnSpc>
                          <a:spcPct val="115000"/>
                        </a:lnSpc>
                        <a:spcAft>
                          <a:spcPts val="0"/>
                        </a:spcAft>
                      </a:pPr>
                      <a:r>
                        <a:rPr lang="ar-SA" sz="2000" dirty="0">
                          <a:effectLst/>
                          <a:latin typeface="Sakkal Majalla" pitchFamily="2" charset="-78"/>
                          <a:cs typeface="Sakkal Majalla" pitchFamily="2" charset="-78"/>
                        </a:rPr>
                        <a:t> </a:t>
                      </a:r>
                      <a:endParaRPr lang="fr-FR" sz="1800" dirty="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2000">
                          <a:effectLst/>
                          <a:latin typeface="Sakkal Majalla" pitchFamily="2" charset="-78"/>
                          <a:cs typeface="Sakkal Majalla" pitchFamily="2" charset="-78"/>
                        </a:rPr>
                        <a:t>190</a:t>
                      </a:r>
                      <a:endParaRPr lang="fr-FR" sz="18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2000">
                          <a:effectLst/>
                          <a:latin typeface="Sakkal Majalla" pitchFamily="2" charset="-78"/>
                          <a:cs typeface="Sakkal Majalla" pitchFamily="2" charset="-78"/>
                        </a:rPr>
                        <a:t>الكيانات ذات الصلة</a:t>
                      </a:r>
                      <a:endParaRPr lang="fr-FR" sz="1800">
                        <a:effectLst/>
                        <a:latin typeface="Sakkal Majalla" pitchFamily="2" charset="-78"/>
                        <a:ea typeface="Arial"/>
                        <a:cs typeface="Sakkal Majalla" pitchFamily="2" charset="-78"/>
                      </a:endParaRPr>
                    </a:p>
                  </a:txBody>
                  <a:tcPr marL="68580" marR="68580" marT="0" marB="0"/>
                </a:tc>
              </a:tr>
              <a:tr h="0">
                <a:tc>
                  <a:txBody>
                    <a:bodyPr/>
                    <a:lstStyle/>
                    <a:p>
                      <a:pPr indent="254000" algn="justLow" rtl="1">
                        <a:lnSpc>
                          <a:spcPct val="115000"/>
                        </a:lnSpc>
                        <a:spcAft>
                          <a:spcPts val="0"/>
                        </a:spcAft>
                      </a:pPr>
                      <a:r>
                        <a:rPr lang="ar-SA" sz="2000">
                          <a:effectLst/>
                          <a:latin typeface="Sakkal Majalla" pitchFamily="2" charset="-78"/>
                          <a:cs typeface="Sakkal Majalla" pitchFamily="2" charset="-78"/>
                        </a:rPr>
                        <a:t> </a:t>
                      </a:r>
                      <a:endParaRPr lang="fr-FR" sz="18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2000">
                          <a:effectLst/>
                          <a:latin typeface="Sakkal Majalla" pitchFamily="2" charset="-78"/>
                          <a:cs typeface="Sakkal Majalla" pitchFamily="2" charset="-78"/>
                        </a:rPr>
                        <a:t>191</a:t>
                      </a:r>
                      <a:endParaRPr lang="fr-FR" sz="18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2000">
                          <a:effectLst/>
                          <a:latin typeface="Sakkal Majalla" pitchFamily="2" charset="-78"/>
                          <a:cs typeface="Sakkal Majalla" pitchFamily="2" charset="-78"/>
                        </a:rPr>
                        <a:t>الكيانات التشاركية</a:t>
                      </a:r>
                      <a:endParaRPr lang="fr-FR" sz="1800">
                        <a:effectLst/>
                        <a:latin typeface="Sakkal Majalla" pitchFamily="2" charset="-78"/>
                        <a:ea typeface="Arial"/>
                        <a:cs typeface="Sakkal Majalla" pitchFamily="2" charset="-78"/>
                      </a:endParaRPr>
                    </a:p>
                  </a:txBody>
                  <a:tcPr marL="68580" marR="68580" marT="0" marB="0"/>
                </a:tc>
              </a:tr>
              <a:tr h="0">
                <a:tc>
                  <a:txBody>
                    <a:bodyPr/>
                    <a:lstStyle/>
                    <a:p>
                      <a:pPr indent="254000" algn="justLow" rtl="1">
                        <a:lnSpc>
                          <a:spcPct val="115000"/>
                        </a:lnSpc>
                        <a:spcAft>
                          <a:spcPts val="0"/>
                        </a:spcAft>
                      </a:pPr>
                      <a:r>
                        <a:rPr lang="ar-SA" sz="2000" dirty="0">
                          <a:effectLst/>
                          <a:latin typeface="Sakkal Majalla" pitchFamily="2" charset="-78"/>
                          <a:cs typeface="Sakkal Majalla" pitchFamily="2" charset="-78"/>
                        </a:rPr>
                        <a:t> </a:t>
                      </a:r>
                      <a:endParaRPr lang="fr-FR" sz="1800" dirty="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2000">
                          <a:effectLst/>
                          <a:latin typeface="Sakkal Majalla" pitchFamily="2" charset="-78"/>
                          <a:cs typeface="Sakkal Majalla" pitchFamily="2" charset="-78"/>
                        </a:rPr>
                        <a:t>192</a:t>
                      </a:r>
                      <a:endParaRPr lang="fr-FR" sz="18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2000" dirty="0">
                          <a:effectLst/>
                          <a:latin typeface="Sakkal Majalla" pitchFamily="2" charset="-78"/>
                          <a:cs typeface="Sakkal Majalla" pitchFamily="2" charset="-78"/>
                        </a:rPr>
                        <a:t>كيانات أخرى</a:t>
                      </a:r>
                      <a:endParaRPr lang="fr-FR" sz="1800" dirty="0">
                        <a:effectLst/>
                        <a:latin typeface="Sakkal Majalla" pitchFamily="2" charset="-78"/>
                        <a:ea typeface="Arial"/>
                        <a:cs typeface="Sakkal Majalla" pitchFamily="2" charset="-78"/>
                      </a:endParaRPr>
                    </a:p>
                  </a:txBody>
                  <a:tcPr marL="68580" marR="68580" marT="0" marB="0"/>
                </a:tc>
              </a:tr>
            </a:tbl>
          </a:graphicData>
        </a:graphic>
      </p:graphicFrame>
    </p:spTree>
    <p:extLst>
      <p:ext uri="{BB962C8B-B14F-4D97-AF65-F5344CB8AC3E}">
        <p14:creationId xmlns:p14="http://schemas.microsoft.com/office/powerpoint/2010/main" val="3456754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847928"/>
          </a:xfrm>
        </p:spPr>
        <p:txBody>
          <a:bodyPr>
            <a:normAutofit fontScale="92500" lnSpcReduction="20000"/>
          </a:bodyPr>
          <a:lstStyle/>
          <a:p>
            <a:pPr marL="0" indent="0" algn="justLow" rtl="1">
              <a:buNone/>
            </a:pPr>
            <a:r>
              <a:rPr lang="ar-SA" b="1" dirty="0">
                <a:latin typeface="Sakkal Majalla" pitchFamily="2" charset="-78"/>
                <a:cs typeface="Sakkal Majalla" pitchFamily="2" charset="-78"/>
              </a:rPr>
              <a:t>الصنف الثاني (المجموعة الثانية) التثبيتات:</a:t>
            </a:r>
            <a:endParaRPr lang="fr-FR" dirty="0">
              <a:latin typeface="Sakkal Majalla" pitchFamily="2" charset="-78"/>
              <a:cs typeface="Sakkal Majalla" pitchFamily="2" charset="-78"/>
            </a:endParaRPr>
          </a:p>
          <a:p>
            <a:pPr marL="0" indent="0" algn="justLow" rtl="1">
              <a:buNone/>
            </a:pPr>
            <a:r>
              <a:rPr lang="ar-SA" dirty="0">
                <a:latin typeface="Sakkal Majalla" pitchFamily="2" charset="-78"/>
                <a:cs typeface="Sakkal Majalla" pitchFamily="2" charset="-78"/>
              </a:rPr>
              <a:t>تكون المعالجة المحاسبية في هذا الصنف كما في النظام المحاسبي المالي غير أن الاختلاف الوحيد يكمن في الحساب </a:t>
            </a:r>
            <a:r>
              <a:rPr lang="ar-SA" b="1" dirty="0">
                <a:latin typeface="Sakkal Majalla" pitchFamily="2" charset="-78"/>
                <a:cs typeface="Sakkal Majalla" pitchFamily="2" charset="-78"/>
              </a:rPr>
              <a:t>277 </a:t>
            </a:r>
            <a:r>
              <a:rPr lang="ar-SA" dirty="0">
                <a:latin typeface="Sakkal Majalla" pitchFamily="2" charset="-78"/>
                <a:cs typeface="Sakkal Majalla" pitchFamily="2" charset="-78"/>
              </a:rPr>
              <a:t>والذي كان متاحا في النظام المحاسبي المالي، والمطالبات بالنقد المودعة لدى </a:t>
            </a:r>
            <a:r>
              <a:rPr lang="ar-SA" dirty="0" err="1">
                <a:latin typeface="Sakkal Majalla" pitchFamily="2" charset="-78"/>
                <a:cs typeface="Sakkal Majalla" pitchFamily="2" charset="-78"/>
              </a:rPr>
              <a:t>المحيل</a:t>
            </a:r>
            <a:r>
              <a:rPr lang="ar-SA" dirty="0">
                <a:latin typeface="Sakkal Majalla" pitchFamily="2" charset="-78"/>
                <a:cs typeface="Sakkal Majalla" pitchFamily="2" charset="-78"/>
              </a:rPr>
              <a:t> أو الأطراف المسددة مقابل الأوراق المالية والنقد المدفوع أو المحتجز لتمثيل الالتزامات الفنية؛</a:t>
            </a:r>
            <a:endParaRPr lang="fr-FR" dirty="0">
              <a:latin typeface="Sakkal Majalla" pitchFamily="2" charset="-78"/>
              <a:cs typeface="Sakkal Majalla" pitchFamily="2" charset="-78"/>
            </a:endParaRPr>
          </a:p>
          <a:p>
            <a:pPr marL="0" indent="0" algn="justLow" rtl="1">
              <a:buNone/>
            </a:pPr>
            <a:r>
              <a:rPr lang="ar-SA" b="1" dirty="0">
                <a:latin typeface="Sakkal Majalla" pitchFamily="2" charset="-78"/>
                <a:cs typeface="Sakkal Majalla" pitchFamily="2" charset="-78"/>
              </a:rPr>
              <a:t>الصنف الثالث (المجموعة الثالثة) حسابات </a:t>
            </a:r>
            <a:r>
              <a:rPr lang="ar-SA" b="1" dirty="0" err="1">
                <a:latin typeface="Sakkal Majalla" pitchFamily="2" charset="-78"/>
                <a:cs typeface="Sakkal Majalla" pitchFamily="2" charset="-78"/>
              </a:rPr>
              <a:t>المؤونات</a:t>
            </a:r>
            <a:r>
              <a:rPr lang="ar-SA" b="1" dirty="0">
                <a:latin typeface="Sakkal Majalla" pitchFamily="2" charset="-78"/>
                <a:cs typeface="Sakkal Majalla" pitchFamily="2" charset="-78"/>
              </a:rPr>
              <a:t> التقنية:</a:t>
            </a:r>
            <a:endParaRPr lang="fr-FR" dirty="0">
              <a:latin typeface="Sakkal Majalla" pitchFamily="2" charset="-78"/>
              <a:cs typeface="Sakkal Majalla" pitchFamily="2" charset="-78"/>
            </a:endParaRPr>
          </a:p>
          <a:p>
            <a:pPr algn="justLow" rtl="1"/>
            <a:r>
              <a:rPr lang="ar-SA" dirty="0">
                <a:latin typeface="Sakkal Majalla" pitchFamily="2" charset="-78"/>
                <a:cs typeface="Sakkal Majalla" pitchFamily="2" charset="-78"/>
              </a:rPr>
              <a:t>المجموعة الثالثة، في هذا النظام المحاسبي والمالي للتأمين، محجوزة لـ المخصصات التقنية ، أي الرسوم المتوقعة المتعلقة بأداء العقود المبرمة بين شركة التأمين والمؤمن عليه.</a:t>
            </a:r>
            <a:endParaRPr lang="fr-FR" dirty="0">
              <a:latin typeface="Sakkal Majalla" pitchFamily="2" charset="-78"/>
              <a:cs typeface="Sakkal Majalla" pitchFamily="2" charset="-78"/>
            </a:endParaRPr>
          </a:p>
          <a:p>
            <a:pPr algn="justLow" rtl="1"/>
            <a:r>
              <a:rPr lang="ar-SA" dirty="0">
                <a:latin typeface="Sakkal Majalla" pitchFamily="2" charset="-78"/>
                <a:cs typeface="Sakkal Majalla" pitchFamily="2" charset="-78"/>
              </a:rPr>
              <a:t>المخصصات التقنية هي أحكام تم إعدادها لتمكين التسوية الكاملة للالتزامات التي تم التعهد بها لحملة وثائق التأمين والمستفيدين من العقد. إنها مرتبطة بتقنية التأمين ذاتها وتفرضها اللوائح. بالتمديد، فإنها تشمل مخصصات إلغاء قسط التأمين. تشكل هذه المخصصات أحد الجوانب الأكثر تحديدا ودقة في المحاسبة لمنشآت التأمين وإعادة التأمين: في الواقع، في معظمها، تنتج عن التقييمات والتقديرات التي يجب إجراؤها بحذر أكبر؛ وبالتالي كان المشرع مهتما بشكل خاص بهذه الوظائف. سيتم تسجيل معاملات التأمين المشترك المتنازل عنها في حساب مدين </a:t>
            </a:r>
            <a:r>
              <a:rPr lang="ar-SA" b="1" dirty="0">
                <a:latin typeface="Sakkal Majalla" pitchFamily="2" charset="-78"/>
                <a:cs typeface="Sakkal Majalla" pitchFamily="2" charset="-78"/>
              </a:rPr>
              <a:t>(38) </a:t>
            </a:r>
            <a:r>
              <a:rPr lang="ar-SA" dirty="0">
                <a:latin typeface="Sakkal Majalla" pitchFamily="2" charset="-78"/>
                <a:cs typeface="Sakkal Majalla" pitchFamily="2" charset="-78"/>
              </a:rPr>
              <a:t>، بعنوان جزءا لتأمين المشترك المتنازل عنها في </a:t>
            </a:r>
            <a:r>
              <a:rPr lang="ar-SA" dirty="0" err="1">
                <a:latin typeface="Sakkal Majalla" pitchFamily="2" charset="-78"/>
                <a:cs typeface="Sakkal Majalla" pitchFamily="2" charset="-78"/>
              </a:rPr>
              <a:t>المؤونات</a:t>
            </a:r>
            <a:r>
              <a:rPr lang="ar-SA" dirty="0">
                <a:latin typeface="Sakkal Majalla" pitchFamily="2" charset="-78"/>
                <a:cs typeface="Sakkal Majalla" pitchFamily="2" charset="-78"/>
              </a:rPr>
              <a:t> التقنية.</a:t>
            </a:r>
            <a:endParaRPr lang="fr-FR" dirty="0">
              <a:latin typeface="Sakkal Majalla" pitchFamily="2" charset="-78"/>
              <a:cs typeface="Sakkal Majalla" pitchFamily="2" charset="-78"/>
            </a:endParaRPr>
          </a:p>
          <a:p>
            <a:pPr algn="justLow" rtl="1"/>
            <a:r>
              <a:rPr lang="ar-SA" dirty="0">
                <a:latin typeface="Sakkal Majalla" pitchFamily="2" charset="-78"/>
                <a:cs typeface="Sakkal Majalla" pitchFamily="2" charset="-78"/>
              </a:rPr>
              <a:t>سيتم تسجيل معاملات إعادة التأمين التي تم التنازل عنها في حساب مدين </a:t>
            </a:r>
            <a:r>
              <a:rPr lang="ar-SA" b="1" dirty="0">
                <a:latin typeface="Sakkal Majalla" pitchFamily="2" charset="-78"/>
                <a:cs typeface="Sakkal Majalla" pitchFamily="2" charset="-78"/>
              </a:rPr>
              <a:t>(39)</a:t>
            </a:r>
            <a:r>
              <a:rPr lang="ar-SA" dirty="0">
                <a:latin typeface="Sakkal Majalla" pitchFamily="2" charset="-78"/>
                <a:cs typeface="Sakkal Majalla" pitchFamily="2" charset="-78"/>
              </a:rPr>
              <a:t>، بعنوان جزء من إعادة التأمين المتنازل عنه في </a:t>
            </a:r>
            <a:r>
              <a:rPr lang="ar-SA" dirty="0" err="1">
                <a:latin typeface="Sakkal Majalla" pitchFamily="2" charset="-78"/>
                <a:cs typeface="Sakkal Majalla" pitchFamily="2" charset="-78"/>
              </a:rPr>
              <a:t>المؤونات</a:t>
            </a:r>
            <a:r>
              <a:rPr lang="ar-SA" dirty="0">
                <a:latin typeface="Sakkal Majalla" pitchFamily="2" charset="-78"/>
                <a:cs typeface="Sakkal Majalla" pitchFamily="2" charset="-78"/>
              </a:rPr>
              <a:t> التقنية .</a:t>
            </a:r>
            <a:endParaRPr lang="fr-FR" dirty="0">
              <a:latin typeface="Sakkal Majalla" pitchFamily="2" charset="-78"/>
              <a:cs typeface="Sakkal Majalla" pitchFamily="2" charset="-78"/>
            </a:endParaRPr>
          </a:p>
          <a:p>
            <a:pPr marL="0" indent="0" algn="justLow" rtl="1">
              <a:buNone/>
            </a:pPr>
            <a:endParaRPr lang="fr-FR" dirty="0">
              <a:latin typeface="Sakkal Majalla" pitchFamily="2" charset="-78"/>
              <a:cs typeface="Sakkal Majalla" pitchFamily="2" charset="-78"/>
            </a:endParaRPr>
          </a:p>
        </p:txBody>
      </p:sp>
    </p:spTree>
    <p:extLst>
      <p:ext uri="{BB962C8B-B14F-4D97-AF65-F5344CB8AC3E}">
        <p14:creationId xmlns:p14="http://schemas.microsoft.com/office/powerpoint/2010/main" val="3650537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2664362171"/>
              </p:ext>
            </p:extLst>
          </p:nvPr>
        </p:nvGraphicFramePr>
        <p:xfrm>
          <a:off x="467544" y="1052736"/>
          <a:ext cx="8229600" cy="4001816"/>
        </p:xfrm>
        <a:graphic>
          <a:graphicData uri="http://schemas.openxmlformats.org/drawingml/2006/table">
            <a:tbl>
              <a:tblPr rtl="1" firstRow="1" firstCol="1" bandRow="1">
                <a:tableStyleId>{F5AB1C69-6EDB-4FF4-983F-18BD219EF322}</a:tableStyleId>
              </a:tblPr>
              <a:tblGrid>
                <a:gridCol w="669642"/>
                <a:gridCol w="870924"/>
                <a:gridCol w="6689034"/>
              </a:tblGrid>
              <a:tr h="36449">
                <a:tc gridSpan="2">
                  <a:txBody>
                    <a:bodyPr/>
                    <a:lstStyle/>
                    <a:p>
                      <a:pPr indent="254000" algn="ctr" rtl="1">
                        <a:lnSpc>
                          <a:spcPct val="115000"/>
                        </a:lnSpc>
                        <a:spcAft>
                          <a:spcPts val="0"/>
                        </a:spcAft>
                      </a:pPr>
                      <a:r>
                        <a:rPr lang="ar-SA" sz="1800" dirty="0">
                          <a:effectLst/>
                        </a:rPr>
                        <a:t>3</a:t>
                      </a:r>
                      <a:endParaRPr lang="fr-FR" sz="1600" dirty="0">
                        <a:effectLst/>
                        <a:latin typeface="Sakkal Majalla" pitchFamily="2" charset="-78"/>
                        <a:ea typeface="Arial"/>
                        <a:cs typeface="Sakkal Majalla" pitchFamily="2" charset="-78"/>
                      </a:endParaRPr>
                    </a:p>
                  </a:txBody>
                  <a:tcPr marL="68580" marR="68580" marT="0" marB="0"/>
                </a:tc>
                <a:tc hMerge="1">
                  <a:txBody>
                    <a:bodyPr/>
                    <a:lstStyle/>
                    <a:p>
                      <a:endParaRPr lang="fr-FR"/>
                    </a:p>
                  </a:txBody>
                  <a:tcPr/>
                </a:tc>
                <a:tc>
                  <a:txBody>
                    <a:bodyPr/>
                    <a:lstStyle/>
                    <a:p>
                      <a:pPr indent="254000" algn="justLow" rtl="1">
                        <a:lnSpc>
                          <a:spcPct val="115000"/>
                        </a:lnSpc>
                        <a:spcAft>
                          <a:spcPts val="0"/>
                        </a:spcAft>
                      </a:pPr>
                      <a:r>
                        <a:rPr lang="ar-SA" sz="1800" dirty="0">
                          <a:effectLst/>
                        </a:rPr>
                        <a:t>الصنف الثالث (المجموعة الثالثة) حسابات </a:t>
                      </a:r>
                      <a:r>
                        <a:rPr lang="ar-SA" sz="1800" dirty="0" err="1">
                          <a:effectLst/>
                        </a:rPr>
                        <a:t>المؤونات</a:t>
                      </a:r>
                      <a:r>
                        <a:rPr lang="ar-SA" sz="1800" dirty="0">
                          <a:effectLst/>
                        </a:rPr>
                        <a:t> التقنية:</a:t>
                      </a:r>
                      <a:endParaRPr lang="fr-FR" sz="1600" dirty="0">
                        <a:effectLst/>
                        <a:latin typeface="Sakkal Majalla" pitchFamily="2" charset="-78"/>
                        <a:ea typeface="Arial"/>
                        <a:cs typeface="Sakkal Majalla" pitchFamily="2" charset="-78"/>
                      </a:endParaRPr>
                    </a:p>
                  </a:txBody>
                  <a:tcPr marL="68580" marR="68580" marT="0" marB="0"/>
                </a:tc>
              </a:tr>
              <a:tr h="337088">
                <a:tc>
                  <a:txBody>
                    <a:bodyPr/>
                    <a:lstStyle/>
                    <a:p>
                      <a:pPr indent="254000" algn="justLow" rtl="1">
                        <a:lnSpc>
                          <a:spcPct val="115000"/>
                        </a:lnSpc>
                        <a:spcAft>
                          <a:spcPts val="0"/>
                        </a:spcAft>
                      </a:pPr>
                      <a:r>
                        <a:rPr lang="ar-SA" sz="1800">
                          <a:effectLst/>
                        </a:rPr>
                        <a:t>30</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مؤونات تقنية على العمليات المباشرة (تأمين الأضرار)</a:t>
                      </a:r>
                      <a:endParaRPr lang="fr-FR" sz="1600">
                        <a:effectLst/>
                        <a:latin typeface="Sakkal Majalla" pitchFamily="2" charset="-78"/>
                        <a:ea typeface="Arial"/>
                        <a:cs typeface="Sakkal Majalla" pitchFamily="2" charset="-78"/>
                      </a:endParaRPr>
                    </a:p>
                  </a:txBody>
                  <a:tcPr marL="68580" marR="68580" marT="0" marB="0"/>
                </a:tc>
              </a:tr>
              <a:tr h="674176">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dirty="0">
                          <a:effectLst/>
                        </a:rPr>
                        <a:t>300</a:t>
                      </a:r>
                      <a:endParaRPr lang="fr-FR" sz="1600" dirty="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dirty="0" err="1">
                          <a:effectLst/>
                        </a:rPr>
                        <a:t>مؤونات</a:t>
                      </a:r>
                      <a:r>
                        <a:rPr lang="ar-SA" sz="1800" dirty="0">
                          <a:effectLst/>
                        </a:rPr>
                        <a:t> الأقساط ( أقساط مرحلة، زيادة المخاطر، معادلة، </a:t>
                      </a:r>
                      <a:r>
                        <a:rPr lang="ar-SA" sz="1800" dirty="0" err="1">
                          <a:effectLst/>
                        </a:rPr>
                        <a:t>مؤونات</a:t>
                      </a:r>
                      <a:r>
                        <a:rPr lang="ar-SA" sz="1800" dirty="0">
                          <a:effectLst/>
                        </a:rPr>
                        <a:t> أخرى للأقساط، مردودات الأقساط)</a:t>
                      </a:r>
                      <a:endParaRPr lang="fr-FR" sz="1600" dirty="0">
                        <a:effectLst/>
                        <a:latin typeface="Sakkal Majalla" pitchFamily="2" charset="-78"/>
                        <a:ea typeface="Arial"/>
                        <a:cs typeface="Sakkal Majalla" pitchFamily="2" charset="-78"/>
                      </a:endParaRPr>
                    </a:p>
                  </a:txBody>
                  <a:tcPr marL="68580" marR="68580" marT="0" marB="0"/>
                </a:tc>
              </a:tr>
              <a:tr h="1011264">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306</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مؤونات الأضرار( أضرار ومصاريف الدفع، رأس المال ومتأخرات الدفع، الاسترداد الواجب الدفع، مشاركة الأشخاص في الأرباح التقنية للدفع، تقديرات الطعون المرسلة للتحصيل</a:t>
                      </a:r>
                      <a:endParaRPr lang="fr-FR" sz="1600">
                        <a:effectLst/>
                        <a:latin typeface="Sakkal Majalla" pitchFamily="2" charset="-78"/>
                        <a:ea typeface="Arial"/>
                        <a:cs typeface="Sakkal Majalla" pitchFamily="2" charset="-78"/>
                      </a:endParaRPr>
                    </a:p>
                  </a:txBody>
                  <a:tcPr marL="68580" marR="68580" marT="0" marB="0"/>
                </a:tc>
              </a:tr>
              <a:tr h="337088">
                <a:tc>
                  <a:txBody>
                    <a:bodyPr/>
                    <a:lstStyle/>
                    <a:p>
                      <a:pPr indent="254000" algn="justLow" rtl="1">
                        <a:lnSpc>
                          <a:spcPct val="115000"/>
                        </a:lnSpc>
                        <a:spcAft>
                          <a:spcPts val="0"/>
                        </a:spcAft>
                      </a:pPr>
                      <a:r>
                        <a:rPr lang="ar-SA" sz="1800">
                          <a:effectLst/>
                        </a:rPr>
                        <a:t>31</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مؤونات تقنية على عمليات القبول (تأمين الأضرار)</a:t>
                      </a:r>
                      <a:endParaRPr lang="fr-FR" sz="1600">
                        <a:effectLst/>
                        <a:latin typeface="Sakkal Majalla" pitchFamily="2" charset="-78"/>
                        <a:ea typeface="Arial"/>
                        <a:cs typeface="Sakkal Majalla" pitchFamily="2" charset="-78"/>
                      </a:endParaRPr>
                    </a:p>
                  </a:txBody>
                  <a:tcPr marL="68580" marR="68580" marT="0" marB="0"/>
                </a:tc>
              </a:tr>
              <a:tr h="337088">
                <a:tc>
                  <a:txBody>
                    <a:bodyPr/>
                    <a:lstStyle/>
                    <a:p>
                      <a:pPr indent="254000" algn="justLow" rtl="1">
                        <a:lnSpc>
                          <a:spcPct val="115000"/>
                        </a:lnSpc>
                        <a:spcAft>
                          <a:spcPts val="0"/>
                        </a:spcAft>
                      </a:pPr>
                      <a:r>
                        <a:rPr lang="ar-SA" sz="1800">
                          <a:effectLst/>
                        </a:rPr>
                        <a:t>32</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مؤونات تقنية على العمليات المباشرة (تأمين الأشخاص)</a:t>
                      </a:r>
                      <a:endParaRPr lang="fr-FR" sz="1600">
                        <a:effectLst/>
                        <a:latin typeface="Sakkal Majalla" pitchFamily="2" charset="-78"/>
                        <a:ea typeface="Arial"/>
                        <a:cs typeface="Sakkal Majalla" pitchFamily="2" charset="-78"/>
                      </a:endParaRPr>
                    </a:p>
                  </a:txBody>
                  <a:tcPr marL="68580" marR="68580" marT="0" marB="0"/>
                </a:tc>
              </a:tr>
              <a:tr h="337088">
                <a:tc>
                  <a:txBody>
                    <a:bodyPr/>
                    <a:lstStyle/>
                    <a:p>
                      <a:pPr indent="254000" algn="justLow" rtl="1">
                        <a:lnSpc>
                          <a:spcPct val="115000"/>
                        </a:lnSpc>
                        <a:spcAft>
                          <a:spcPts val="0"/>
                        </a:spcAft>
                      </a:pPr>
                      <a:r>
                        <a:rPr lang="ar-SA" sz="1800">
                          <a:effectLst/>
                        </a:rPr>
                        <a:t>33</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dirty="0" err="1">
                          <a:effectLst/>
                        </a:rPr>
                        <a:t>مؤونات</a:t>
                      </a:r>
                      <a:r>
                        <a:rPr lang="ar-SA" sz="1800" dirty="0">
                          <a:effectLst/>
                        </a:rPr>
                        <a:t> تقنية على عمليات القبول (تأمين الأشخاص)</a:t>
                      </a:r>
                      <a:endParaRPr lang="fr-FR" sz="1600" dirty="0">
                        <a:effectLst/>
                        <a:latin typeface="Sakkal Majalla" pitchFamily="2" charset="-78"/>
                        <a:ea typeface="Arial"/>
                        <a:cs typeface="Sakkal Majalla" pitchFamily="2" charset="-78"/>
                      </a:endParaRPr>
                    </a:p>
                  </a:txBody>
                  <a:tcPr marL="68580" marR="68580" marT="0" marB="0"/>
                </a:tc>
              </a:tr>
              <a:tr h="314135">
                <a:tc>
                  <a:txBody>
                    <a:bodyPr/>
                    <a:lstStyle/>
                    <a:p>
                      <a:pPr indent="254000" algn="justLow" rtl="1">
                        <a:lnSpc>
                          <a:spcPct val="115000"/>
                        </a:lnSpc>
                        <a:spcAft>
                          <a:spcPts val="0"/>
                        </a:spcAft>
                      </a:pPr>
                      <a:r>
                        <a:rPr lang="ar-SA" sz="1800">
                          <a:effectLst/>
                        </a:rPr>
                        <a:t>38</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dirty="0">
                          <a:effectLst/>
                        </a:rPr>
                        <a:t>جزء التأمين المشترك المتنازل عنه في </a:t>
                      </a:r>
                      <a:r>
                        <a:rPr lang="ar-SA" sz="1800" dirty="0" err="1">
                          <a:effectLst/>
                        </a:rPr>
                        <a:t>المؤونات</a:t>
                      </a:r>
                      <a:r>
                        <a:rPr lang="ar-SA" sz="1800" dirty="0">
                          <a:effectLst/>
                        </a:rPr>
                        <a:t> التقنية</a:t>
                      </a:r>
                      <a:endParaRPr lang="fr-FR" sz="1600" dirty="0">
                        <a:effectLst/>
                        <a:latin typeface="Sakkal Majalla" pitchFamily="2" charset="-78"/>
                        <a:ea typeface="Arial"/>
                        <a:cs typeface="Sakkal Majalla" pitchFamily="2" charset="-78"/>
                      </a:endParaRPr>
                    </a:p>
                  </a:txBody>
                  <a:tcPr marL="68580" marR="68580" marT="0" marB="0"/>
                </a:tc>
              </a:tr>
              <a:tr h="337088">
                <a:tc>
                  <a:txBody>
                    <a:bodyPr/>
                    <a:lstStyle/>
                    <a:p>
                      <a:pPr indent="254000" algn="justLow" rtl="1">
                        <a:lnSpc>
                          <a:spcPct val="115000"/>
                        </a:lnSpc>
                        <a:spcAft>
                          <a:spcPts val="0"/>
                        </a:spcAft>
                      </a:pPr>
                      <a:r>
                        <a:rPr lang="ar-SA" sz="1800">
                          <a:effectLst/>
                        </a:rPr>
                        <a:t>39</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dirty="0">
                          <a:effectLst/>
                        </a:rPr>
                        <a:t>جزء إعادة التأمين المتنازل عنه من </a:t>
                      </a:r>
                      <a:r>
                        <a:rPr lang="ar-SA" sz="1800" dirty="0" err="1">
                          <a:effectLst/>
                        </a:rPr>
                        <a:t>المؤونات</a:t>
                      </a:r>
                      <a:r>
                        <a:rPr lang="ar-SA" sz="1800" dirty="0">
                          <a:effectLst/>
                        </a:rPr>
                        <a:t> التقنية</a:t>
                      </a:r>
                      <a:endParaRPr lang="fr-FR" sz="1600" dirty="0">
                        <a:effectLst/>
                        <a:latin typeface="Sakkal Majalla" pitchFamily="2" charset="-78"/>
                        <a:ea typeface="Arial"/>
                        <a:cs typeface="Sakkal Majalla" pitchFamily="2" charset="-78"/>
                      </a:endParaRPr>
                    </a:p>
                  </a:txBody>
                  <a:tcPr marL="68580" marR="68580" marT="0" marB="0"/>
                </a:tc>
              </a:tr>
            </a:tbl>
          </a:graphicData>
        </a:graphic>
      </p:graphicFrame>
    </p:spTree>
    <p:extLst>
      <p:ext uri="{BB962C8B-B14F-4D97-AF65-F5344CB8AC3E}">
        <p14:creationId xmlns:p14="http://schemas.microsoft.com/office/powerpoint/2010/main" val="34491806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775921"/>
          </a:xfrm>
        </p:spPr>
        <p:txBody>
          <a:bodyPr/>
          <a:lstStyle/>
          <a:p>
            <a:pPr marL="0" indent="0" algn="justLow" rtl="1">
              <a:buNone/>
            </a:pPr>
            <a:r>
              <a:rPr lang="ar-SA" b="1" dirty="0">
                <a:latin typeface="Sakkal Majalla" pitchFamily="2" charset="-78"/>
                <a:cs typeface="Sakkal Majalla" pitchFamily="2" charset="-78"/>
              </a:rPr>
              <a:t>الصنف الرابع (المجموعة الرابعة) حسابات الغير:</a:t>
            </a:r>
            <a:endParaRPr lang="fr-FR" dirty="0">
              <a:latin typeface="Sakkal Majalla" pitchFamily="2" charset="-78"/>
              <a:cs typeface="Sakkal Majalla" pitchFamily="2" charset="-78"/>
            </a:endParaRPr>
          </a:p>
          <a:p>
            <a:pPr marL="0" indent="0" algn="justLow" rtl="1">
              <a:buNone/>
            </a:pPr>
            <a:r>
              <a:rPr lang="ar-SA" dirty="0">
                <a:latin typeface="Sakkal Majalla" pitchFamily="2" charset="-78"/>
                <a:cs typeface="Sakkal Majalla" pitchFamily="2" charset="-78"/>
              </a:rPr>
              <a:t>يتم تضمين الديون والذمم المدينة المتعلقة بمعاملات إعادة التأمين التي تشارك في تغطية المخاطر التي تتعرض لها شركة التأمين عند شراء السلع أو الخدمات ضمن الحساب </a:t>
            </a:r>
            <a:r>
              <a:rPr lang="ar-SA" b="1" dirty="0">
                <a:latin typeface="Sakkal Majalla" pitchFamily="2" charset="-78"/>
                <a:cs typeface="Sakkal Majalla" pitchFamily="2" charset="-78"/>
              </a:rPr>
              <a:t>40.</a:t>
            </a:r>
            <a:endParaRPr lang="fr-FR" dirty="0">
              <a:latin typeface="Sakkal Majalla" pitchFamily="2" charset="-78"/>
              <a:cs typeface="Sakkal Majalla" pitchFamily="2" charset="-78"/>
            </a:endParaRPr>
          </a:p>
          <a:p>
            <a:pPr marL="0" indent="0" algn="r" rtl="1">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223375759"/>
              </p:ext>
            </p:extLst>
          </p:nvPr>
        </p:nvGraphicFramePr>
        <p:xfrm>
          <a:off x="620812" y="2289651"/>
          <a:ext cx="8065988" cy="2804160"/>
        </p:xfrm>
        <a:graphic>
          <a:graphicData uri="http://schemas.openxmlformats.org/drawingml/2006/table">
            <a:tbl>
              <a:tblPr rtl="1" firstRow="1" firstCol="1" bandRow="1">
                <a:tableStyleId>{F5AB1C69-6EDB-4FF4-983F-18BD219EF322}</a:tableStyleId>
              </a:tblPr>
              <a:tblGrid>
                <a:gridCol w="691412"/>
                <a:gridCol w="793508"/>
                <a:gridCol w="162560"/>
                <a:gridCol w="6418508"/>
              </a:tblGrid>
              <a:tr h="0">
                <a:tc gridSpan="2">
                  <a:txBody>
                    <a:bodyPr/>
                    <a:lstStyle/>
                    <a:p>
                      <a:pPr indent="254000" algn="ctr" rtl="1">
                        <a:lnSpc>
                          <a:spcPct val="115000"/>
                        </a:lnSpc>
                        <a:spcAft>
                          <a:spcPts val="0"/>
                        </a:spcAft>
                      </a:pPr>
                      <a:r>
                        <a:rPr lang="ar-SA" sz="1600" dirty="0">
                          <a:effectLst/>
                        </a:rPr>
                        <a:t>4</a:t>
                      </a:r>
                      <a:endParaRPr lang="fr-FR" sz="1400" dirty="0">
                        <a:effectLst/>
                        <a:latin typeface="Sakkal Majalla" pitchFamily="2" charset="-78"/>
                        <a:ea typeface="Arial"/>
                        <a:cs typeface="Sakkal Majalla" pitchFamily="2" charset="-78"/>
                      </a:endParaRPr>
                    </a:p>
                  </a:txBody>
                  <a:tcPr marL="68580" marR="68580" marT="0" marB="0"/>
                </a:tc>
                <a:tc hMerge="1">
                  <a:txBody>
                    <a:bodyPr/>
                    <a:lstStyle/>
                    <a:p>
                      <a:endParaRPr lang="fr-FR"/>
                    </a:p>
                  </a:txBody>
                  <a:tcPr/>
                </a:tc>
                <a:tc>
                  <a:txBody>
                    <a:bodyPr/>
                    <a:lstStyle/>
                    <a:p>
                      <a:pPr indent="254000" algn="justLow" rtl="1">
                        <a:lnSpc>
                          <a:spcPct val="115000"/>
                        </a:lnSpc>
                        <a:spcAft>
                          <a:spcPts val="0"/>
                        </a:spcAft>
                      </a:pPr>
                      <a:r>
                        <a:rPr lang="ar-SA" sz="1600">
                          <a:effectLst/>
                        </a:rPr>
                        <a:t> </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الصنف الرابع (المجموعة الرابعة) حسابات الغير:</a:t>
                      </a:r>
                      <a:endParaRPr lang="fr-FR" sz="1400">
                        <a:effectLst/>
                        <a:latin typeface="Sakkal Majalla" pitchFamily="2" charset="-78"/>
                        <a:ea typeface="Arial"/>
                        <a:cs typeface="Sakkal Majalla" pitchFamily="2" charset="-78"/>
                      </a:endParaRPr>
                    </a:p>
                  </a:txBody>
                  <a:tcPr marL="68580" marR="68580" marT="0" marB="0"/>
                </a:tc>
              </a:tr>
              <a:tr h="0">
                <a:tc>
                  <a:txBody>
                    <a:bodyPr/>
                    <a:lstStyle/>
                    <a:p>
                      <a:pPr indent="254000" algn="justLow" rtl="1">
                        <a:lnSpc>
                          <a:spcPct val="115000"/>
                        </a:lnSpc>
                        <a:spcAft>
                          <a:spcPts val="0"/>
                        </a:spcAft>
                      </a:pPr>
                      <a:r>
                        <a:rPr lang="ar-SA" sz="1600">
                          <a:effectLst/>
                        </a:rPr>
                        <a:t>40</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dirty="0">
                          <a:effectLst/>
                        </a:rPr>
                        <a:t> </a:t>
                      </a:r>
                      <a:endParaRPr lang="fr-FR" sz="1400" dirty="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dirty="0">
                          <a:effectLst/>
                        </a:rPr>
                        <a:t> </a:t>
                      </a:r>
                      <a:endParaRPr lang="fr-FR" sz="1400" dirty="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الديون والحقوق من عمليات إعادة التأمين والتأمين المشترك</a:t>
                      </a:r>
                      <a:endParaRPr lang="fr-FR" sz="1400">
                        <a:effectLst/>
                        <a:latin typeface="Sakkal Majalla" pitchFamily="2" charset="-78"/>
                        <a:ea typeface="Arial"/>
                        <a:cs typeface="Sakkal Majalla" pitchFamily="2" charset="-78"/>
                      </a:endParaRPr>
                    </a:p>
                  </a:txBody>
                  <a:tcPr marL="68580" marR="68580" marT="0" marB="0"/>
                </a:tc>
              </a:tr>
              <a:tr h="0">
                <a:tc>
                  <a:txBody>
                    <a:bodyPr/>
                    <a:lstStyle/>
                    <a:p>
                      <a:pPr indent="254000" algn="justLow" rtl="1">
                        <a:lnSpc>
                          <a:spcPct val="115000"/>
                        </a:lnSpc>
                        <a:spcAft>
                          <a:spcPts val="0"/>
                        </a:spcAft>
                      </a:pPr>
                      <a:r>
                        <a:rPr lang="ar-SA" sz="1600">
                          <a:effectLst/>
                        </a:rPr>
                        <a:t>41</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 </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dirty="0">
                          <a:effectLst/>
                        </a:rPr>
                        <a:t> </a:t>
                      </a:r>
                      <a:endParaRPr lang="fr-FR" sz="1400" dirty="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dirty="0">
                          <a:effectLst/>
                        </a:rPr>
                        <a:t>الزبائن والحسابات الملحقة</a:t>
                      </a:r>
                      <a:endParaRPr lang="fr-FR" sz="1400" dirty="0">
                        <a:effectLst/>
                        <a:latin typeface="Sakkal Majalla" pitchFamily="2" charset="-78"/>
                        <a:ea typeface="Arial"/>
                        <a:cs typeface="Sakkal Majalla" pitchFamily="2" charset="-78"/>
                      </a:endParaRPr>
                    </a:p>
                  </a:txBody>
                  <a:tcPr marL="68580" marR="68580" marT="0" marB="0"/>
                </a:tc>
              </a:tr>
              <a:tr h="0">
                <a:tc>
                  <a:txBody>
                    <a:bodyPr/>
                    <a:lstStyle/>
                    <a:p>
                      <a:pPr indent="254000" algn="justLow" rtl="1">
                        <a:lnSpc>
                          <a:spcPct val="115000"/>
                        </a:lnSpc>
                        <a:spcAft>
                          <a:spcPts val="0"/>
                        </a:spcAft>
                      </a:pPr>
                      <a:r>
                        <a:rPr lang="ar-SA" sz="1600">
                          <a:effectLst/>
                        </a:rPr>
                        <a:t> </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411</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dirty="0">
                          <a:effectLst/>
                        </a:rPr>
                        <a:t> </a:t>
                      </a:r>
                      <a:endParaRPr lang="fr-FR" sz="1400" dirty="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المؤمن لهم</a:t>
                      </a:r>
                      <a:endParaRPr lang="fr-FR" sz="1400">
                        <a:effectLst/>
                        <a:latin typeface="Sakkal Majalla" pitchFamily="2" charset="-78"/>
                        <a:ea typeface="Arial"/>
                        <a:cs typeface="Sakkal Majalla" pitchFamily="2" charset="-78"/>
                      </a:endParaRPr>
                    </a:p>
                  </a:txBody>
                  <a:tcPr marL="68580" marR="68580" marT="0" marB="0"/>
                </a:tc>
              </a:tr>
              <a:tr h="0">
                <a:tc>
                  <a:txBody>
                    <a:bodyPr/>
                    <a:lstStyle/>
                    <a:p>
                      <a:pPr indent="254000" algn="justLow" rtl="1">
                        <a:lnSpc>
                          <a:spcPct val="115000"/>
                        </a:lnSpc>
                        <a:spcAft>
                          <a:spcPts val="0"/>
                        </a:spcAft>
                      </a:pPr>
                      <a:r>
                        <a:rPr lang="ar-SA" sz="1600">
                          <a:effectLst/>
                        </a:rPr>
                        <a:t> </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412</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 </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dirty="0">
                          <a:effectLst/>
                        </a:rPr>
                        <a:t>وسيط التأمين</a:t>
                      </a:r>
                      <a:endParaRPr lang="fr-FR" sz="1400" dirty="0">
                        <a:effectLst/>
                        <a:latin typeface="Sakkal Majalla" pitchFamily="2" charset="-78"/>
                        <a:ea typeface="Arial"/>
                        <a:cs typeface="Sakkal Majalla" pitchFamily="2" charset="-78"/>
                      </a:endParaRPr>
                    </a:p>
                  </a:txBody>
                  <a:tcPr marL="68580" marR="68580" marT="0" marB="0"/>
                </a:tc>
              </a:tr>
              <a:tr h="0">
                <a:tc>
                  <a:txBody>
                    <a:bodyPr/>
                    <a:lstStyle/>
                    <a:p>
                      <a:pPr indent="254000" algn="justLow" rtl="1">
                        <a:lnSpc>
                          <a:spcPct val="115000"/>
                        </a:lnSpc>
                        <a:spcAft>
                          <a:spcPts val="0"/>
                        </a:spcAft>
                      </a:pPr>
                      <a:r>
                        <a:rPr lang="ar-SA" sz="1600">
                          <a:effectLst/>
                        </a:rPr>
                        <a:t> </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413</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 </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المؤمن لهم — أوراق تجارية للتحصيل</a:t>
                      </a:r>
                      <a:endParaRPr lang="fr-FR" sz="1400">
                        <a:effectLst/>
                        <a:latin typeface="Sakkal Majalla" pitchFamily="2" charset="-78"/>
                        <a:ea typeface="Arial"/>
                        <a:cs typeface="Sakkal Majalla" pitchFamily="2" charset="-78"/>
                      </a:endParaRPr>
                    </a:p>
                  </a:txBody>
                  <a:tcPr marL="68580" marR="68580" marT="0" marB="0"/>
                </a:tc>
              </a:tr>
              <a:tr h="0">
                <a:tc>
                  <a:txBody>
                    <a:bodyPr/>
                    <a:lstStyle/>
                    <a:p>
                      <a:pPr indent="254000" algn="justLow" rtl="1">
                        <a:lnSpc>
                          <a:spcPct val="115000"/>
                        </a:lnSpc>
                        <a:spcAft>
                          <a:spcPts val="0"/>
                        </a:spcAft>
                      </a:pPr>
                      <a:r>
                        <a:rPr lang="ar-SA" sz="1600">
                          <a:effectLst/>
                        </a:rPr>
                        <a:t> </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416</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 </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المؤمن لهم المشكوك فيهم</a:t>
                      </a:r>
                      <a:endParaRPr lang="fr-FR" sz="1400">
                        <a:effectLst/>
                        <a:latin typeface="Sakkal Majalla" pitchFamily="2" charset="-78"/>
                        <a:ea typeface="Arial"/>
                        <a:cs typeface="Sakkal Majalla" pitchFamily="2" charset="-78"/>
                      </a:endParaRPr>
                    </a:p>
                  </a:txBody>
                  <a:tcPr marL="68580" marR="68580" marT="0" marB="0"/>
                </a:tc>
              </a:tr>
              <a:tr h="0">
                <a:tc>
                  <a:txBody>
                    <a:bodyPr/>
                    <a:lstStyle/>
                    <a:p>
                      <a:pPr indent="254000" algn="justLow" rtl="1">
                        <a:lnSpc>
                          <a:spcPct val="115000"/>
                        </a:lnSpc>
                        <a:spcAft>
                          <a:spcPts val="0"/>
                        </a:spcAft>
                      </a:pPr>
                      <a:r>
                        <a:rPr lang="ar-SA" sz="1600">
                          <a:effectLst/>
                        </a:rPr>
                        <a:t> </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417</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tabLst>
                          <a:tab pos="194310" algn="l"/>
                        </a:tabLst>
                      </a:pPr>
                      <a:r>
                        <a:rPr lang="ar-SA" sz="1600">
                          <a:effectLst/>
                        </a:rPr>
                        <a:t> </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tabLst>
                          <a:tab pos="194310" algn="l"/>
                        </a:tabLst>
                      </a:pPr>
                      <a:r>
                        <a:rPr lang="ar-SA" sz="1600">
                          <a:effectLst/>
                        </a:rPr>
                        <a:t>وسطاء التأمين المشكوك فيهم</a:t>
                      </a:r>
                      <a:endParaRPr lang="fr-FR" sz="1400">
                        <a:effectLst/>
                        <a:latin typeface="Sakkal Majalla" pitchFamily="2" charset="-78"/>
                        <a:ea typeface="Arial"/>
                        <a:cs typeface="Sakkal Majalla" pitchFamily="2" charset="-78"/>
                      </a:endParaRPr>
                    </a:p>
                  </a:txBody>
                  <a:tcPr marL="68580" marR="68580" marT="0" marB="0"/>
                </a:tc>
              </a:tr>
              <a:tr h="0">
                <a:tc>
                  <a:txBody>
                    <a:bodyPr/>
                    <a:lstStyle/>
                    <a:p>
                      <a:pPr indent="254000" algn="justLow" rtl="1">
                        <a:lnSpc>
                          <a:spcPct val="115000"/>
                        </a:lnSpc>
                        <a:spcAft>
                          <a:spcPts val="0"/>
                        </a:spcAft>
                      </a:pPr>
                      <a:r>
                        <a:rPr lang="ar-SA" sz="1600">
                          <a:effectLst/>
                        </a:rPr>
                        <a:t> </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418</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 </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الزبائن — أقساط قيد الإبرام</a:t>
                      </a:r>
                      <a:endParaRPr lang="fr-FR" sz="1400">
                        <a:effectLst/>
                        <a:latin typeface="Sakkal Majalla" pitchFamily="2" charset="-78"/>
                        <a:ea typeface="Arial"/>
                        <a:cs typeface="Sakkal Majalla" pitchFamily="2" charset="-78"/>
                      </a:endParaRPr>
                    </a:p>
                  </a:txBody>
                  <a:tcPr marL="68580" marR="68580" marT="0" marB="0"/>
                </a:tc>
              </a:tr>
              <a:tr h="0">
                <a:tc>
                  <a:txBody>
                    <a:bodyPr/>
                    <a:lstStyle/>
                    <a:p>
                      <a:pPr indent="254000" algn="justLow" rtl="1">
                        <a:lnSpc>
                          <a:spcPct val="115000"/>
                        </a:lnSpc>
                        <a:spcAft>
                          <a:spcPts val="0"/>
                        </a:spcAft>
                      </a:pPr>
                      <a:r>
                        <a:rPr lang="ar-SA" sz="1600">
                          <a:effectLst/>
                        </a:rPr>
                        <a:t> </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419</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a:effectLst/>
                        </a:rPr>
                        <a:t> </a:t>
                      </a:r>
                      <a:endParaRPr lang="fr-FR" sz="14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600" dirty="0">
                          <a:effectLst/>
                        </a:rPr>
                        <a:t>المؤمن لهم -التسبيقات المستلمة RRR المطلوب منحه والموجودات الأخرى الواجب إعدادها.</a:t>
                      </a:r>
                      <a:endParaRPr lang="fr-FR" sz="1400" dirty="0">
                        <a:effectLst/>
                        <a:latin typeface="Sakkal Majalla" pitchFamily="2" charset="-78"/>
                        <a:ea typeface="Arial"/>
                        <a:cs typeface="Sakkal Majalla" pitchFamily="2" charset="-78"/>
                      </a:endParaRPr>
                    </a:p>
                  </a:txBody>
                  <a:tcPr marL="68580" marR="68580" marT="0" marB="0"/>
                </a:tc>
              </a:tr>
            </a:tbl>
          </a:graphicData>
        </a:graphic>
      </p:graphicFrame>
    </p:spTree>
    <p:extLst>
      <p:ext uri="{BB962C8B-B14F-4D97-AF65-F5344CB8AC3E}">
        <p14:creationId xmlns:p14="http://schemas.microsoft.com/office/powerpoint/2010/main" val="533772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4064128977"/>
              </p:ext>
            </p:extLst>
          </p:nvPr>
        </p:nvGraphicFramePr>
        <p:xfrm>
          <a:off x="467545" y="836711"/>
          <a:ext cx="7920879" cy="5481285"/>
        </p:xfrm>
        <a:graphic>
          <a:graphicData uri="http://schemas.openxmlformats.org/drawingml/2006/table">
            <a:tbl>
              <a:tblPr rtl="1" firstRow="1" firstCol="1" bandRow="1">
                <a:tableStyleId>{F5AB1C69-6EDB-4FF4-983F-18BD219EF322}</a:tableStyleId>
              </a:tblPr>
              <a:tblGrid>
                <a:gridCol w="714604"/>
                <a:gridCol w="929546"/>
                <a:gridCol w="1359970"/>
                <a:gridCol w="4916759"/>
              </a:tblGrid>
              <a:tr h="421637">
                <a:tc>
                  <a:txBody>
                    <a:bodyPr/>
                    <a:lstStyle/>
                    <a:p>
                      <a:pPr indent="254000" algn="justLow" rtl="1">
                        <a:lnSpc>
                          <a:spcPct val="115000"/>
                        </a:lnSpc>
                        <a:spcAft>
                          <a:spcPts val="0"/>
                        </a:spcAft>
                      </a:pPr>
                      <a:r>
                        <a:rPr lang="ar-SA" sz="1800" dirty="0">
                          <a:effectLst/>
                          <a:latin typeface="Sakkal Majalla" pitchFamily="2" charset="-78"/>
                          <a:cs typeface="Sakkal Majalla" pitchFamily="2" charset="-78"/>
                        </a:rPr>
                        <a:t>44</a:t>
                      </a:r>
                      <a:endParaRPr lang="fr-FR" sz="1600" dirty="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 </a:t>
                      </a:r>
                      <a:endParaRPr lang="fr-FR" sz="1600">
                        <a:effectLst/>
                        <a:latin typeface="Sakkal Majalla" pitchFamily="2" charset="-78"/>
                        <a:ea typeface="Arial"/>
                        <a:cs typeface="Sakkal Majalla" pitchFamily="2" charset="-78"/>
                      </a:endParaRPr>
                    </a:p>
                  </a:txBody>
                  <a:tcPr marL="68580" marR="68580" marT="0" marB="0"/>
                </a:tc>
              </a:tr>
              <a:tr h="421637">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442</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dirty="0">
                          <a:effectLst/>
                          <a:latin typeface="Sakkal Majalla" pitchFamily="2" charset="-78"/>
                          <a:cs typeface="Sakkal Majalla" pitchFamily="2" charset="-78"/>
                        </a:rPr>
                        <a:t> </a:t>
                      </a:r>
                      <a:endParaRPr lang="fr-FR" sz="1600" dirty="0">
                        <a:effectLst/>
                        <a:latin typeface="Sakkal Majalla" pitchFamily="2" charset="-78"/>
                        <a:ea typeface="Arial"/>
                        <a:cs typeface="Sakkal Majalla" pitchFamily="2" charset="-78"/>
                      </a:endParaRPr>
                    </a:p>
                  </a:txBody>
                  <a:tcPr marL="68580" marR="68580" marT="0" marB="0"/>
                </a:tc>
              </a:tr>
              <a:tr h="421637">
                <a:tc>
                  <a:txBody>
                    <a:bodyPr/>
                    <a:lstStyle/>
                    <a:p>
                      <a:pPr indent="254000" algn="justLow" rtl="1">
                        <a:lnSpc>
                          <a:spcPct val="115000"/>
                        </a:lnSpc>
                        <a:spcAft>
                          <a:spcPts val="0"/>
                        </a:spcAft>
                      </a:pPr>
                      <a:r>
                        <a:rPr lang="ar-SA" sz="1800" dirty="0">
                          <a:effectLst/>
                          <a:latin typeface="Sakkal Majalla" pitchFamily="2" charset="-78"/>
                          <a:cs typeface="Sakkal Majalla" pitchFamily="2" charset="-78"/>
                        </a:rPr>
                        <a:t> </a:t>
                      </a:r>
                      <a:endParaRPr lang="fr-FR" sz="1600" dirty="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44271</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حقوق الطابع</a:t>
                      </a:r>
                      <a:endParaRPr lang="fr-FR" sz="1600">
                        <a:effectLst/>
                        <a:latin typeface="Sakkal Majalla" pitchFamily="2" charset="-78"/>
                        <a:ea typeface="Arial"/>
                        <a:cs typeface="Sakkal Majalla" pitchFamily="2" charset="-78"/>
                      </a:endParaRPr>
                    </a:p>
                  </a:txBody>
                  <a:tcPr marL="68580" marR="68580" marT="0" marB="0"/>
                </a:tc>
              </a:tr>
              <a:tr h="421637">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44272</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حقوق الطابع المتغيرة</a:t>
                      </a:r>
                      <a:endParaRPr lang="fr-FR" sz="1600">
                        <a:effectLst/>
                        <a:latin typeface="Sakkal Majalla" pitchFamily="2" charset="-78"/>
                        <a:ea typeface="Arial"/>
                        <a:cs typeface="Sakkal Majalla" pitchFamily="2" charset="-78"/>
                      </a:endParaRPr>
                    </a:p>
                  </a:txBody>
                  <a:tcPr marL="68580" marR="68580" marT="0" marB="0"/>
                </a:tc>
              </a:tr>
              <a:tr h="843275">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dirty="0">
                          <a:effectLst/>
                          <a:latin typeface="Sakkal Majalla" pitchFamily="2" charset="-78"/>
                          <a:cs typeface="Sakkal Majalla" pitchFamily="2" charset="-78"/>
                        </a:rPr>
                        <a:t>443</a:t>
                      </a:r>
                      <a:endParaRPr lang="fr-FR" sz="1600" dirty="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dirty="0">
                          <a:effectLst/>
                          <a:latin typeface="Sakkal Majalla" pitchFamily="2" charset="-78"/>
                          <a:cs typeface="Sakkal Majalla" pitchFamily="2" charset="-78"/>
                        </a:rPr>
                        <a:t> </a:t>
                      </a:r>
                      <a:endParaRPr lang="fr-FR" sz="1600" dirty="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dirty="0">
                          <a:effectLst/>
                          <a:latin typeface="Sakkal Majalla" pitchFamily="2" charset="-78"/>
                          <a:cs typeface="Sakkal Majalla" pitchFamily="2" charset="-78"/>
                        </a:rPr>
                        <a:t>العمليات الخاصة مع الدولة والجماعات العمومية</a:t>
                      </a:r>
                      <a:endParaRPr lang="fr-FR" sz="1600" dirty="0">
                        <a:effectLst/>
                        <a:latin typeface="Sakkal Majalla" pitchFamily="2" charset="-78"/>
                        <a:ea typeface="Arial"/>
                        <a:cs typeface="Sakkal Majalla" pitchFamily="2" charset="-78"/>
                      </a:endParaRPr>
                    </a:p>
                  </a:txBody>
                  <a:tcPr marL="68580" marR="68580" marT="0" marB="0"/>
                </a:tc>
              </a:tr>
              <a:tr h="843275">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44311</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صندوق ضمان السيارات (</a:t>
                      </a:r>
                      <a:r>
                        <a:rPr lang="en-US" sz="1800">
                          <a:effectLst/>
                          <a:latin typeface="Sakkal Majalla" pitchFamily="2" charset="-78"/>
                          <a:cs typeface="Sakkal Majalla" pitchFamily="2" charset="-78"/>
                        </a:rPr>
                        <a:t>FGA</a:t>
                      </a:r>
                      <a:r>
                        <a:rPr lang="ar-SA" sz="1800">
                          <a:effectLst/>
                          <a:latin typeface="Sakkal Majalla" pitchFamily="2" charset="-78"/>
                          <a:cs typeface="Sakkal Majalla" pitchFamily="2" charset="-78"/>
                        </a:rPr>
                        <a:t>)</a:t>
                      </a:r>
                      <a:endParaRPr lang="fr-FR" sz="1600">
                        <a:effectLst/>
                        <a:latin typeface="Sakkal Majalla" pitchFamily="2" charset="-78"/>
                        <a:ea typeface="Arial"/>
                        <a:cs typeface="Sakkal Majalla" pitchFamily="2" charset="-78"/>
                      </a:endParaRPr>
                    </a:p>
                  </a:txBody>
                  <a:tcPr marL="68580" marR="68580" marT="0" marB="0"/>
                </a:tc>
              </a:tr>
              <a:tr h="843275">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44312</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أموال ضمان المؤمنين (</a:t>
                      </a:r>
                      <a:r>
                        <a:rPr lang="en-US" sz="1800">
                          <a:effectLst/>
                          <a:latin typeface="Sakkal Majalla" pitchFamily="2" charset="-78"/>
                          <a:cs typeface="Sakkal Majalla" pitchFamily="2" charset="-78"/>
                        </a:rPr>
                        <a:t>FGAS</a:t>
                      </a:r>
                      <a:r>
                        <a:rPr lang="ar-SA" sz="1800">
                          <a:effectLst/>
                          <a:latin typeface="Sakkal Majalla" pitchFamily="2" charset="-78"/>
                          <a:cs typeface="Sakkal Majalla" pitchFamily="2" charset="-78"/>
                        </a:rPr>
                        <a:t>)</a:t>
                      </a:r>
                      <a:endParaRPr lang="fr-FR" sz="1600">
                        <a:effectLst/>
                        <a:latin typeface="Sakkal Majalla" pitchFamily="2" charset="-78"/>
                        <a:ea typeface="Arial"/>
                        <a:cs typeface="Sakkal Majalla" pitchFamily="2" charset="-78"/>
                      </a:endParaRPr>
                    </a:p>
                  </a:txBody>
                  <a:tcPr marL="68580" marR="68580" marT="0" marB="0"/>
                </a:tc>
              </a:tr>
              <a:tr h="843275">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44313</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أموال ضمان الأخطار الفلاحية (</a:t>
                      </a:r>
                      <a:r>
                        <a:rPr lang="en-US" sz="1800">
                          <a:effectLst/>
                          <a:latin typeface="Sakkal Majalla" pitchFamily="2" charset="-78"/>
                          <a:cs typeface="Sakkal Majalla" pitchFamily="2" charset="-78"/>
                        </a:rPr>
                        <a:t>FGCA</a:t>
                      </a:r>
                      <a:r>
                        <a:rPr lang="ar-SA" sz="1800">
                          <a:effectLst/>
                          <a:latin typeface="Sakkal Majalla" pitchFamily="2" charset="-78"/>
                          <a:cs typeface="Sakkal Majalla" pitchFamily="2" charset="-78"/>
                        </a:rPr>
                        <a:t>)</a:t>
                      </a:r>
                      <a:endParaRPr lang="fr-FR" sz="1600">
                        <a:effectLst/>
                        <a:latin typeface="Sakkal Majalla" pitchFamily="2" charset="-78"/>
                        <a:ea typeface="Arial"/>
                        <a:cs typeface="Sakkal Majalla" pitchFamily="2" charset="-78"/>
                      </a:endParaRPr>
                    </a:p>
                  </a:txBody>
                  <a:tcPr marL="68580" marR="68580" marT="0" marB="0"/>
                </a:tc>
              </a:tr>
              <a:tr h="421637">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latin typeface="Sakkal Majalla" pitchFamily="2" charset="-78"/>
                          <a:cs typeface="Sakkal Majalla" pitchFamily="2" charset="-78"/>
                        </a:rPr>
                        <a:t>44319</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dirty="0">
                          <a:effectLst/>
                          <a:latin typeface="Sakkal Majalla" pitchFamily="2" charset="-78"/>
                          <a:cs typeface="Sakkal Majalla" pitchFamily="2" charset="-78"/>
                        </a:rPr>
                        <a:t>أموال ضمان أخرى</a:t>
                      </a:r>
                      <a:endParaRPr lang="fr-FR" sz="1600" dirty="0">
                        <a:effectLst/>
                        <a:latin typeface="Sakkal Majalla" pitchFamily="2" charset="-78"/>
                        <a:ea typeface="Arial"/>
                        <a:cs typeface="Sakkal Majalla" pitchFamily="2" charset="-78"/>
                      </a:endParaRPr>
                    </a:p>
                  </a:txBody>
                  <a:tcPr marL="68580" marR="68580" marT="0" marB="0"/>
                </a:tc>
              </a:tr>
            </a:tbl>
          </a:graphicData>
        </a:graphic>
      </p:graphicFrame>
    </p:spTree>
    <p:extLst>
      <p:ext uri="{BB962C8B-B14F-4D97-AF65-F5344CB8AC3E}">
        <p14:creationId xmlns:p14="http://schemas.microsoft.com/office/powerpoint/2010/main" val="1769073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3461397564"/>
              </p:ext>
            </p:extLst>
          </p:nvPr>
        </p:nvGraphicFramePr>
        <p:xfrm>
          <a:off x="457200" y="548680"/>
          <a:ext cx="8229600" cy="5970039"/>
        </p:xfrm>
        <a:graphic>
          <a:graphicData uri="http://schemas.openxmlformats.org/drawingml/2006/table">
            <a:tbl>
              <a:tblPr rtl="1" firstRow="1" firstCol="1" bandRow="1">
                <a:tableStyleId>{F5AB1C69-6EDB-4FF4-983F-18BD219EF322}</a:tableStyleId>
              </a:tblPr>
              <a:tblGrid>
                <a:gridCol w="962744"/>
                <a:gridCol w="1045096"/>
                <a:gridCol w="1266190"/>
                <a:gridCol w="4955570"/>
              </a:tblGrid>
              <a:tr h="852863">
                <a:tc>
                  <a:txBody>
                    <a:bodyPr/>
                    <a:lstStyle/>
                    <a:p>
                      <a:pPr indent="254000" algn="justLow" rtl="1">
                        <a:lnSpc>
                          <a:spcPct val="115000"/>
                        </a:lnSpc>
                        <a:spcAft>
                          <a:spcPts val="0"/>
                        </a:spcAft>
                      </a:pPr>
                      <a:r>
                        <a:rPr lang="ar-SA" sz="1800">
                          <a:effectLst/>
                        </a:rPr>
                        <a:t>46</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dirty="0">
                          <a:effectLst/>
                        </a:rPr>
                        <a:t> </a:t>
                      </a:r>
                      <a:endParaRPr lang="fr-FR" sz="1600" dirty="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مختلف الدائنين ومختلف المدينين</a:t>
                      </a:r>
                      <a:endParaRPr lang="fr-FR" sz="1600">
                        <a:effectLst/>
                        <a:latin typeface="Sakkal Majalla" pitchFamily="2" charset="-78"/>
                        <a:ea typeface="Arial"/>
                        <a:cs typeface="Sakkal Majalla" pitchFamily="2" charset="-78"/>
                      </a:endParaRPr>
                    </a:p>
                  </a:txBody>
                  <a:tcPr marL="68580" marR="68580" marT="0" marB="0"/>
                </a:tc>
              </a:tr>
              <a:tr h="852863">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460</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المدينون الآخرون، الموردون</a:t>
                      </a:r>
                      <a:endParaRPr lang="fr-FR" sz="1600">
                        <a:effectLst/>
                        <a:latin typeface="Sakkal Majalla" pitchFamily="2" charset="-78"/>
                        <a:ea typeface="Arial"/>
                        <a:cs typeface="Sakkal Majalla" pitchFamily="2" charset="-78"/>
                      </a:endParaRPr>
                    </a:p>
                  </a:txBody>
                  <a:tcPr marL="68580" marR="68580" marT="0" marB="0"/>
                </a:tc>
              </a:tr>
              <a:tr h="852863">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4601</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موردو السلع والخدمات</a:t>
                      </a:r>
                      <a:endParaRPr lang="fr-FR" sz="1600">
                        <a:effectLst/>
                        <a:latin typeface="Sakkal Majalla" pitchFamily="2" charset="-78"/>
                        <a:ea typeface="Arial"/>
                        <a:cs typeface="Sakkal Majalla" pitchFamily="2" charset="-78"/>
                      </a:endParaRPr>
                    </a:p>
                  </a:txBody>
                  <a:tcPr marL="68580" marR="68580" marT="0" marB="0"/>
                </a:tc>
              </a:tr>
              <a:tr h="426431">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4603</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موردون أوراق الدفع</a:t>
                      </a:r>
                      <a:endParaRPr lang="fr-FR" sz="1600">
                        <a:effectLst/>
                        <a:latin typeface="Sakkal Majalla" pitchFamily="2" charset="-78"/>
                        <a:ea typeface="Arial"/>
                        <a:cs typeface="Sakkal Majalla" pitchFamily="2" charset="-78"/>
                      </a:endParaRPr>
                    </a:p>
                  </a:txBody>
                  <a:tcPr marL="68580" marR="68580" marT="0" marB="0"/>
                </a:tc>
              </a:tr>
              <a:tr h="426431">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4604</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موردو التثبيتات</a:t>
                      </a:r>
                      <a:endParaRPr lang="fr-FR" sz="1600">
                        <a:effectLst/>
                        <a:latin typeface="Sakkal Majalla" pitchFamily="2" charset="-78"/>
                        <a:ea typeface="Arial"/>
                        <a:cs typeface="Sakkal Majalla" pitchFamily="2" charset="-78"/>
                      </a:endParaRPr>
                    </a:p>
                  </a:txBody>
                  <a:tcPr marL="68580" marR="68580" marT="0" marB="0"/>
                </a:tc>
              </a:tr>
              <a:tr h="852863">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4609</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حسومات، تخفيضات مردودات</a:t>
                      </a:r>
                      <a:endParaRPr lang="fr-FR" sz="1600">
                        <a:effectLst/>
                        <a:latin typeface="Sakkal Majalla" pitchFamily="2" charset="-78"/>
                        <a:ea typeface="Arial"/>
                        <a:cs typeface="Sakkal Majalla" pitchFamily="2" charset="-78"/>
                      </a:endParaRPr>
                    </a:p>
                  </a:txBody>
                  <a:tcPr marL="68580" marR="68580" marT="0" marB="0"/>
                </a:tc>
              </a:tr>
              <a:tr h="426431">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461</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الدائنون الآخرون</a:t>
                      </a:r>
                      <a:endParaRPr lang="fr-FR" sz="1600">
                        <a:effectLst/>
                        <a:latin typeface="Sakkal Majalla" pitchFamily="2" charset="-78"/>
                        <a:ea typeface="Arial"/>
                        <a:cs typeface="Sakkal Majalla" pitchFamily="2" charset="-78"/>
                      </a:endParaRPr>
                    </a:p>
                  </a:txBody>
                  <a:tcPr marL="68580" marR="68580" marT="0" marB="0"/>
                </a:tc>
              </a:tr>
              <a:tr h="1279294">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491</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a:effectLst/>
                        </a:rPr>
                        <a:t> </a:t>
                      </a:r>
                      <a:endParaRPr lang="fr-FR" sz="1600">
                        <a:effectLst/>
                        <a:latin typeface="Sakkal Majalla" pitchFamily="2" charset="-78"/>
                        <a:ea typeface="Arial"/>
                        <a:cs typeface="Sakkal Majalla" pitchFamily="2" charset="-78"/>
                      </a:endParaRPr>
                    </a:p>
                  </a:txBody>
                  <a:tcPr marL="68580" marR="68580" marT="0" marB="0"/>
                </a:tc>
                <a:tc>
                  <a:txBody>
                    <a:bodyPr/>
                    <a:lstStyle/>
                    <a:p>
                      <a:pPr indent="254000" algn="justLow" rtl="1">
                        <a:lnSpc>
                          <a:spcPct val="115000"/>
                        </a:lnSpc>
                        <a:spcAft>
                          <a:spcPts val="0"/>
                        </a:spcAft>
                      </a:pPr>
                      <a:r>
                        <a:rPr lang="ar-SA" sz="1800" dirty="0">
                          <a:effectLst/>
                        </a:rPr>
                        <a:t>خسائر القيمة عن حسابات المؤمن لهم ووسطاء التأمين</a:t>
                      </a:r>
                      <a:endParaRPr lang="fr-FR" sz="1600" dirty="0">
                        <a:effectLst/>
                        <a:latin typeface="Sakkal Majalla" pitchFamily="2" charset="-78"/>
                        <a:ea typeface="Arial"/>
                        <a:cs typeface="Sakkal Majalla" pitchFamily="2" charset="-78"/>
                      </a:endParaRPr>
                    </a:p>
                  </a:txBody>
                  <a:tcPr marL="68580" marR="68580" marT="0" marB="0"/>
                </a:tc>
              </a:tr>
            </a:tbl>
          </a:graphicData>
        </a:graphic>
      </p:graphicFrame>
    </p:spTree>
    <p:extLst>
      <p:ext uri="{BB962C8B-B14F-4D97-AF65-F5344CB8AC3E}">
        <p14:creationId xmlns:p14="http://schemas.microsoft.com/office/powerpoint/2010/main" val="22309832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65</TotalTime>
  <Words>1200</Words>
  <Application>Microsoft Office PowerPoint</Application>
  <PresentationFormat>Affichage à l'écran (4:3)</PresentationFormat>
  <Paragraphs>273</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Débit</vt:lpstr>
      <vt:lpstr>التنظيم المحاسبي في شركات التأمين و/ أو إعادة التأمين.</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التنظيم المحاسبي في شركات التأمين و/ أو إعادة التأمين.</dc:title>
  <dc:creator>Info</dc:creator>
  <cp:lastModifiedBy>Info</cp:lastModifiedBy>
  <cp:revision>7</cp:revision>
  <dcterms:created xsi:type="dcterms:W3CDTF">2025-01-07T20:36:55Z</dcterms:created>
  <dcterms:modified xsi:type="dcterms:W3CDTF">2025-01-07T21:42:04Z</dcterms:modified>
</cp:coreProperties>
</file>