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66" r:id="rId2"/>
    <p:sldId id="256" r:id="rId3"/>
    <p:sldId id="264" r:id="rId4"/>
    <p:sldId id="269" r:id="rId5"/>
    <p:sldId id="302" r:id="rId6"/>
    <p:sldId id="271" r:id="rId7"/>
    <p:sldId id="285" r:id="rId8"/>
    <p:sldId id="284" r:id="rId9"/>
    <p:sldId id="263"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1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885C1B-DD11-E87E-B730-94089FC5D23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E23D7F-6C71-0897-BFD4-C21B3CF813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095E176-AE07-A667-B95C-A69F928E8932}"/>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E8E0D042-3D98-024A-09A1-FE32F6BE5B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E0B002B-22F6-9A99-4783-8B11B4CB093C}"/>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1528515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6AE08-D210-95EE-B8BD-26D8B06BA36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73FC445-6F09-63BF-8EF4-589477FB2BA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045E4C9-ABFE-6628-D987-66C38628DCEF}"/>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294CD474-8D35-2E93-335D-7D890660A2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7B9157-1015-BCF0-F1E2-EC8E82E47A5C}"/>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1043024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3ADCD16-7C7E-3213-D83A-00E3F09C87E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13BC5A0-C28E-3617-A81C-8EBBD3F8AFA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1D60DB-EEA1-C04D-2170-B0246EF7E42A}"/>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2299B027-6ACC-452F-DD41-633A7E7E3E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2855D78-6126-9F1B-F623-ABE3C4014E64}"/>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968248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90C777-A569-9743-E72C-E06BA286330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404A009-7FED-DA5A-3B36-DC5218A7582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21E9CB-87AA-3EB5-B4E3-625196BB2643}"/>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F6E1E71C-0350-6938-3C64-13BDF3597FB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42DBB8-EB0A-6AA5-401A-D35EADC901A8}"/>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85411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FC426A-5D02-78BC-DA1F-41B7766DF5D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39D6C23-4FD6-E4E7-9348-EE39790472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F2CEC09-E386-15B3-3730-2739FF9F5DF7}"/>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AEAC4AEE-E5BB-0B51-DE7C-24D3DB459C3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242443-B00C-0A40-6F4D-6D4923B910CF}"/>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399292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E24AB0-8DA5-075F-2D9D-05293706BB8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3971D2A-23F1-276C-815A-8CC157F8298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AE2FC23-804B-6453-037F-088402D817B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522FF45-0757-4729-677E-EBEC729EBA48}"/>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6" name="Espace réservé du pied de page 5">
            <a:extLst>
              <a:ext uri="{FF2B5EF4-FFF2-40B4-BE49-F238E27FC236}">
                <a16:creationId xmlns:a16="http://schemas.microsoft.com/office/drawing/2014/main" id="{53546F71-3715-8C65-1A7E-166E6144310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3B546E1-956B-00B6-8CDE-C149B960E978}"/>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35370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699B8C-B0C1-D856-C9BC-2712BCAFD99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4B73119-4F26-0116-0067-28FB1BF12C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0A44D0E-90A3-2A0D-771A-B39C3E9D10D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C3C1F12-E231-0B45-84BE-42F57BCD22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C4D394A-EAD9-B223-C9FD-DFC370A14E4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8618DB6-B583-7457-3D7C-27859FF5AF74}"/>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8" name="Espace réservé du pied de page 7">
            <a:extLst>
              <a:ext uri="{FF2B5EF4-FFF2-40B4-BE49-F238E27FC236}">
                <a16:creationId xmlns:a16="http://schemas.microsoft.com/office/drawing/2014/main" id="{FE0A203E-B883-791C-75C1-D0506F69231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5DE15EE-1DC8-9653-8DF0-2B71496D0C8C}"/>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215834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FEA2E4-330E-109F-A190-AC6FAC70462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5965FCD-3C54-A941-BF81-A5881186947D}"/>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4" name="Espace réservé du pied de page 3">
            <a:extLst>
              <a:ext uri="{FF2B5EF4-FFF2-40B4-BE49-F238E27FC236}">
                <a16:creationId xmlns:a16="http://schemas.microsoft.com/office/drawing/2014/main" id="{C734A55F-39E1-5584-8F4B-EED8B0ADA01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32BF0C3-7799-95E1-4760-8ED74E62402E}"/>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304345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D5FA7B0-7ECF-7D9E-A045-DDEFF207914D}"/>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3" name="Espace réservé du pied de page 2">
            <a:extLst>
              <a:ext uri="{FF2B5EF4-FFF2-40B4-BE49-F238E27FC236}">
                <a16:creationId xmlns:a16="http://schemas.microsoft.com/office/drawing/2014/main" id="{735873BE-3F06-3694-824B-DEA69B6BE74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60A4456-5E4A-F4E4-5B49-F9BE8CD32088}"/>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6619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52CD3D-C332-4616-241D-250559F56B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537EB2A-D005-9B1E-A0FB-4AB257E1AC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AEBBF5B-4DA1-CED9-7E0D-8045B5EA14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48134C-477B-8240-A107-3E044B774B8E}"/>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6" name="Espace réservé du pied de page 5">
            <a:extLst>
              <a:ext uri="{FF2B5EF4-FFF2-40B4-BE49-F238E27FC236}">
                <a16:creationId xmlns:a16="http://schemas.microsoft.com/office/drawing/2014/main" id="{A423DB27-9CA5-A737-A3E7-2E01D7179C8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B84861C-C43A-9D02-A971-4C5E6C95A61E}"/>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6014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BE354C-CEC0-B462-DBB9-796E52AA22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51B0667-4A5B-343D-598B-C9FBEF6F52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A699FC6-634A-484E-EB8C-C6D3591062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5D56FD9-1C11-3365-7A29-146500BF3388}"/>
              </a:ext>
            </a:extLst>
          </p:cNvPr>
          <p:cNvSpPr>
            <a:spLocks noGrp="1"/>
          </p:cNvSpPr>
          <p:nvPr>
            <p:ph type="dt" sz="half" idx="10"/>
          </p:nvPr>
        </p:nvSpPr>
        <p:spPr/>
        <p:txBody>
          <a:bodyPr/>
          <a:lstStyle/>
          <a:p>
            <a:fld id="{4E439F4E-C351-4C49-8A27-751BBE671C69}" type="datetimeFigureOut">
              <a:rPr lang="fr-FR" smtClean="0"/>
              <a:pPr/>
              <a:t>16/01/2024</a:t>
            </a:fld>
            <a:endParaRPr lang="fr-FR"/>
          </a:p>
        </p:txBody>
      </p:sp>
      <p:sp>
        <p:nvSpPr>
          <p:cNvPr id="6" name="Espace réservé du pied de page 5">
            <a:extLst>
              <a:ext uri="{FF2B5EF4-FFF2-40B4-BE49-F238E27FC236}">
                <a16:creationId xmlns:a16="http://schemas.microsoft.com/office/drawing/2014/main" id="{F4140C4B-E883-B2A5-0520-F31990AB5DA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F9657FF-54C3-03CF-B696-66A7013FF3A2}"/>
              </a:ext>
            </a:extLst>
          </p:cNvPr>
          <p:cNvSpPr>
            <a:spLocks noGrp="1"/>
          </p:cNvSpPr>
          <p:nvPr>
            <p:ph type="sldNum" sz="quarter" idx="12"/>
          </p:nvPr>
        </p:nvSpPr>
        <p:spPr/>
        <p:txBody>
          <a:bodyPr/>
          <a:lstStyle/>
          <a:p>
            <a:fld id="{4016BDAE-EDA5-48DF-8E52-2C0C1791B750}" type="slidenum">
              <a:rPr lang="fr-FR" smtClean="0"/>
              <a:pPr/>
              <a:t>‹#›</a:t>
            </a:fld>
            <a:endParaRPr lang="fr-FR"/>
          </a:p>
        </p:txBody>
      </p:sp>
    </p:spTree>
    <p:extLst>
      <p:ext uri="{BB962C8B-B14F-4D97-AF65-F5344CB8AC3E}">
        <p14:creationId xmlns:p14="http://schemas.microsoft.com/office/powerpoint/2010/main" val="2822920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43DAC76-E605-D45A-E1E9-FD134BD62F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060693B-9F9B-1917-9584-A8FDFC08F8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A39724-3EF7-B2AA-15B0-FFB8DE8B1C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39F4E-C351-4C49-8A27-751BBE671C69}" type="datetimeFigureOut">
              <a:rPr lang="fr-FR" smtClean="0"/>
              <a:pPr/>
              <a:t>16/01/2024</a:t>
            </a:fld>
            <a:endParaRPr lang="fr-FR"/>
          </a:p>
        </p:txBody>
      </p:sp>
      <p:sp>
        <p:nvSpPr>
          <p:cNvPr id="5" name="Espace réservé du pied de page 4">
            <a:extLst>
              <a:ext uri="{FF2B5EF4-FFF2-40B4-BE49-F238E27FC236}">
                <a16:creationId xmlns:a16="http://schemas.microsoft.com/office/drawing/2014/main" id="{F7D2FB2D-FB20-D188-C7DE-30B9C873CB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998632C-F705-443C-633A-3ACE0125E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6BDAE-EDA5-48DF-8E52-2C0C1791B750}" type="slidenum">
              <a:rPr lang="fr-FR" smtClean="0"/>
              <a:pPr/>
              <a:t>‹#›</a:t>
            </a:fld>
            <a:endParaRPr lang="fr-FR"/>
          </a:p>
        </p:txBody>
      </p:sp>
    </p:spTree>
    <p:extLst>
      <p:ext uri="{BB962C8B-B14F-4D97-AF65-F5344CB8AC3E}">
        <p14:creationId xmlns:p14="http://schemas.microsoft.com/office/powerpoint/2010/main" val="1247580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DF8B8CAB-CF42-3480-D93F-A224EF8409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039213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6A15331-5872-4102-923E-10469FC53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81" y="-222752"/>
            <a:ext cx="12031838" cy="6858000"/>
          </a:xfrm>
          <a:prstGeom prst="rect">
            <a:avLst/>
          </a:prstGeom>
          <a:effectLst>
            <a:softEdge rad="635000"/>
          </a:effectLst>
        </p:spPr>
      </p:pic>
      <p:sp>
        <p:nvSpPr>
          <p:cNvPr id="9" name="Rectangle 2">
            <a:extLst>
              <a:ext uri="{FF2B5EF4-FFF2-40B4-BE49-F238E27FC236}">
                <a16:creationId xmlns:a16="http://schemas.microsoft.com/office/drawing/2014/main" id="{9AD1F252-30E3-E407-ED5C-6005EA2ABA9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3314" name="Zone de texte 7"/>
          <p:cNvSpPr txBox="1">
            <a:spLocks noChangeArrowheads="1"/>
          </p:cNvSpPr>
          <p:nvPr/>
        </p:nvSpPr>
        <p:spPr bwMode="auto">
          <a:xfrm>
            <a:off x="616084" y="5111248"/>
            <a:ext cx="7928043" cy="1524000"/>
          </a:xfrm>
          <a:prstGeom prst="rect">
            <a:avLst/>
          </a:prstGeom>
          <a:ln>
            <a:headEnd/>
            <a:tailEnd/>
          </a:ln>
          <a:effectLst>
            <a:softEdge rad="635000"/>
          </a:effec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lang="ar-DZ" sz="40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المحور الثاني: المعالجة المحاسبية لمختلفة الانشطة ومختلف العمليات البنكية:</a:t>
            </a:r>
          </a:p>
          <a:p>
            <a:pPr marL="0" marR="0" lvl="0" indent="0" algn="ctr" defTabSz="914400" rtl="1" eaLnBrk="0" fontAlgn="base" latinLnBrk="0" hangingPunct="0">
              <a:lnSpc>
                <a:spcPct val="100000"/>
              </a:lnSpc>
              <a:spcBef>
                <a:spcPct val="0"/>
              </a:spcBef>
              <a:spcAft>
                <a:spcPct val="0"/>
              </a:spcAft>
              <a:buClrTx/>
              <a:buSzTx/>
              <a:buFontTx/>
              <a:buNone/>
              <a:tabLst/>
            </a:pPr>
            <a:r>
              <a:rPr lang="ar-DZ" sz="40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الدرس 6: المعالجة المحاسبية لودائع لأجل</a:t>
            </a:r>
            <a:endParaRPr kumimoji="0" lang="en-US" sz="4000" b="1" i="0" u="none" strike="noStrike" cap="none" normalizeH="0" baseline="0" dirty="0">
              <a:ln>
                <a:noFill/>
              </a:ln>
              <a:solidFill>
                <a:schemeClr val="tx1"/>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13315" name="Rectangle 3"/>
          <p:cNvSpPr>
            <a:spLocks noChangeArrowheads="1"/>
          </p:cNvSpPr>
          <p:nvPr/>
        </p:nvSpPr>
        <p:spPr bwMode="auto">
          <a:xfrm>
            <a:off x="2140084" y="181478"/>
            <a:ext cx="7928043"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600" b="1" i="0" u="none" strike="noStrike" cap="none" normalizeH="0" baseline="0" dirty="0">
                <a:ln>
                  <a:noFill/>
                </a:ln>
                <a:solidFill>
                  <a:srgbClr val="000000"/>
                </a:solidFill>
                <a:effectLst/>
                <a:latin typeface="Traditional Arabic" pitchFamily="18" charset="-78"/>
                <a:ea typeface="Calibri" pitchFamily="34" charset="0"/>
                <a:cs typeface="Traditional Arabic" pitchFamily="18" charset="-78"/>
              </a:rPr>
              <a:t>وزارة التعليم العالي والبحث العلمي                                  </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rgbClr val="000000"/>
                </a:solidFill>
                <a:effectLst/>
                <a:latin typeface="Traditional Arabic" pitchFamily="18" charset="-78"/>
                <a:ea typeface="Calibri" pitchFamily="34" charset="0"/>
                <a:cs typeface="Traditional Arabic" pitchFamily="18" charset="-78"/>
              </a:rPr>
              <a:t>جامعة مساعديه محمد الشريف سو أهراس</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rgbClr val="000000"/>
                </a:solidFill>
                <a:effectLst/>
                <a:latin typeface="Traditional Arabic" pitchFamily="18" charset="-78"/>
                <a:ea typeface="Calibri" pitchFamily="34" charset="0"/>
                <a:cs typeface="Traditional Arabic" pitchFamily="18" charset="-78"/>
              </a:rPr>
              <a:t>كلية العلوم الاقتصادية وعلوم التجارية وعلوم التسيير</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قسم: العلوم </a:t>
            </a:r>
            <a:r>
              <a:rPr kumimoji="0" lang="ar-DZ" sz="1600" b="1"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الاقتصادية</a:t>
            </a:r>
            <a:endPar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3" name="Rectangle 12"/>
          <p:cNvSpPr/>
          <p:nvPr/>
        </p:nvSpPr>
        <p:spPr>
          <a:xfrm>
            <a:off x="964366" y="1522978"/>
            <a:ext cx="3048000" cy="1200329"/>
          </a:xfrm>
          <a:prstGeom prst="rect">
            <a:avLst/>
          </a:prstGeom>
        </p:spPr>
        <p:txBody>
          <a:bodyPr wrap="square">
            <a:spAutoFit/>
          </a:bodyPr>
          <a:lstStyle/>
          <a:p>
            <a:pPr lvl="0" algn="ctr" rtl="1" eaLnBrk="0" fontAlgn="base" hangingPunct="0">
              <a:spcBef>
                <a:spcPct val="0"/>
              </a:spcBef>
              <a:spcAft>
                <a:spcPct val="0"/>
              </a:spcAft>
            </a:pPr>
            <a:r>
              <a:rPr lang="ar-SA"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من إعداد الأستاذ(ة</a:t>
            </a:r>
            <a:r>
              <a:rPr lang="ar-SA" sz="2400" b="1" dirty="0" err="1">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a:t>
            </a:r>
            <a:endParaRPr lang="fr-FR"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endParaRPr>
          </a:p>
          <a:p>
            <a:pPr lvl="0" algn="ctr" rtl="1" eaLnBrk="0" fontAlgn="base" hangingPunct="0">
              <a:spcBef>
                <a:spcPct val="0"/>
              </a:spcBef>
              <a:spcAft>
                <a:spcPct val="0"/>
              </a:spcAft>
            </a:pPr>
            <a:r>
              <a:rPr lang="ar-SA"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بلعورة هجيرة</a:t>
            </a:r>
            <a:endParaRPr lang="fr-FR"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endParaRPr>
          </a:p>
          <a:p>
            <a:pPr lvl="0" algn="ctr" rtl="1" eaLnBrk="0" fontAlgn="base" hangingPunct="0">
              <a:spcBef>
                <a:spcPct val="0"/>
              </a:spcBef>
              <a:spcAft>
                <a:spcPct val="0"/>
              </a:spcAft>
            </a:pPr>
            <a:r>
              <a:rPr lang="ar-SA"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السنة الجامعية:</a:t>
            </a:r>
            <a:r>
              <a:rPr lang="fr-FR" sz="2400" b="1" dirty="0">
                <a:effectLst>
                  <a:outerShdw blurRad="38100" dist="38100" dir="2700000" algn="tl">
                    <a:srgbClr val="000000">
                      <a:alpha val="43137"/>
                    </a:srgbClr>
                  </a:outerShdw>
                </a:effectLst>
                <a:latin typeface="Aldhabi" panose="01000000000000000000" pitchFamily="2" charset="-78"/>
                <a:ea typeface="Times New Roman" pitchFamily="18" charset="0"/>
                <a:cs typeface="Aldhabi" panose="01000000000000000000" pitchFamily="2" charset="-78"/>
              </a:rPr>
              <a:t>2023/2024</a:t>
            </a:r>
            <a:endParaRPr lang="ar-SA" sz="24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83A93862-01E4-4881-9C75-0EC4F87D3E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084" y="134806"/>
            <a:ext cx="1524000" cy="1524000"/>
          </a:xfrm>
          <a:prstGeom prst="rect">
            <a:avLst/>
          </a:prstGeom>
        </p:spPr>
      </p:pic>
    </p:spTree>
    <p:extLst>
      <p:ext uri="{BB962C8B-B14F-4D97-AF65-F5344CB8AC3E}">
        <p14:creationId xmlns:p14="http://schemas.microsoft.com/office/powerpoint/2010/main" val="1205250056"/>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24052ED5-23BA-9C58-5A81-C280939A56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C8BEE2BD-47D1-41EF-B0E9-BA83C7A5345E}"/>
              </a:ext>
            </a:extLst>
          </p:cNvPr>
          <p:cNvSpPr txBox="1"/>
          <p:nvPr/>
        </p:nvSpPr>
        <p:spPr>
          <a:xfrm>
            <a:off x="0" y="398436"/>
            <a:ext cx="12192000" cy="7440498"/>
          </a:xfrm>
          <a:prstGeom prst="rect">
            <a:avLst/>
          </a:prstGeom>
          <a:noFill/>
        </p:spPr>
        <p:txBody>
          <a:bodyPr wrap="square">
            <a:spAutoFit/>
          </a:bodyPr>
          <a:lstStyle/>
          <a:p>
            <a:pPr algn="justLow" rtl="1">
              <a:lnSpc>
                <a:spcPct val="150000"/>
              </a:lnSpc>
            </a:pP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ea typeface="Amiri" panose="00000500000000000000" pitchFamily="2" charset="-78"/>
                <a:cs typeface="Amiri Quran" panose="00000500000000000000" pitchFamily="2" charset="-78"/>
              </a:rPr>
              <a:t>       لقد صنفت الودائع ضمن الصنف الثاني من المخطط المحاسبي البنكي وأدرج ضمن الحساب الرئيسي حـ/22 حسابات الزبائن، وهذا تحت رقم حـ/:224حسابات دائنة للتوفير، وتم تجزئة هذا الحساب إلى حـ/:2241حسابات الودائع لأجل بالدينار، حـ/ 2242حسابات الودائع لأجل بالعملة الصعبة.</a:t>
            </a:r>
          </a:p>
          <a:p>
            <a:pPr algn="justLow" rtl="1">
              <a:lnSpc>
                <a:spcPct val="150000"/>
              </a:lnSpc>
            </a:pP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ea typeface="Amiri" panose="00000500000000000000" pitchFamily="2" charset="-78"/>
                <a:cs typeface="Amiri Quran" panose="00000500000000000000" pitchFamily="2" charset="-78"/>
              </a:rPr>
              <a:t> - يقيد في الطرف الدائن ليذا الحساب قيمة الوديعة والفوائد المترتبة على الوديعة، أما الطرف المدين فتقيد فيه كافة المسحوبات التي يقوم بها صاحب الوديعة.</a:t>
            </a:r>
          </a:p>
          <a:p>
            <a:pPr algn="justLow" rtl="1">
              <a:lnSpc>
                <a:spcPct val="150000"/>
              </a:lnSpc>
            </a:pP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ea typeface="Amiri" panose="00000500000000000000" pitchFamily="2" charset="-78"/>
                <a:cs typeface="Amiri Quran" panose="00000500000000000000" pitchFamily="2" charset="-78"/>
              </a:rPr>
              <a:t> - وهذه الودائع تختلف عن النوع السابق لكونها ادخارية لأصحابها هذا ما يجعل مالكها لا يستطيع استعمالها الا حين حلول موعد استحقاقها أو استردادها إضافة إلى الفوائد المتحصل عليها. </a:t>
            </a:r>
          </a:p>
          <a:p>
            <a:pPr marL="342900" indent="-342900" algn="justLow" rtl="1">
              <a:lnSpc>
                <a:spcPct val="150000"/>
              </a:lnSpc>
              <a:buFontTx/>
              <a:buChar char="-"/>
            </a:pP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ea typeface="Amiri" panose="00000500000000000000" pitchFamily="2" charset="-78"/>
                <a:cs typeface="Amiri Quran" panose="00000500000000000000" pitchFamily="2" charset="-78"/>
              </a:rPr>
              <a:t>وتجدر الإشارة إلى أن معدل الفائدة يحدد عند التجميد حسب الفترة والمبلغ المجمد. </a:t>
            </a:r>
          </a:p>
          <a:p>
            <a:pPr marL="342900" indent="-342900" algn="justLow" rtl="1">
              <a:lnSpc>
                <a:spcPct val="150000"/>
              </a:lnSpc>
              <a:buFontTx/>
              <a:buChar char="-"/>
            </a:pP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ea typeface="Amiri" panose="00000500000000000000" pitchFamily="2" charset="-78"/>
                <a:cs typeface="Amiri Quran" panose="00000500000000000000" pitchFamily="2" charset="-78"/>
              </a:rPr>
              <a:t>أما من الناحية المحاسبية فحساب الودائع لأجل يتكون من الحسابات التالية: </a:t>
            </a:r>
          </a:p>
          <a:p>
            <a:pPr algn="justLow" rtl="1">
              <a:lnSpc>
                <a:spcPct val="150000"/>
              </a:lnSpc>
            </a:pP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ea typeface="Amiri" panose="00000500000000000000" pitchFamily="2" charset="-78"/>
                <a:cs typeface="Amiri Quran" panose="00000500000000000000" pitchFamily="2" charset="-78"/>
              </a:rPr>
              <a:t>حـ/ :224الحسابات الدائنة لأجل أو تسمى حسابات دائنة لمتوفير.</a:t>
            </a:r>
          </a:p>
          <a:p>
            <a:pPr algn="justLow" rtl="1">
              <a:lnSpc>
                <a:spcPct val="150000"/>
              </a:lnSpc>
            </a:pP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ea typeface="Amiri" panose="00000500000000000000" pitchFamily="2" charset="-78"/>
                <a:cs typeface="Amiri Quran" panose="00000500000000000000" pitchFamily="2" charset="-78"/>
              </a:rPr>
              <a:t> حـ/ :225أوذونات الصندوق. الحسابات الدائنة لأجل:غالبية العملاء مهما كانت طبيعتهم لهم الحق في تجميد أموالهم لدى البنك لمدة تفوق ثلاثة أشهر على أن تكون قيمة الوديعة لا تقل عن مبلغ معين، إضافة إلى ذلك فإن معدل الفائدة محدد مسبقا </a:t>
            </a:r>
            <a:r>
              <a:rPr lang="ar-DZ" sz="2000" b="1" i="0" dirty="0">
                <a:solidFill>
                  <a:srgbClr val="000000"/>
                </a:solidFill>
                <a:effectLst>
                  <a:outerShdw blurRad="38100" dist="38100" dir="2700000" algn="tl">
                    <a:srgbClr val="000000">
                      <a:alpha val="43137"/>
                    </a:srgbClr>
                  </a:outerShdw>
                </a:effectLst>
                <a:latin typeface="Amiri Quran" panose="00000500000000000000" pitchFamily="2" charset="-78"/>
                <a:cs typeface="Amiri Quran" panose="00000500000000000000" pitchFamily="2" charset="-78"/>
              </a:rPr>
              <a:t>عند تجميد الوديعة حسب فترة أو أجل الوديعة والمبلغ.</a:t>
            </a:r>
          </a:p>
          <a:p>
            <a:pPr algn="justLow" rtl="1">
              <a:lnSpc>
                <a:spcPct val="150000"/>
              </a:lnSpc>
            </a:pPr>
            <a:r>
              <a:rPr lang="ar-DZ" sz="2000" b="1" dirty="0">
                <a:effectLst>
                  <a:outerShdw blurRad="38100" dist="38100" dir="2700000" algn="tl">
                    <a:srgbClr val="000000">
                      <a:alpha val="43137"/>
                    </a:srgbClr>
                  </a:outerShdw>
                </a:effectLst>
                <a:latin typeface="Amiri Quran" panose="00000500000000000000" pitchFamily="2" charset="-78"/>
                <a:cs typeface="Amiri Quran" panose="00000500000000000000" pitchFamily="2" charset="-78"/>
              </a:rPr>
              <a:t> </a:t>
            </a:r>
            <a:br>
              <a:rPr lang="ar-DZ" sz="2000" dirty="0"/>
            </a:br>
            <a:r>
              <a:rPr lang="ar-DZ" sz="2000" dirty="0">
                <a:latin typeface="Amiri Quran" panose="00000500000000000000" pitchFamily="2" charset="-78"/>
                <a:ea typeface="Amiri" panose="00000500000000000000" pitchFamily="2" charset="-78"/>
                <a:cs typeface="Amiri Quran" panose="00000500000000000000" pitchFamily="2" charset="-78"/>
              </a:rPr>
              <a:t> </a:t>
            </a:r>
            <a:br>
              <a:rPr lang="ar-DZ" sz="2000" dirty="0">
                <a:latin typeface="Amiri Quran" panose="00000500000000000000" pitchFamily="2" charset="-78"/>
                <a:ea typeface="Amiri" panose="00000500000000000000" pitchFamily="2" charset="-78"/>
                <a:cs typeface="Amiri Quran" panose="00000500000000000000" pitchFamily="2" charset="-78"/>
              </a:rPr>
            </a:br>
            <a:endParaRPr lang="fr-FR" sz="2000" dirty="0">
              <a:latin typeface="Amiri Quran" panose="00000500000000000000" pitchFamily="2" charset="-78"/>
              <a:ea typeface="Amiri" panose="00000500000000000000" pitchFamily="2" charset="-78"/>
              <a:cs typeface="Amiri Quran" panose="00000500000000000000" pitchFamily="2" charset="-78"/>
            </a:endParaRPr>
          </a:p>
        </p:txBody>
      </p:sp>
    </p:spTree>
    <p:extLst>
      <p:ext uri="{BB962C8B-B14F-4D97-AF65-F5344CB8AC3E}">
        <p14:creationId xmlns:p14="http://schemas.microsoft.com/office/powerpoint/2010/main" val="1739172155"/>
      </p:ext>
    </p:extLst>
  </p:cSld>
  <p:clrMapOvr>
    <a:masterClrMapping/>
  </p:clrMapOvr>
  <p:transition spd="slow">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ED260F10-5519-A52C-C15A-A338B89940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9862"/>
            <a:ext cx="12192000" cy="6858000"/>
          </a:xfrm>
          <a:prstGeom prst="rect">
            <a:avLst/>
          </a:prstGeom>
        </p:spPr>
      </p:pic>
      <p:pic>
        <p:nvPicPr>
          <p:cNvPr id="4" name="Picture 3">
            <a:extLst>
              <a:ext uri="{FF2B5EF4-FFF2-40B4-BE49-F238E27FC236}">
                <a16:creationId xmlns:a16="http://schemas.microsoft.com/office/drawing/2014/main" id="{39D7378F-2A3A-4CC8-8F0F-0F6AA8C13BB5}"/>
              </a:ext>
            </a:extLst>
          </p:cNvPr>
          <p:cNvPicPr>
            <a:picLocks noChangeAspect="1"/>
          </p:cNvPicPr>
          <p:nvPr/>
        </p:nvPicPr>
        <p:blipFill>
          <a:blip r:embed="rId3"/>
          <a:stretch>
            <a:fillRect/>
          </a:stretch>
        </p:blipFill>
        <p:spPr>
          <a:xfrm>
            <a:off x="674557" y="584616"/>
            <a:ext cx="10448145" cy="4978282"/>
          </a:xfrm>
          <a:prstGeom prst="rect">
            <a:avLst/>
          </a:prstGeom>
        </p:spPr>
      </p:pic>
    </p:spTree>
    <p:extLst>
      <p:ext uri="{BB962C8B-B14F-4D97-AF65-F5344CB8AC3E}">
        <p14:creationId xmlns:p14="http://schemas.microsoft.com/office/powerpoint/2010/main" val="2179795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04E318C-1886-7F25-CB55-EF75FBAEF0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pic>
        <p:nvPicPr>
          <p:cNvPr id="4" name="Picture 3">
            <a:extLst>
              <a:ext uri="{FF2B5EF4-FFF2-40B4-BE49-F238E27FC236}">
                <a16:creationId xmlns:a16="http://schemas.microsoft.com/office/drawing/2014/main" id="{62F10FA8-2A28-4002-BCAE-F83E94D998CE}"/>
              </a:ext>
            </a:extLst>
          </p:cNvPr>
          <p:cNvPicPr>
            <a:picLocks noChangeAspect="1"/>
          </p:cNvPicPr>
          <p:nvPr/>
        </p:nvPicPr>
        <p:blipFill>
          <a:blip r:embed="rId3"/>
          <a:stretch>
            <a:fillRect/>
          </a:stretch>
        </p:blipFill>
        <p:spPr>
          <a:xfrm>
            <a:off x="5756223" y="464694"/>
            <a:ext cx="6255895" cy="5276537"/>
          </a:xfrm>
          <a:prstGeom prst="rect">
            <a:avLst/>
          </a:prstGeom>
        </p:spPr>
      </p:pic>
    </p:spTree>
    <p:extLst>
      <p:ext uri="{BB962C8B-B14F-4D97-AF65-F5344CB8AC3E}">
        <p14:creationId xmlns:p14="http://schemas.microsoft.com/office/powerpoint/2010/main" val="1226525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F3848014-39DD-FB66-C6B8-2F9F5F0B85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 name="Picture 2">
            <a:extLst>
              <a:ext uri="{FF2B5EF4-FFF2-40B4-BE49-F238E27FC236}">
                <a16:creationId xmlns:a16="http://schemas.microsoft.com/office/drawing/2014/main" id="{C5403110-3717-498A-8DB9-D013C28B7E5C}"/>
              </a:ext>
            </a:extLst>
          </p:cNvPr>
          <p:cNvPicPr>
            <a:picLocks noChangeAspect="1"/>
          </p:cNvPicPr>
          <p:nvPr/>
        </p:nvPicPr>
        <p:blipFill>
          <a:blip r:embed="rId3"/>
          <a:stretch>
            <a:fillRect/>
          </a:stretch>
        </p:blipFill>
        <p:spPr>
          <a:xfrm rot="20492975">
            <a:off x="2888838" y="2290894"/>
            <a:ext cx="5125165" cy="3715268"/>
          </a:xfrm>
          <a:prstGeom prst="rect">
            <a:avLst/>
          </a:prstGeom>
        </p:spPr>
      </p:pic>
    </p:spTree>
    <p:extLst>
      <p:ext uri="{BB962C8B-B14F-4D97-AF65-F5344CB8AC3E}">
        <p14:creationId xmlns:p14="http://schemas.microsoft.com/office/powerpoint/2010/main" val="2024150029"/>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Picture 2" descr="Cuaderno blanco con una punta de madera ... | Free Photo #Freepik  #freephoto #fondo #flor #oro #pap… | Instagram frame template, Photo frame  design, Instagram frame">
            <a:extLst>
              <a:ext uri="{FF2B5EF4-FFF2-40B4-BE49-F238E27FC236}">
                <a16:creationId xmlns:a16="http://schemas.microsoft.com/office/drawing/2014/main" id="{D9E159F4-AE74-26B1-F5CE-611E0DF310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DBB7094F-BD2C-46B1-ADE8-03A839D620AA}"/>
              </a:ext>
            </a:extLst>
          </p:cNvPr>
          <p:cNvPicPr>
            <a:picLocks noChangeAspect="1"/>
          </p:cNvPicPr>
          <p:nvPr/>
        </p:nvPicPr>
        <p:blipFill>
          <a:blip r:embed="rId3"/>
          <a:stretch>
            <a:fillRect/>
          </a:stretch>
        </p:blipFill>
        <p:spPr>
          <a:xfrm>
            <a:off x="3672590" y="2055813"/>
            <a:ext cx="5276538" cy="3130784"/>
          </a:xfrm>
          <a:prstGeom prst="rect">
            <a:avLst/>
          </a:prstGeom>
        </p:spPr>
      </p:pic>
    </p:spTree>
  </p:cSld>
  <p:clrMapOvr>
    <a:masterClrMapping/>
  </p:clrMapOvr>
  <p:transition>
    <p:cut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Espace réservé du contenu 4"/>
          <p:cNvGraphicFramePr>
            <a:graphicFrameLocks noGrp="1"/>
          </p:cNvGraphicFramePr>
          <p:nvPr>
            <p:ph idx="1"/>
          </p:nvPr>
        </p:nvGraphicFramePr>
        <p:xfrm>
          <a:off x="4202349" y="1656811"/>
          <a:ext cx="2607013" cy="4354006"/>
        </p:xfrm>
        <a:graphic>
          <a:graphicData uri="http://schemas.openxmlformats.org/drawingml/2006/table">
            <a:tbl>
              <a:tblPr/>
              <a:tblGrid>
                <a:gridCol w="2048181">
                  <a:extLst>
                    <a:ext uri="{9D8B030D-6E8A-4147-A177-3AD203B41FA5}">
                      <a16:colId xmlns:a16="http://schemas.microsoft.com/office/drawing/2014/main" val="20000"/>
                    </a:ext>
                  </a:extLst>
                </a:gridCol>
                <a:gridCol w="558832">
                  <a:extLst>
                    <a:ext uri="{9D8B030D-6E8A-4147-A177-3AD203B41FA5}">
                      <a16:colId xmlns:a16="http://schemas.microsoft.com/office/drawing/2014/main" val="20001"/>
                    </a:ext>
                  </a:extLst>
                </a:gridCol>
              </a:tblGrid>
              <a:tr h="937480">
                <a:tc>
                  <a:txBody>
                    <a:bodyPr/>
                    <a:lstStyle/>
                    <a:p>
                      <a:pPr algn="ctr" rtl="1">
                        <a:lnSpc>
                          <a:spcPct val="115000"/>
                        </a:lnSpc>
                        <a:spcAft>
                          <a:spcPts val="0"/>
                        </a:spcAft>
                      </a:pPr>
                      <a:r>
                        <a:rPr lang="ar-SA" sz="800" b="1">
                          <a:solidFill>
                            <a:srgbClr val="BF8F00"/>
                          </a:solidFill>
                          <a:latin typeface="Calibri"/>
                          <a:ea typeface="Calibri"/>
                          <a:cs typeface="Traditional Arabic"/>
                        </a:rPr>
                        <a:t>تصميم الدرس من أجل تعليم هجين</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800" b="1">
                          <a:solidFill>
                            <a:srgbClr val="C00000"/>
                          </a:solidFill>
                          <a:latin typeface="Calibri"/>
                          <a:ea typeface="Calibri"/>
                          <a:cs typeface="Traditional Arabic"/>
                        </a:rPr>
                        <a:t>عنوان الورشة:</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73183">
                <a:tc>
                  <a:txBody>
                    <a:bodyPr/>
                    <a:lstStyle/>
                    <a:p>
                      <a:pPr algn="justLow" rtl="1">
                        <a:lnSpc>
                          <a:spcPct val="115000"/>
                        </a:lnSpc>
                        <a:spcAft>
                          <a:spcPts val="0"/>
                        </a:spcAft>
                      </a:pPr>
                      <a:r>
                        <a:rPr lang="fr-FR" sz="800" b="1">
                          <a:solidFill>
                            <a:srgbClr val="BF8F00"/>
                          </a:solidFill>
                          <a:latin typeface="Traditional Arabic"/>
                          <a:ea typeface="Calibri"/>
                          <a:cs typeface="Arial"/>
                        </a:rPr>
                        <a:t></a:t>
                      </a:r>
                      <a:r>
                        <a:rPr lang="fr-FR" sz="800" b="1">
                          <a:solidFill>
                            <a:srgbClr val="BF8F00"/>
                          </a:solidFill>
                          <a:latin typeface="Traditional Arabic"/>
                          <a:ea typeface="Times New Roman"/>
                          <a:cs typeface="Traditional Arabic"/>
                          <a:sym typeface="Wingdings"/>
                        </a:rPr>
                        <a:t></a:t>
                      </a:r>
                      <a:r>
                        <a:rPr lang="ar-SA" sz="800" b="1">
                          <a:solidFill>
                            <a:srgbClr val="BF8F00"/>
                          </a:solidFill>
                          <a:latin typeface="Calibri"/>
                          <a:ea typeface="Calibri"/>
                          <a:cs typeface="Traditional Arabic"/>
                        </a:rPr>
                        <a:t>البيداغوجيا وعلم النفس التربوي في التكوين-التعليم عند الطالب</a:t>
                      </a:r>
                      <a:r>
                        <a:rPr lang="fr-FR" sz="800" b="1">
                          <a:solidFill>
                            <a:srgbClr val="BF8F00"/>
                          </a:solidFill>
                          <a:latin typeface="Traditional Arabic"/>
                          <a:ea typeface="Calibri"/>
                          <a:cs typeface="Arial"/>
                        </a:rPr>
                        <a:t>.</a:t>
                      </a:r>
                      <a:endParaRPr lang="fr-FR" sz="600">
                        <a:latin typeface="Calibri"/>
                        <a:ea typeface="Calibri"/>
                        <a:cs typeface="Arial"/>
                      </a:endParaRPr>
                    </a:p>
                    <a:p>
                      <a:pPr algn="justLow" rtl="1">
                        <a:lnSpc>
                          <a:spcPct val="115000"/>
                        </a:lnSpc>
                        <a:spcAft>
                          <a:spcPts val="0"/>
                        </a:spcAft>
                      </a:pPr>
                      <a:r>
                        <a:rPr lang="fr-FR" sz="800" b="1">
                          <a:solidFill>
                            <a:srgbClr val="BF8F00"/>
                          </a:solidFill>
                          <a:latin typeface="Traditional Arabic"/>
                          <a:ea typeface="Calibri"/>
                          <a:cs typeface="Arial"/>
                        </a:rPr>
                        <a:t></a:t>
                      </a:r>
                      <a:r>
                        <a:rPr lang="fr-FR" sz="800" b="1">
                          <a:solidFill>
                            <a:srgbClr val="BF8F00"/>
                          </a:solidFill>
                          <a:latin typeface="Traditional Arabic"/>
                          <a:ea typeface="Times New Roman"/>
                          <a:cs typeface="Traditional Arabic"/>
                          <a:sym typeface="Wingdings"/>
                        </a:rPr>
                        <a:t></a:t>
                      </a:r>
                      <a:r>
                        <a:rPr lang="ar-SA" sz="800" b="1">
                          <a:solidFill>
                            <a:srgbClr val="BF8F00"/>
                          </a:solidFill>
                          <a:latin typeface="Calibri"/>
                          <a:ea typeface="Calibri"/>
                          <a:cs typeface="Traditional Arabic"/>
                        </a:rPr>
                        <a:t>تقييم و إنشاء شبكات خاصة بالمهارات</a:t>
                      </a:r>
                      <a:r>
                        <a:rPr lang="fr-FR" sz="800" b="1">
                          <a:solidFill>
                            <a:srgbClr val="BF8F00"/>
                          </a:solidFill>
                          <a:latin typeface="Traditional Arabic"/>
                          <a:ea typeface="Calibri"/>
                          <a:cs typeface="Arial"/>
                        </a:rPr>
                        <a:t>.</a:t>
                      </a:r>
                      <a:endParaRPr lang="fr-FR" sz="600">
                        <a:latin typeface="Calibri"/>
                        <a:ea typeface="Calibri"/>
                        <a:cs typeface="Arial"/>
                      </a:endParaRPr>
                    </a:p>
                    <a:p>
                      <a:pPr algn="justLow" rtl="1">
                        <a:lnSpc>
                          <a:spcPct val="115000"/>
                        </a:lnSpc>
                        <a:spcAft>
                          <a:spcPts val="0"/>
                        </a:spcAft>
                      </a:pPr>
                      <a:r>
                        <a:rPr lang="fr-FR" sz="800" b="1">
                          <a:solidFill>
                            <a:srgbClr val="BF8F00"/>
                          </a:solidFill>
                          <a:latin typeface="Traditional Arabic"/>
                          <a:ea typeface="Calibri"/>
                          <a:cs typeface="Arial"/>
                        </a:rPr>
                        <a:t></a:t>
                      </a:r>
                      <a:r>
                        <a:rPr lang="fr-FR" sz="800" b="1">
                          <a:solidFill>
                            <a:srgbClr val="BF8F00"/>
                          </a:solidFill>
                          <a:latin typeface="Traditional Arabic"/>
                          <a:ea typeface="Times New Roman"/>
                          <a:cs typeface="Traditional Arabic"/>
                          <a:sym typeface="Wingdings"/>
                        </a:rPr>
                        <a:t></a:t>
                      </a:r>
                      <a:r>
                        <a:rPr lang="ar-SA" sz="800" b="1">
                          <a:solidFill>
                            <a:srgbClr val="BF8F00"/>
                          </a:solidFill>
                          <a:latin typeface="Calibri"/>
                          <a:ea typeface="Calibri"/>
                          <a:cs typeface="Traditional Arabic"/>
                        </a:rPr>
                        <a:t> أساليب و طرق إعداد البرامج الخاصة بالتكوين.</a:t>
                      </a:r>
                      <a:r>
                        <a:rPr lang="fr-FR" sz="800" b="1">
                          <a:solidFill>
                            <a:srgbClr val="BF8F00"/>
                          </a:solidFill>
                          <a:latin typeface="Traditional Arabic"/>
                          <a:ea typeface="Calibri"/>
                          <a:cs typeface="Arial"/>
                        </a:rPr>
                        <a:t></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sz="1000"/>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7851">
                <a:tc>
                  <a:txBody>
                    <a:bodyPr/>
                    <a:lstStyle/>
                    <a:p>
                      <a:pPr algn="r" rtl="1">
                        <a:lnSpc>
                          <a:spcPct val="115000"/>
                        </a:lnSpc>
                        <a:spcAft>
                          <a:spcPts val="0"/>
                        </a:spcAft>
                      </a:pPr>
                      <a:r>
                        <a:rPr lang="ar-SA" sz="800" b="1">
                          <a:solidFill>
                            <a:srgbClr val="C00000"/>
                          </a:solidFill>
                          <a:latin typeface="Calibri"/>
                          <a:ea typeface="Times New Roman"/>
                          <a:cs typeface="Traditional Arabic"/>
                        </a:rPr>
                        <a:t>المحاور المحددة في القرار</a:t>
                      </a:r>
                      <a:endParaRPr lang="fr-FR" sz="600">
                        <a:latin typeface="Calibri"/>
                        <a:ea typeface="Calibri"/>
                        <a:cs typeface="Arial"/>
                      </a:endParaRPr>
                    </a:p>
                  </a:txBody>
                  <a:tcPr marL="37433" marR="3743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fr-FR" sz="1000"/>
                    </a:p>
                  </a:txBody>
                  <a:tcPr marL="49910" marR="49910" marT="24955" marB="24955">
                    <a:lnL>
                      <a:noFill/>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2"/>
                  </a:ext>
                </a:extLst>
              </a:tr>
              <a:tr h="267851">
                <a:tc>
                  <a:txBody>
                    <a:bodyPr/>
                    <a:lstStyle/>
                    <a:p>
                      <a:pPr algn="ctr" rtl="1">
                        <a:lnSpc>
                          <a:spcPct val="115000"/>
                        </a:lnSpc>
                        <a:spcAft>
                          <a:spcPts val="0"/>
                        </a:spcAft>
                      </a:pPr>
                      <a:r>
                        <a:rPr lang="ar-SA" sz="800" b="1">
                          <a:solidFill>
                            <a:srgbClr val="BF8F00"/>
                          </a:solidFill>
                          <a:latin typeface="Calibri"/>
                          <a:ea typeface="Calibri"/>
                          <a:cs typeface="Traditional Arabic"/>
                        </a:rPr>
                        <a:t>الوحدة التعليمية الأساسية</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endParaRPr lang="fr-FR" sz="1000"/>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9641">
                <a:tc>
                  <a:txBody>
                    <a:bodyPr/>
                    <a:lstStyle/>
                    <a:p>
                      <a:pPr algn="r" rtl="1">
                        <a:lnSpc>
                          <a:spcPct val="115000"/>
                        </a:lnSpc>
                        <a:spcAft>
                          <a:spcPts val="0"/>
                        </a:spcAft>
                      </a:pPr>
                      <a:r>
                        <a:rPr lang="ar-SA" sz="800" b="1">
                          <a:solidFill>
                            <a:srgbClr val="C00000"/>
                          </a:solidFill>
                          <a:latin typeface="Calibri"/>
                          <a:ea typeface="Times New Roman"/>
                          <a:cs typeface="Traditional Arabic"/>
                        </a:rPr>
                        <a:t>الوحدة</a:t>
                      </a:r>
                      <a:endParaRPr lang="fr-FR" sz="600">
                        <a:latin typeface="Calibri"/>
                        <a:ea typeface="Calibri"/>
                        <a:cs typeface="Arial"/>
                      </a:endParaRPr>
                    </a:p>
                  </a:txBody>
                  <a:tcPr marL="37433" marR="3743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fr-FR" sz="1000"/>
                    </a:p>
                  </a:txBody>
                  <a:tcPr marL="49910" marR="49910" marT="24955" marB="24955">
                    <a:lnL>
                      <a:noFill/>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1205331">
                <a:tc>
                  <a:txBody>
                    <a:bodyPr/>
                    <a:lstStyle/>
                    <a:p>
                      <a:pPr algn="ctr" rtl="1">
                        <a:lnSpc>
                          <a:spcPct val="115000"/>
                        </a:lnSpc>
                        <a:spcAft>
                          <a:spcPts val="0"/>
                        </a:spcAft>
                      </a:pPr>
                      <a:r>
                        <a:rPr lang="ar-SA" sz="800" b="1">
                          <a:solidFill>
                            <a:srgbClr val="BF8F00"/>
                          </a:solidFill>
                          <a:latin typeface="Calibri"/>
                          <a:ea typeface="Calibri"/>
                          <a:cs typeface="Traditional Arabic"/>
                        </a:rPr>
                        <a:t>تصميم الدرس وفقا لهيكل بيداغوجي مناسب وتطبيق مبدأ المواءمة.</a:t>
                      </a:r>
                      <a:endParaRPr lang="fr-FR" sz="60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800" b="1" dirty="0">
                          <a:solidFill>
                            <a:srgbClr val="C00000"/>
                          </a:solidFill>
                          <a:latin typeface="Calibri"/>
                          <a:ea typeface="Times New Roman"/>
                          <a:cs typeface="Traditional Arabic"/>
                        </a:rPr>
                        <a:t>المهارات المستهدفة</a:t>
                      </a:r>
                      <a:endParaRPr lang="fr-FR" sz="600" dirty="0">
                        <a:latin typeface="Calibri"/>
                        <a:ea typeface="Calibri"/>
                        <a:cs typeface="Arial"/>
                      </a:endParaRPr>
                    </a:p>
                  </a:txBody>
                  <a:tcPr marL="37433" marR="374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pic>
        <p:nvPicPr>
          <p:cNvPr id="4" name="Picture 2" descr="خلفيات و صور بوربوينت لتصميم و الكتابة عليها Wallpaper PowerPoint 2020 |  Wallpaper powerpoint, Powerpoint, Wallpaper">
            <a:extLst>
              <a:ext uri="{FF2B5EF4-FFF2-40B4-BE49-F238E27FC236}">
                <a16:creationId xmlns:a16="http://schemas.microsoft.com/office/drawing/2014/main" id="{D0B55B64-5F5A-CA92-32C6-A9A730F6D1E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64892"/>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B8E8C47A-B884-42B7-B884-81E3B01D0F51}"/>
              </a:ext>
            </a:extLst>
          </p:cNvPr>
          <p:cNvPicPr>
            <a:picLocks noChangeAspect="1"/>
          </p:cNvPicPr>
          <p:nvPr/>
        </p:nvPicPr>
        <p:blipFill>
          <a:blip r:embed="rId3"/>
          <a:stretch>
            <a:fillRect/>
          </a:stretch>
        </p:blipFill>
        <p:spPr>
          <a:xfrm rot="21302669">
            <a:off x="5194569" y="675212"/>
            <a:ext cx="4696480" cy="657317"/>
          </a:xfrm>
          <a:prstGeom prst="rect">
            <a:avLst/>
          </a:prstGeom>
        </p:spPr>
      </p:pic>
      <p:pic>
        <p:nvPicPr>
          <p:cNvPr id="8" name="Picture 7">
            <a:extLst>
              <a:ext uri="{FF2B5EF4-FFF2-40B4-BE49-F238E27FC236}">
                <a16:creationId xmlns:a16="http://schemas.microsoft.com/office/drawing/2014/main" id="{90016C58-E139-4F2D-BC1E-1BFF3379CC37}"/>
              </a:ext>
            </a:extLst>
          </p:cNvPr>
          <p:cNvPicPr>
            <a:picLocks noChangeAspect="1"/>
          </p:cNvPicPr>
          <p:nvPr/>
        </p:nvPicPr>
        <p:blipFill>
          <a:blip r:embed="rId4"/>
          <a:stretch>
            <a:fillRect/>
          </a:stretch>
        </p:blipFill>
        <p:spPr>
          <a:xfrm rot="21388058">
            <a:off x="3381979" y="1648688"/>
            <a:ext cx="5877745" cy="2667372"/>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00EB2F3B-ABB4-4382-6F71-F242C5F886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2985892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316</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Aldhabi</vt:lpstr>
      <vt:lpstr>Amiri Quran</vt:lpstr>
      <vt:lpstr>Arial</vt:lpstr>
      <vt:lpstr>Calibri</vt:lpstr>
      <vt:lpstr>Calibri Light</vt:lpstr>
      <vt:lpstr>Traditional Arabic</vt: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BELAOURA</dc:creator>
  <cp:lastModifiedBy>bmsoft</cp:lastModifiedBy>
  <cp:revision>35</cp:revision>
  <dcterms:created xsi:type="dcterms:W3CDTF">2022-09-23T17:30:15Z</dcterms:created>
  <dcterms:modified xsi:type="dcterms:W3CDTF">2024-01-16T19:06:29Z</dcterms:modified>
</cp:coreProperties>
</file>