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256" r:id="rId2"/>
    <p:sldId id="274" r:id="rId3"/>
    <p:sldId id="299" r:id="rId4"/>
    <p:sldId id="259" r:id="rId5"/>
    <p:sldId id="478" r:id="rId6"/>
    <p:sldId id="479" r:id="rId7"/>
    <p:sldId id="257" r:id="rId8"/>
    <p:sldId id="271" r:id="rId9"/>
    <p:sldId id="261" r:id="rId10"/>
    <p:sldId id="481" r:id="rId11"/>
    <p:sldId id="469" r:id="rId12"/>
    <p:sldId id="471" r:id="rId13"/>
    <p:sldId id="472" r:id="rId14"/>
    <p:sldId id="474" r:id="rId15"/>
    <p:sldId id="473" r:id="rId16"/>
    <p:sldId id="475" r:id="rId17"/>
    <p:sldId id="470" r:id="rId18"/>
    <p:sldId id="268" r:id="rId19"/>
    <p:sldId id="458" r:id="rId20"/>
    <p:sldId id="262" r:id="rId21"/>
    <p:sldId id="260" r:id="rId22"/>
    <p:sldId id="448" r:id="rId23"/>
    <p:sldId id="449" r:id="rId24"/>
    <p:sldId id="451" r:id="rId25"/>
    <p:sldId id="459" r:id="rId26"/>
    <p:sldId id="265" r:id="rId27"/>
    <p:sldId id="462" r:id="rId28"/>
    <p:sldId id="464" r:id="rId29"/>
    <p:sldId id="455" r:id="rId30"/>
    <p:sldId id="482" r:id="rId31"/>
    <p:sldId id="314" r:id="rId32"/>
    <p:sldId id="313" r:id="rId33"/>
    <p:sldId id="467" r:id="rId34"/>
    <p:sldId id="465" r:id="rId35"/>
    <p:sldId id="466" r:id="rId36"/>
    <p:sldId id="434" r:id="rId37"/>
    <p:sldId id="435" r:id="rId38"/>
    <p:sldId id="436" r:id="rId39"/>
    <p:sldId id="483" r:id="rId40"/>
    <p:sldId id="477" r:id="rId41"/>
    <p:sldId id="266" r:id="rId4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1D"/>
    <a:srgbClr val="40C3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38219" autoAdjust="0"/>
  </p:normalViewPr>
  <p:slideViewPr>
    <p:cSldViewPr snapToGrid="0">
      <p:cViewPr varScale="1">
        <p:scale>
          <a:sx n="72" d="100"/>
          <a:sy n="72" d="100"/>
        </p:scale>
        <p:origin x="1002" y="84"/>
      </p:cViewPr>
      <p:guideLst>
        <p:guide orient="horz" pos="2160"/>
        <p:guide pos="3840"/>
      </p:guideLst>
    </p:cSldViewPr>
  </p:slideViewPr>
  <p:notesTextViewPr>
    <p:cViewPr>
      <p:scale>
        <a:sx n="1" d="1"/>
        <a:sy n="1" d="1"/>
      </p:scale>
      <p:origin x="0" y="0"/>
    </p:cViewPr>
  </p:notesTextViewPr>
  <p:notesViewPr>
    <p:cSldViewPr snapToGrid="0">
      <p:cViewPr varScale="1">
        <p:scale>
          <a:sx n="94" d="100"/>
          <a:sy n="94" d="100"/>
        </p:scale>
        <p:origin x="408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loucif\Downloads\r&#233;sultat%20LEAP%20RE%20-2021-202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82605583392982"/>
          <c:y val="4.1611499905428409E-2"/>
          <c:w val="0.58143167612483304"/>
          <c:h val="0.87063261692250637"/>
        </c:manualLayout>
      </c:layout>
      <c:barChart>
        <c:barDir val="bar"/>
        <c:grouping val="clustered"/>
        <c:varyColors val="0"/>
        <c:ser>
          <c:idx val="0"/>
          <c:order val="0"/>
          <c:spPr>
            <a:solidFill>
              <a:schemeClr val="accent1"/>
            </a:solidFill>
            <a:ln>
              <a:noFill/>
            </a:ln>
            <a:effectLst/>
          </c:spPr>
          <c:invertIfNegative val="0"/>
          <c:cat>
            <c:strRef>
              <c:f>('résultat mi-parcours'!$A$21:$H$21,'résultat mi-parcours'!$J$21:$N$21)</c:f>
              <c:strCache>
                <c:ptCount val="13"/>
                <c:pt idx="0">
                  <c:v>Publications Internationales</c:v>
                </c:pt>
                <c:pt idx="1">
                  <c:v>Communications Internationales </c:v>
                </c:pt>
                <c:pt idx="2">
                  <c:v>Publications Nationales</c:v>
                </c:pt>
                <c:pt idx="3">
                  <c:v>Communications nationales</c:v>
                </c:pt>
                <c:pt idx="4">
                  <c:v>Ouvrages /participation à un ouvrage</c:v>
                </c:pt>
                <c:pt idx="5">
                  <c:v>Brevets</c:v>
                </c:pt>
                <c:pt idx="6">
                  <c:v>Mobilité des chercheurs </c:v>
                </c:pt>
                <c:pt idx="7">
                  <c:v>Retombées socio-économiques</c:v>
                </c:pt>
                <c:pt idx="8">
                  <c:v>Mémoires de master soutenus</c:v>
                </c:pt>
                <c:pt idx="9">
                  <c:v>Thèse de Doctorat </c:v>
                </c:pt>
                <c:pt idx="10">
                  <c:v>Thèse d’Habilitation</c:v>
                </c:pt>
                <c:pt idx="11">
                  <c:v>Manifestations Scientifiques</c:v>
                </c:pt>
                <c:pt idx="12">
                  <c:v>Développement de Logiciels ou de produits</c:v>
                </c:pt>
              </c:strCache>
              <c:extLst/>
            </c:strRef>
          </c:cat>
          <c:val>
            <c:numRef>
              <c:f>('résultat mi-parcours'!$A$22:$H$22,'résultat mi-parcours'!$J$22:$N$22)</c:f>
              <c:numCache>
                <c:formatCode>General</c:formatCode>
                <c:ptCount val="13"/>
                <c:pt idx="0">
                  <c:v>73</c:v>
                </c:pt>
                <c:pt idx="1">
                  <c:v>71</c:v>
                </c:pt>
                <c:pt idx="2">
                  <c:v>1</c:v>
                </c:pt>
                <c:pt idx="3">
                  <c:v>12</c:v>
                </c:pt>
                <c:pt idx="4">
                  <c:v>5</c:v>
                </c:pt>
                <c:pt idx="5">
                  <c:v>0</c:v>
                </c:pt>
                <c:pt idx="6">
                  <c:v>41</c:v>
                </c:pt>
                <c:pt idx="7">
                  <c:v>5</c:v>
                </c:pt>
                <c:pt idx="8">
                  <c:v>30</c:v>
                </c:pt>
                <c:pt idx="9">
                  <c:v>8</c:v>
                </c:pt>
                <c:pt idx="10">
                  <c:v>1</c:v>
                </c:pt>
                <c:pt idx="11">
                  <c:v>10</c:v>
                </c:pt>
                <c:pt idx="12">
                  <c:v>8</c:v>
                </c:pt>
              </c:numCache>
              <c:extLst/>
            </c:numRef>
          </c:val>
          <c:extLst>
            <c:ext xmlns:c16="http://schemas.microsoft.com/office/drawing/2014/chart" uri="{C3380CC4-5D6E-409C-BE32-E72D297353CC}">
              <c16:uniqueId val="{00000000-3578-45F0-B1BD-9E5B70D0F86B}"/>
            </c:ext>
          </c:extLst>
        </c:ser>
        <c:dLbls>
          <c:showLegendKey val="0"/>
          <c:showVal val="0"/>
          <c:showCatName val="0"/>
          <c:showSerName val="0"/>
          <c:showPercent val="0"/>
          <c:showBubbleSize val="0"/>
        </c:dLbls>
        <c:gapWidth val="182"/>
        <c:axId val="1260335696"/>
        <c:axId val="1260344848"/>
      </c:barChart>
      <c:catAx>
        <c:axId val="12603356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260344848"/>
        <c:crosses val="autoZero"/>
        <c:auto val="1"/>
        <c:lblAlgn val="ctr"/>
        <c:lblOffset val="100"/>
        <c:noMultiLvlLbl val="0"/>
      </c:catAx>
      <c:valAx>
        <c:axId val="12603448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260335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D4C95A-E370-4120-9398-AAF55405777F}"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fr-FR"/>
        </a:p>
      </dgm:t>
    </dgm:pt>
    <dgm:pt modelId="{741635A6-7005-4344-B93D-B946D4FA38EA}">
      <dgm:prSet phldrT="[Texte]" custT="1"/>
      <dgm:spPr/>
      <dgm:t>
        <a:bodyPr/>
        <a:lstStyle/>
        <a:p>
          <a:r>
            <a:rPr lang="fr-FR" sz="2400" b="1" dirty="0">
              <a:solidFill>
                <a:sysClr val="windowText" lastClr="000000"/>
              </a:solidFill>
              <a:latin typeface="Times New Roman" panose="02020603050405020304" pitchFamily="18" charset="0"/>
              <a:cs typeface="Times New Roman" panose="02020603050405020304" pitchFamily="18" charset="0"/>
            </a:rPr>
            <a:t>Etape 1</a:t>
          </a:r>
        </a:p>
      </dgm:t>
    </dgm:pt>
    <dgm:pt modelId="{24FB59BA-1FCA-4A52-9DE7-7AC1A628AF6D}" type="parTrans" cxnId="{D74F0A26-076E-4F52-A7C9-5D8E7F174E19}">
      <dgm:prSet/>
      <dgm:spPr/>
      <dgm:t>
        <a:bodyPr/>
        <a:lstStyle/>
        <a:p>
          <a:endParaRPr lang="fr-FR"/>
        </a:p>
      </dgm:t>
    </dgm:pt>
    <dgm:pt modelId="{FD8F7D6F-ED5B-45C2-AB78-215CFF55FAC1}" type="sibTrans" cxnId="{D74F0A26-076E-4F52-A7C9-5D8E7F174E19}">
      <dgm:prSet/>
      <dgm:spPr/>
      <dgm:t>
        <a:bodyPr/>
        <a:lstStyle/>
        <a:p>
          <a:endParaRPr lang="fr-FR"/>
        </a:p>
      </dgm:t>
    </dgm:pt>
    <dgm:pt modelId="{22B6F04F-A2E8-49F8-8C5B-6161D071BD2F}">
      <dgm:prSet phldrT="[Texte]" custT="1"/>
      <dgm:spPr/>
      <dgm:t>
        <a:bodyPr/>
        <a:lstStyle/>
        <a:p>
          <a:r>
            <a:rPr lang="fr-FR" sz="2400" b="1" dirty="0">
              <a:latin typeface="Times New Roman" panose="02020603050405020304" pitchFamily="18" charset="0"/>
              <a:cs typeface="Times New Roman" panose="02020603050405020304" pitchFamily="18" charset="0"/>
            </a:rPr>
            <a:t>Soumission des propositions</a:t>
          </a:r>
        </a:p>
      </dgm:t>
    </dgm:pt>
    <dgm:pt modelId="{6EEAF03F-9CA0-4880-9911-0B61D65A1A30}" type="parTrans" cxnId="{256BDAC1-66CC-48E9-85F8-F35EE9414141}">
      <dgm:prSet/>
      <dgm:spPr/>
      <dgm:t>
        <a:bodyPr/>
        <a:lstStyle/>
        <a:p>
          <a:endParaRPr lang="fr-FR"/>
        </a:p>
      </dgm:t>
    </dgm:pt>
    <dgm:pt modelId="{FBAEF2AA-E2B4-4207-93DF-4FDE84540A86}" type="sibTrans" cxnId="{256BDAC1-66CC-48E9-85F8-F35EE9414141}">
      <dgm:prSet/>
      <dgm:spPr/>
      <dgm:t>
        <a:bodyPr/>
        <a:lstStyle/>
        <a:p>
          <a:endParaRPr lang="fr-FR"/>
        </a:p>
      </dgm:t>
    </dgm:pt>
    <dgm:pt modelId="{1BCD03D3-0C6C-4A4D-857C-CD28C803274E}">
      <dgm:prSet phldrT="[Texte]" custT="1"/>
      <dgm:spPr>
        <a:solidFill>
          <a:schemeClr val="accent4">
            <a:lumMod val="40000"/>
            <a:lumOff val="60000"/>
          </a:schemeClr>
        </a:solidFill>
      </dgm:spPr>
      <dgm:t>
        <a:bodyPr/>
        <a:lstStyle/>
        <a:p>
          <a:r>
            <a:rPr lang="fr-FR" sz="2400" b="1" dirty="0">
              <a:solidFill>
                <a:sysClr val="windowText" lastClr="000000"/>
              </a:solidFill>
              <a:latin typeface="Times New Roman" panose="02020603050405020304" pitchFamily="18" charset="0"/>
              <a:cs typeface="Times New Roman" panose="02020603050405020304" pitchFamily="18" charset="0"/>
            </a:rPr>
            <a:t>Etape 2</a:t>
          </a:r>
        </a:p>
      </dgm:t>
    </dgm:pt>
    <dgm:pt modelId="{1DDA918E-6A80-44CB-B11B-6C0A2DF94942}" type="parTrans" cxnId="{2F0C4836-0984-4A30-A8B3-30556400DB9C}">
      <dgm:prSet/>
      <dgm:spPr/>
      <dgm:t>
        <a:bodyPr/>
        <a:lstStyle/>
        <a:p>
          <a:endParaRPr lang="fr-FR"/>
        </a:p>
      </dgm:t>
    </dgm:pt>
    <dgm:pt modelId="{29B55399-686C-41C7-967E-313391063512}" type="sibTrans" cxnId="{2F0C4836-0984-4A30-A8B3-30556400DB9C}">
      <dgm:prSet/>
      <dgm:spPr/>
      <dgm:t>
        <a:bodyPr/>
        <a:lstStyle/>
        <a:p>
          <a:endParaRPr lang="fr-FR"/>
        </a:p>
      </dgm:t>
    </dgm:pt>
    <dgm:pt modelId="{ABBE30E5-A480-4A21-838E-A1560D736050}">
      <dgm:prSet phldrT="[Texte]" custT="1"/>
      <dgm:spPr/>
      <dgm:t>
        <a:bodyPr/>
        <a:lstStyle/>
        <a:p>
          <a:r>
            <a:rPr lang="fr-FR" sz="2400" b="1" dirty="0">
              <a:latin typeface="Times New Roman" panose="02020603050405020304" pitchFamily="18" charset="0"/>
              <a:cs typeface="Times New Roman" panose="02020603050405020304" pitchFamily="18" charset="0"/>
            </a:rPr>
            <a:t>Évaluation des propositions</a:t>
          </a:r>
        </a:p>
      </dgm:t>
    </dgm:pt>
    <dgm:pt modelId="{596D3447-7867-4229-B057-6A37B92D04CE}" type="parTrans" cxnId="{98BD97E7-EB5F-4144-A5DF-A46775E2105B}">
      <dgm:prSet/>
      <dgm:spPr/>
      <dgm:t>
        <a:bodyPr/>
        <a:lstStyle/>
        <a:p>
          <a:endParaRPr lang="fr-FR"/>
        </a:p>
      </dgm:t>
    </dgm:pt>
    <dgm:pt modelId="{24EB666D-B01D-4468-8E6D-10AA000FB92D}" type="sibTrans" cxnId="{98BD97E7-EB5F-4144-A5DF-A46775E2105B}">
      <dgm:prSet/>
      <dgm:spPr/>
      <dgm:t>
        <a:bodyPr/>
        <a:lstStyle/>
        <a:p>
          <a:endParaRPr lang="fr-FR"/>
        </a:p>
      </dgm:t>
    </dgm:pt>
    <dgm:pt modelId="{ED9AB0C3-F847-4A1B-924F-4DD1F46C1D3D}">
      <dgm:prSet phldrT="[Texte]" custT="1"/>
      <dgm:spPr/>
      <dgm:t>
        <a:bodyPr/>
        <a:lstStyle/>
        <a:p>
          <a:r>
            <a:rPr lang="fr-FR" sz="2000" dirty="0">
              <a:latin typeface="Times New Roman" panose="02020603050405020304" pitchFamily="18" charset="0"/>
              <a:cs typeface="Times New Roman" panose="02020603050405020304" pitchFamily="18" charset="0"/>
            </a:rPr>
            <a:t>Pré-propositions : évaluées selon leur pertinence, innovation et adéquation avec l’appel.
Propositions complètes : évaluées par des experts indépendants</a:t>
          </a:r>
        </a:p>
      </dgm:t>
    </dgm:pt>
    <dgm:pt modelId="{652FEF9B-13F6-46C2-A27F-01F3B57989AF}" type="parTrans" cxnId="{DC1121BC-EA56-4B56-B18F-4A3E29EDF65D}">
      <dgm:prSet/>
      <dgm:spPr/>
      <dgm:t>
        <a:bodyPr/>
        <a:lstStyle/>
        <a:p>
          <a:endParaRPr lang="fr-FR"/>
        </a:p>
      </dgm:t>
    </dgm:pt>
    <dgm:pt modelId="{B8A5E5A3-CAAA-45F9-900E-51C599EA3554}" type="sibTrans" cxnId="{DC1121BC-EA56-4B56-B18F-4A3E29EDF65D}">
      <dgm:prSet/>
      <dgm:spPr/>
      <dgm:t>
        <a:bodyPr/>
        <a:lstStyle/>
        <a:p>
          <a:endParaRPr lang="fr-FR"/>
        </a:p>
      </dgm:t>
    </dgm:pt>
    <dgm:pt modelId="{4E8600B6-B1DD-4616-A63C-D7EAD55E1898}">
      <dgm:prSet phldrT="[Texte]" custT="1"/>
      <dgm:spPr>
        <a:solidFill>
          <a:schemeClr val="accent2">
            <a:lumMod val="60000"/>
            <a:lumOff val="40000"/>
          </a:schemeClr>
        </a:solidFill>
      </dgm:spPr>
      <dgm:t>
        <a:bodyPr/>
        <a:lstStyle/>
        <a:p>
          <a:r>
            <a:rPr lang="fr-FR" sz="2400" b="1" dirty="0">
              <a:solidFill>
                <a:sysClr val="windowText" lastClr="000000"/>
              </a:solidFill>
              <a:latin typeface="Times New Roman" panose="02020603050405020304" pitchFamily="18" charset="0"/>
              <a:cs typeface="Times New Roman" panose="02020603050405020304" pitchFamily="18" charset="0"/>
            </a:rPr>
            <a:t>Etape 3</a:t>
          </a:r>
        </a:p>
      </dgm:t>
    </dgm:pt>
    <dgm:pt modelId="{A790C9B0-0DA3-4CCE-803A-8281F7C30B03}" type="parTrans" cxnId="{F52F6D31-E63A-4E3C-99F0-02D7DA655B9C}">
      <dgm:prSet/>
      <dgm:spPr/>
      <dgm:t>
        <a:bodyPr/>
        <a:lstStyle/>
        <a:p>
          <a:endParaRPr lang="fr-FR"/>
        </a:p>
      </dgm:t>
    </dgm:pt>
    <dgm:pt modelId="{AE546395-7694-4060-BA1A-C6DE6737B2F8}" type="sibTrans" cxnId="{F52F6D31-E63A-4E3C-99F0-02D7DA655B9C}">
      <dgm:prSet/>
      <dgm:spPr/>
      <dgm:t>
        <a:bodyPr/>
        <a:lstStyle/>
        <a:p>
          <a:endParaRPr lang="fr-FR"/>
        </a:p>
      </dgm:t>
    </dgm:pt>
    <dgm:pt modelId="{1E39D60C-BC48-4C5E-8823-E05CE1AD84F3}">
      <dgm:prSet phldrT="[Texte]" custT="1"/>
      <dgm:spPr/>
      <dgm:t>
        <a:bodyPr/>
        <a:lstStyle/>
        <a:p>
          <a:r>
            <a:rPr lang="fr-FR" sz="2400" b="1" dirty="0">
              <a:latin typeface="Times New Roman" panose="02020603050405020304" pitchFamily="18" charset="0"/>
              <a:cs typeface="Times New Roman" panose="02020603050405020304" pitchFamily="18" charset="0"/>
            </a:rPr>
            <a:t>Sélection </a:t>
          </a:r>
          <a:r>
            <a:rPr lang="fr-FR" sz="2400" b="1">
              <a:latin typeface="Times New Roman" panose="02020603050405020304" pitchFamily="18" charset="0"/>
              <a:cs typeface="Times New Roman" panose="02020603050405020304" pitchFamily="18" charset="0"/>
            </a:rPr>
            <a:t>des projets</a:t>
          </a:r>
          <a:endParaRPr lang="fr-FR" sz="2400" b="1" dirty="0">
            <a:latin typeface="Times New Roman" panose="02020603050405020304" pitchFamily="18" charset="0"/>
            <a:cs typeface="Times New Roman" panose="02020603050405020304" pitchFamily="18" charset="0"/>
          </a:endParaRPr>
        </a:p>
      </dgm:t>
    </dgm:pt>
    <dgm:pt modelId="{6DC796E2-04E7-4A79-BF90-08B3EA2A91A7}" type="parTrans" cxnId="{4C28229F-656F-4F4E-B2F1-073BE60F4DE5}">
      <dgm:prSet/>
      <dgm:spPr/>
      <dgm:t>
        <a:bodyPr/>
        <a:lstStyle/>
        <a:p>
          <a:endParaRPr lang="fr-FR"/>
        </a:p>
      </dgm:t>
    </dgm:pt>
    <dgm:pt modelId="{D75E86FE-1024-48A8-BC7F-50A582A4A2C8}" type="sibTrans" cxnId="{4C28229F-656F-4F4E-B2F1-073BE60F4DE5}">
      <dgm:prSet/>
      <dgm:spPr/>
      <dgm:t>
        <a:bodyPr/>
        <a:lstStyle/>
        <a:p>
          <a:endParaRPr lang="fr-FR"/>
        </a:p>
      </dgm:t>
    </dgm:pt>
    <dgm:pt modelId="{72B3E87D-47B5-48D9-99EF-76C4B38CC2D3}">
      <dgm:prSet phldrT="[Texte]" custT="1"/>
      <dgm:spPr/>
      <dgm:t>
        <a:bodyPr/>
        <a:lstStyle/>
        <a:p>
          <a:r>
            <a:rPr lang="fr-FR" sz="2000" dirty="0">
              <a:latin typeface="Times New Roman" panose="02020603050405020304" pitchFamily="18" charset="0"/>
              <a:cs typeface="Times New Roman" panose="02020603050405020304" pitchFamily="18" charset="0"/>
            </a:rPr>
            <a:t>Phase 1 : Pré-proposition → Soumission d’un résumé du projet.
Phase 2 : Proposition complète → Seules les pré-propositions retenues peuvent soumettre un dossier détaillé.</a:t>
          </a:r>
          <a:endParaRPr lang="fr-FR" sz="2400" b="1" dirty="0">
            <a:latin typeface="Times New Roman" panose="02020603050405020304" pitchFamily="18" charset="0"/>
            <a:cs typeface="Times New Roman" panose="02020603050405020304" pitchFamily="18" charset="0"/>
          </a:endParaRPr>
        </a:p>
      </dgm:t>
    </dgm:pt>
    <dgm:pt modelId="{1361CB95-7EA9-420A-82EC-FF1A5E5FBCA6}" type="parTrans" cxnId="{D2D698C6-8304-421D-B85C-60D6B1EC1B23}">
      <dgm:prSet/>
      <dgm:spPr/>
      <dgm:t>
        <a:bodyPr/>
        <a:lstStyle/>
        <a:p>
          <a:endParaRPr lang="fr-FR"/>
        </a:p>
      </dgm:t>
    </dgm:pt>
    <dgm:pt modelId="{078045DE-A28F-4809-A2AB-3E71CDE4C91F}" type="sibTrans" cxnId="{D2D698C6-8304-421D-B85C-60D6B1EC1B23}">
      <dgm:prSet/>
      <dgm:spPr/>
      <dgm:t>
        <a:bodyPr/>
        <a:lstStyle/>
        <a:p>
          <a:endParaRPr lang="fr-FR"/>
        </a:p>
      </dgm:t>
    </dgm:pt>
    <dgm:pt modelId="{D846A8F4-05CB-4A34-85C7-96D854AD1EE9}">
      <dgm:prSet phldrT="[Texte]" custT="1"/>
      <dgm:spPr/>
      <dgm:t>
        <a:bodyPr/>
        <a:lstStyle/>
        <a:p>
          <a:r>
            <a:rPr lang="fr-FR" sz="2000" dirty="0">
              <a:latin typeface="Times New Roman" panose="02020603050405020304" pitchFamily="18" charset="0"/>
              <a:cs typeface="Times New Roman" panose="02020603050405020304" pitchFamily="18" charset="0"/>
            </a:rPr>
            <a:t>Les projets les mieux notés seront sélectionnés pour le financement.</a:t>
          </a:r>
        </a:p>
      </dgm:t>
    </dgm:pt>
    <dgm:pt modelId="{2CAA486D-2C77-4719-84E1-E8CBCA4F3647}" type="sibTrans" cxnId="{0F989D59-AF3F-4A3B-AE6C-AE98BB3D9013}">
      <dgm:prSet/>
      <dgm:spPr/>
      <dgm:t>
        <a:bodyPr/>
        <a:lstStyle/>
        <a:p>
          <a:endParaRPr lang="fr-FR"/>
        </a:p>
      </dgm:t>
    </dgm:pt>
    <dgm:pt modelId="{B13FCD03-32BA-4C4F-8631-A8777D902ECC}" type="parTrans" cxnId="{0F989D59-AF3F-4A3B-AE6C-AE98BB3D9013}">
      <dgm:prSet/>
      <dgm:spPr/>
      <dgm:t>
        <a:bodyPr/>
        <a:lstStyle/>
        <a:p>
          <a:endParaRPr lang="fr-FR"/>
        </a:p>
      </dgm:t>
    </dgm:pt>
    <dgm:pt modelId="{0EC58EA3-52BF-4A60-9A12-C5E086F5DEB5}">
      <dgm:prSet phldrT="[Texte]" custT="1"/>
      <dgm:spPr/>
      <dgm:t>
        <a:bodyPr/>
        <a:lstStyle/>
        <a:p>
          <a:r>
            <a:rPr lang="fr-FR" sz="2000" dirty="0">
              <a:latin typeface="Times New Roman" panose="02020603050405020304" pitchFamily="18" charset="0"/>
              <a:cs typeface="Times New Roman" panose="02020603050405020304" pitchFamily="18" charset="0"/>
            </a:rPr>
            <a:t>Les résultats seront annoncés après l’approbation finale par les agence de financement.</a:t>
          </a:r>
        </a:p>
      </dgm:t>
    </dgm:pt>
    <dgm:pt modelId="{9AA1D37A-2207-45CA-AE5D-971DA052D663}" type="sibTrans" cxnId="{277CD645-DB21-4FE6-A623-32FEED1C5A1F}">
      <dgm:prSet/>
      <dgm:spPr/>
      <dgm:t>
        <a:bodyPr/>
        <a:lstStyle/>
        <a:p>
          <a:endParaRPr lang="fr-FR"/>
        </a:p>
      </dgm:t>
    </dgm:pt>
    <dgm:pt modelId="{0DF6F6CB-B8A8-4909-BB62-E2B5769D3E1D}" type="parTrans" cxnId="{277CD645-DB21-4FE6-A623-32FEED1C5A1F}">
      <dgm:prSet/>
      <dgm:spPr/>
      <dgm:t>
        <a:bodyPr/>
        <a:lstStyle/>
        <a:p>
          <a:endParaRPr lang="fr-FR"/>
        </a:p>
      </dgm:t>
    </dgm:pt>
    <dgm:pt modelId="{0FD5674A-ED19-4465-8506-F9646B3B787B}" type="pres">
      <dgm:prSet presAssocID="{50D4C95A-E370-4120-9398-AAF55405777F}" presName="linear" presStyleCnt="0">
        <dgm:presLayoutVars>
          <dgm:dir/>
          <dgm:animLvl val="lvl"/>
          <dgm:resizeHandles val="exact"/>
        </dgm:presLayoutVars>
      </dgm:prSet>
      <dgm:spPr/>
    </dgm:pt>
    <dgm:pt modelId="{58E843E9-BE1D-4FAB-9003-B728B8A3656C}" type="pres">
      <dgm:prSet presAssocID="{741635A6-7005-4344-B93D-B946D4FA38EA}" presName="parentLin" presStyleCnt="0"/>
      <dgm:spPr/>
    </dgm:pt>
    <dgm:pt modelId="{8454674A-B981-4F83-A0A9-6C454729440B}" type="pres">
      <dgm:prSet presAssocID="{741635A6-7005-4344-B93D-B946D4FA38EA}" presName="parentLeftMargin" presStyleLbl="node1" presStyleIdx="0" presStyleCnt="3"/>
      <dgm:spPr/>
    </dgm:pt>
    <dgm:pt modelId="{9DADCB36-2414-4D5D-8A8D-DE271978C6CF}" type="pres">
      <dgm:prSet presAssocID="{741635A6-7005-4344-B93D-B946D4FA38EA}" presName="parentText" presStyleLbl="node1" presStyleIdx="0" presStyleCnt="3" custScaleY="181310" custLinFactNeighborY="-7272">
        <dgm:presLayoutVars>
          <dgm:chMax val="0"/>
          <dgm:bulletEnabled val="1"/>
        </dgm:presLayoutVars>
      </dgm:prSet>
      <dgm:spPr/>
    </dgm:pt>
    <dgm:pt modelId="{9610556D-4FE8-4D45-92B4-7A8F3D0724A4}" type="pres">
      <dgm:prSet presAssocID="{741635A6-7005-4344-B93D-B946D4FA38EA}" presName="negativeSpace" presStyleCnt="0"/>
      <dgm:spPr/>
    </dgm:pt>
    <dgm:pt modelId="{E6DA0562-1A3B-49D9-84FC-4FEBAC91E2F1}" type="pres">
      <dgm:prSet presAssocID="{741635A6-7005-4344-B93D-B946D4FA38EA}" presName="childText" presStyleLbl="conFgAcc1" presStyleIdx="0" presStyleCnt="3">
        <dgm:presLayoutVars>
          <dgm:bulletEnabled val="1"/>
        </dgm:presLayoutVars>
      </dgm:prSet>
      <dgm:spPr/>
    </dgm:pt>
    <dgm:pt modelId="{E4FCFC5B-3978-4D41-91F1-E692881CEB2B}" type="pres">
      <dgm:prSet presAssocID="{FD8F7D6F-ED5B-45C2-AB78-215CFF55FAC1}" presName="spaceBetweenRectangles" presStyleCnt="0"/>
      <dgm:spPr/>
    </dgm:pt>
    <dgm:pt modelId="{6C2E4CB3-00E3-4F2F-9573-8C8C6B1EB7A7}" type="pres">
      <dgm:prSet presAssocID="{1BCD03D3-0C6C-4A4D-857C-CD28C803274E}" presName="parentLin" presStyleCnt="0"/>
      <dgm:spPr/>
    </dgm:pt>
    <dgm:pt modelId="{FB154EF1-33F6-4341-AFC3-803490397B16}" type="pres">
      <dgm:prSet presAssocID="{1BCD03D3-0C6C-4A4D-857C-CD28C803274E}" presName="parentLeftMargin" presStyleLbl="node1" presStyleIdx="0" presStyleCnt="3"/>
      <dgm:spPr/>
    </dgm:pt>
    <dgm:pt modelId="{7B5C74C4-954F-4BDB-AFBF-D875EFCC7BB2}" type="pres">
      <dgm:prSet presAssocID="{1BCD03D3-0C6C-4A4D-857C-CD28C803274E}" presName="parentText" presStyleLbl="node1" presStyleIdx="1" presStyleCnt="3" custScaleY="195122">
        <dgm:presLayoutVars>
          <dgm:chMax val="0"/>
          <dgm:bulletEnabled val="1"/>
        </dgm:presLayoutVars>
      </dgm:prSet>
      <dgm:spPr/>
    </dgm:pt>
    <dgm:pt modelId="{B29BA1FC-958B-419F-B5CE-86E109372E15}" type="pres">
      <dgm:prSet presAssocID="{1BCD03D3-0C6C-4A4D-857C-CD28C803274E}" presName="negativeSpace" presStyleCnt="0"/>
      <dgm:spPr/>
    </dgm:pt>
    <dgm:pt modelId="{6247C1B2-B9D5-465B-AEE9-EB3A55431677}" type="pres">
      <dgm:prSet presAssocID="{1BCD03D3-0C6C-4A4D-857C-CD28C803274E}" presName="childText" presStyleLbl="conFgAcc1" presStyleIdx="1" presStyleCnt="3">
        <dgm:presLayoutVars>
          <dgm:bulletEnabled val="1"/>
        </dgm:presLayoutVars>
      </dgm:prSet>
      <dgm:spPr/>
    </dgm:pt>
    <dgm:pt modelId="{58DAB758-B777-4D49-8D5B-DA2BC5111916}" type="pres">
      <dgm:prSet presAssocID="{29B55399-686C-41C7-967E-313391063512}" presName="spaceBetweenRectangles" presStyleCnt="0"/>
      <dgm:spPr/>
    </dgm:pt>
    <dgm:pt modelId="{19F2CC97-B0DC-4630-9660-58075C4E1F10}" type="pres">
      <dgm:prSet presAssocID="{4E8600B6-B1DD-4616-A63C-D7EAD55E1898}" presName="parentLin" presStyleCnt="0"/>
      <dgm:spPr/>
    </dgm:pt>
    <dgm:pt modelId="{867D622C-8C8C-4B85-B62A-6ED3811E3D94}" type="pres">
      <dgm:prSet presAssocID="{4E8600B6-B1DD-4616-A63C-D7EAD55E1898}" presName="parentLeftMargin" presStyleLbl="node1" presStyleIdx="1" presStyleCnt="3"/>
      <dgm:spPr/>
    </dgm:pt>
    <dgm:pt modelId="{D26345C4-6F31-44EE-940A-772BA9DE2282}" type="pres">
      <dgm:prSet presAssocID="{4E8600B6-B1DD-4616-A63C-D7EAD55E1898}" presName="parentText" presStyleLbl="node1" presStyleIdx="2" presStyleCnt="3" custScaleY="195122">
        <dgm:presLayoutVars>
          <dgm:chMax val="0"/>
          <dgm:bulletEnabled val="1"/>
        </dgm:presLayoutVars>
      </dgm:prSet>
      <dgm:spPr/>
    </dgm:pt>
    <dgm:pt modelId="{F70400E5-027C-4FD6-A224-FDE08DC96D95}" type="pres">
      <dgm:prSet presAssocID="{4E8600B6-B1DD-4616-A63C-D7EAD55E1898}" presName="negativeSpace" presStyleCnt="0"/>
      <dgm:spPr/>
    </dgm:pt>
    <dgm:pt modelId="{0ADD51AE-784C-45E8-9466-92D02C7A388C}" type="pres">
      <dgm:prSet presAssocID="{4E8600B6-B1DD-4616-A63C-D7EAD55E1898}" presName="childText" presStyleLbl="conFgAcc1" presStyleIdx="2" presStyleCnt="3">
        <dgm:presLayoutVars>
          <dgm:bulletEnabled val="1"/>
        </dgm:presLayoutVars>
      </dgm:prSet>
      <dgm:spPr/>
    </dgm:pt>
  </dgm:ptLst>
  <dgm:cxnLst>
    <dgm:cxn modelId="{BE76AD12-741B-465A-8120-7268EFD2A7AC}" type="presOf" srcId="{1BCD03D3-0C6C-4A4D-857C-CD28C803274E}" destId="{FB154EF1-33F6-4341-AFC3-803490397B16}" srcOrd="0" destOrd="0" presId="urn:microsoft.com/office/officeart/2005/8/layout/list1"/>
    <dgm:cxn modelId="{C1150718-B467-405C-80D4-A312607E3BC9}" type="presOf" srcId="{ABBE30E5-A480-4A21-838E-A1560D736050}" destId="{6247C1B2-B9D5-465B-AEE9-EB3A55431677}" srcOrd="0" destOrd="0" presId="urn:microsoft.com/office/officeart/2005/8/layout/list1"/>
    <dgm:cxn modelId="{20A1DF21-E59C-48DA-849B-58703F91D672}" type="presOf" srcId="{4E8600B6-B1DD-4616-A63C-D7EAD55E1898}" destId="{867D622C-8C8C-4B85-B62A-6ED3811E3D94}" srcOrd="0" destOrd="0" presId="urn:microsoft.com/office/officeart/2005/8/layout/list1"/>
    <dgm:cxn modelId="{D74F0A26-076E-4F52-A7C9-5D8E7F174E19}" srcId="{50D4C95A-E370-4120-9398-AAF55405777F}" destId="{741635A6-7005-4344-B93D-B946D4FA38EA}" srcOrd="0" destOrd="0" parTransId="{24FB59BA-1FCA-4A52-9DE7-7AC1A628AF6D}" sibTransId="{FD8F7D6F-ED5B-45C2-AB78-215CFF55FAC1}"/>
    <dgm:cxn modelId="{C8F19E28-674B-4277-AEFD-F8925280D5F4}" type="presOf" srcId="{72B3E87D-47B5-48D9-99EF-76C4B38CC2D3}" destId="{E6DA0562-1A3B-49D9-84FC-4FEBAC91E2F1}" srcOrd="0" destOrd="1" presId="urn:microsoft.com/office/officeart/2005/8/layout/list1"/>
    <dgm:cxn modelId="{F52F6D31-E63A-4E3C-99F0-02D7DA655B9C}" srcId="{50D4C95A-E370-4120-9398-AAF55405777F}" destId="{4E8600B6-B1DD-4616-A63C-D7EAD55E1898}" srcOrd="2" destOrd="0" parTransId="{A790C9B0-0DA3-4CCE-803A-8281F7C30B03}" sibTransId="{AE546395-7694-4060-BA1A-C6DE6737B2F8}"/>
    <dgm:cxn modelId="{2F0C4836-0984-4A30-A8B3-30556400DB9C}" srcId="{50D4C95A-E370-4120-9398-AAF55405777F}" destId="{1BCD03D3-0C6C-4A4D-857C-CD28C803274E}" srcOrd="1" destOrd="0" parTransId="{1DDA918E-6A80-44CB-B11B-6C0A2DF94942}" sibTransId="{29B55399-686C-41C7-967E-313391063512}"/>
    <dgm:cxn modelId="{CD01D162-0AAA-4A06-98B0-B3C0FAC9082E}" type="presOf" srcId="{0EC58EA3-52BF-4A60-9A12-C5E086F5DEB5}" destId="{0ADD51AE-784C-45E8-9466-92D02C7A388C}" srcOrd="0" destOrd="2" presId="urn:microsoft.com/office/officeart/2005/8/layout/list1"/>
    <dgm:cxn modelId="{277CD645-DB21-4FE6-A623-32FEED1C5A1F}" srcId="{4E8600B6-B1DD-4616-A63C-D7EAD55E1898}" destId="{0EC58EA3-52BF-4A60-9A12-C5E086F5DEB5}" srcOrd="2" destOrd="0" parTransId="{0DF6F6CB-B8A8-4909-BB62-E2B5769D3E1D}" sibTransId="{9AA1D37A-2207-45CA-AE5D-971DA052D663}"/>
    <dgm:cxn modelId="{CDF2CF76-10F0-44F5-BE6A-30E1255DBEA4}" type="presOf" srcId="{50D4C95A-E370-4120-9398-AAF55405777F}" destId="{0FD5674A-ED19-4465-8506-F9646B3B787B}" srcOrd="0" destOrd="0" presId="urn:microsoft.com/office/officeart/2005/8/layout/list1"/>
    <dgm:cxn modelId="{0F989D59-AF3F-4A3B-AE6C-AE98BB3D9013}" srcId="{4E8600B6-B1DD-4616-A63C-D7EAD55E1898}" destId="{D846A8F4-05CB-4A34-85C7-96D854AD1EE9}" srcOrd="1" destOrd="0" parTransId="{B13FCD03-32BA-4C4F-8631-A8777D902ECC}" sibTransId="{2CAA486D-2C77-4719-84E1-E8CBCA4F3647}"/>
    <dgm:cxn modelId="{4C28229F-656F-4F4E-B2F1-073BE60F4DE5}" srcId="{4E8600B6-B1DD-4616-A63C-D7EAD55E1898}" destId="{1E39D60C-BC48-4C5E-8823-E05CE1AD84F3}" srcOrd="0" destOrd="0" parTransId="{6DC796E2-04E7-4A79-BF90-08B3EA2A91A7}" sibTransId="{D75E86FE-1024-48A8-BC7F-50A582A4A2C8}"/>
    <dgm:cxn modelId="{5C6FB7AD-3B70-4B96-A44E-B979C1C7A344}" type="presOf" srcId="{741635A6-7005-4344-B93D-B946D4FA38EA}" destId="{8454674A-B981-4F83-A0A9-6C454729440B}" srcOrd="0" destOrd="0" presId="urn:microsoft.com/office/officeart/2005/8/layout/list1"/>
    <dgm:cxn modelId="{C64283B5-B597-4089-A10C-A8B943FAEA3B}" type="presOf" srcId="{1E39D60C-BC48-4C5E-8823-E05CE1AD84F3}" destId="{0ADD51AE-784C-45E8-9466-92D02C7A388C}" srcOrd="0" destOrd="0" presId="urn:microsoft.com/office/officeart/2005/8/layout/list1"/>
    <dgm:cxn modelId="{DC1121BC-EA56-4B56-B18F-4A3E29EDF65D}" srcId="{1BCD03D3-0C6C-4A4D-857C-CD28C803274E}" destId="{ED9AB0C3-F847-4A1B-924F-4DD1F46C1D3D}" srcOrd="1" destOrd="0" parTransId="{652FEF9B-13F6-46C2-A27F-01F3B57989AF}" sibTransId="{B8A5E5A3-CAAA-45F9-900E-51C599EA3554}"/>
    <dgm:cxn modelId="{57FEF4BE-A383-48F5-AA09-456286A77D79}" type="presOf" srcId="{4E8600B6-B1DD-4616-A63C-D7EAD55E1898}" destId="{D26345C4-6F31-44EE-940A-772BA9DE2282}" srcOrd="1" destOrd="0" presId="urn:microsoft.com/office/officeart/2005/8/layout/list1"/>
    <dgm:cxn modelId="{256BDAC1-66CC-48E9-85F8-F35EE9414141}" srcId="{741635A6-7005-4344-B93D-B946D4FA38EA}" destId="{22B6F04F-A2E8-49F8-8C5B-6161D071BD2F}" srcOrd="0" destOrd="0" parTransId="{6EEAF03F-9CA0-4880-9911-0B61D65A1A30}" sibTransId="{FBAEF2AA-E2B4-4207-93DF-4FDE84540A86}"/>
    <dgm:cxn modelId="{D2D698C6-8304-421D-B85C-60D6B1EC1B23}" srcId="{741635A6-7005-4344-B93D-B946D4FA38EA}" destId="{72B3E87D-47B5-48D9-99EF-76C4B38CC2D3}" srcOrd="1" destOrd="0" parTransId="{1361CB95-7EA9-420A-82EC-FF1A5E5FBCA6}" sibTransId="{078045DE-A28F-4809-A2AB-3E71CDE4C91F}"/>
    <dgm:cxn modelId="{A3878DCC-2CDE-47F3-A450-1DD46871F580}" type="presOf" srcId="{741635A6-7005-4344-B93D-B946D4FA38EA}" destId="{9DADCB36-2414-4D5D-8A8D-DE271978C6CF}" srcOrd="1" destOrd="0" presId="urn:microsoft.com/office/officeart/2005/8/layout/list1"/>
    <dgm:cxn modelId="{3985D4DE-188C-4539-A2D4-6092EB668537}" type="presOf" srcId="{ED9AB0C3-F847-4A1B-924F-4DD1F46C1D3D}" destId="{6247C1B2-B9D5-465B-AEE9-EB3A55431677}" srcOrd="0" destOrd="1" presId="urn:microsoft.com/office/officeart/2005/8/layout/list1"/>
    <dgm:cxn modelId="{3735ACE5-2F15-4445-B365-636B8AFF0D5B}" type="presOf" srcId="{22B6F04F-A2E8-49F8-8C5B-6161D071BD2F}" destId="{E6DA0562-1A3B-49D9-84FC-4FEBAC91E2F1}" srcOrd="0" destOrd="0" presId="urn:microsoft.com/office/officeart/2005/8/layout/list1"/>
    <dgm:cxn modelId="{98BD97E7-EB5F-4144-A5DF-A46775E2105B}" srcId="{1BCD03D3-0C6C-4A4D-857C-CD28C803274E}" destId="{ABBE30E5-A480-4A21-838E-A1560D736050}" srcOrd="0" destOrd="0" parTransId="{596D3447-7867-4229-B057-6A37B92D04CE}" sibTransId="{24EB666D-B01D-4468-8E6D-10AA000FB92D}"/>
    <dgm:cxn modelId="{1A96B8E7-788C-4E4A-865F-76EAC03CB6F2}" type="presOf" srcId="{D846A8F4-05CB-4A34-85C7-96D854AD1EE9}" destId="{0ADD51AE-784C-45E8-9466-92D02C7A388C}" srcOrd="0" destOrd="1" presId="urn:microsoft.com/office/officeart/2005/8/layout/list1"/>
    <dgm:cxn modelId="{BC8EE4F1-D547-4B1A-9262-C46C2F273518}" type="presOf" srcId="{1BCD03D3-0C6C-4A4D-857C-CD28C803274E}" destId="{7B5C74C4-954F-4BDB-AFBF-D875EFCC7BB2}" srcOrd="1" destOrd="0" presId="urn:microsoft.com/office/officeart/2005/8/layout/list1"/>
    <dgm:cxn modelId="{0A24B2BD-CD6E-42DE-AD18-230CE7A3EE7A}" type="presParOf" srcId="{0FD5674A-ED19-4465-8506-F9646B3B787B}" destId="{58E843E9-BE1D-4FAB-9003-B728B8A3656C}" srcOrd="0" destOrd="0" presId="urn:microsoft.com/office/officeart/2005/8/layout/list1"/>
    <dgm:cxn modelId="{D68F7D4E-72EC-40C3-98A4-EECDF896D91B}" type="presParOf" srcId="{58E843E9-BE1D-4FAB-9003-B728B8A3656C}" destId="{8454674A-B981-4F83-A0A9-6C454729440B}" srcOrd="0" destOrd="0" presId="urn:microsoft.com/office/officeart/2005/8/layout/list1"/>
    <dgm:cxn modelId="{96447C3A-55B7-4669-9FE7-D4F923F2A285}" type="presParOf" srcId="{58E843E9-BE1D-4FAB-9003-B728B8A3656C}" destId="{9DADCB36-2414-4D5D-8A8D-DE271978C6CF}" srcOrd="1" destOrd="0" presId="urn:microsoft.com/office/officeart/2005/8/layout/list1"/>
    <dgm:cxn modelId="{F9943858-2A87-4E9B-A069-D6A4E970D3B8}" type="presParOf" srcId="{0FD5674A-ED19-4465-8506-F9646B3B787B}" destId="{9610556D-4FE8-4D45-92B4-7A8F3D0724A4}" srcOrd="1" destOrd="0" presId="urn:microsoft.com/office/officeart/2005/8/layout/list1"/>
    <dgm:cxn modelId="{B3A9A12A-F021-45AA-A3FF-E22979ACACD7}" type="presParOf" srcId="{0FD5674A-ED19-4465-8506-F9646B3B787B}" destId="{E6DA0562-1A3B-49D9-84FC-4FEBAC91E2F1}" srcOrd="2" destOrd="0" presId="urn:microsoft.com/office/officeart/2005/8/layout/list1"/>
    <dgm:cxn modelId="{A63AD88C-0589-4839-9CCC-2744F0CEAD46}" type="presParOf" srcId="{0FD5674A-ED19-4465-8506-F9646B3B787B}" destId="{E4FCFC5B-3978-4D41-91F1-E692881CEB2B}" srcOrd="3" destOrd="0" presId="urn:microsoft.com/office/officeart/2005/8/layout/list1"/>
    <dgm:cxn modelId="{5DDCB38E-B941-46B0-840E-90553239311F}" type="presParOf" srcId="{0FD5674A-ED19-4465-8506-F9646B3B787B}" destId="{6C2E4CB3-00E3-4F2F-9573-8C8C6B1EB7A7}" srcOrd="4" destOrd="0" presId="urn:microsoft.com/office/officeart/2005/8/layout/list1"/>
    <dgm:cxn modelId="{46259B99-2327-439B-8B1E-680EF230FC3B}" type="presParOf" srcId="{6C2E4CB3-00E3-4F2F-9573-8C8C6B1EB7A7}" destId="{FB154EF1-33F6-4341-AFC3-803490397B16}" srcOrd="0" destOrd="0" presId="urn:microsoft.com/office/officeart/2005/8/layout/list1"/>
    <dgm:cxn modelId="{AAA83C76-D9DB-424C-8904-96998A0283B4}" type="presParOf" srcId="{6C2E4CB3-00E3-4F2F-9573-8C8C6B1EB7A7}" destId="{7B5C74C4-954F-4BDB-AFBF-D875EFCC7BB2}" srcOrd="1" destOrd="0" presId="urn:microsoft.com/office/officeart/2005/8/layout/list1"/>
    <dgm:cxn modelId="{E7BCD8A3-F7F0-41FF-8CB4-6154068D5EB1}" type="presParOf" srcId="{0FD5674A-ED19-4465-8506-F9646B3B787B}" destId="{B29BA1FC-958B-419F-B5CE-86E109372E15}" srcOrd="5" destOrd="0" presId="urn:microsoft.com/office/officeart/2005/8/layout/list1"/>
    <dgm:cxn modelId="{40893DFC-04B5-438E-B319-F681D3B58F9F}" type="presParOf" srcId="{0FD5674A-ED19-4465-8506-F9646B3B787B}" destId="{6247C1B2-B9D5-465B-AEE9-EB3A55431677}" srcOrd="6" destOrd="0" presId="urn:microsoft.com/office/officeart/2005/8/layout/list1"/>
    <dgm:cxn modelId="{34B49E8F-EC7C-4DD4-9B6B-F74FC6FB4C8F}" type="presParOf" srcId="{0FD5674A-ED19-4465-8506-F9646B3B787B}" destId="{58DAB758-B777-4D49-8D5B-DA2BC5111916}" srcOrd="7" destOrd="0" presId="urn:microsoft.com/office/officeart/2005/8/layout/list1"/>
    <dgm:cxn modelId="{4F457DD7-F6C2-4FD5-99B5-15A852DADE95}" type="presParOf" srcId="{0FD5674A-ED19-4465-8506-F9646B3B787B}" destId="{19F2CC97-B0DC-4630-9660-58075C4E1F10}" srcOrd="8" destOrd="0" presId="urn:microsoft.com/office/officeart/2005/8/layout/list1"/>
    <dgm:cxn modelId="{49AA970D-A941-4681-914B-158194794386}" type="presParOf" srcId="{19F2CC97-B0DC-4630-9660-58075C4E1F10}" destId="{867D622C-8C8C-4B85-B62A-6ED3811E3D94}" srcOrd="0" destOrd="0" presId="urn:microsoft.com/office/officeart/2005/8/layout/list1"/>
    <dgm:cxn modelId="{D76B0489-8496-423C-8DD3-72F34E13D487}" type="presParOf" srcId="{19F2CC97-B0DC-4630-9660-58075C4E1F10}" destId="{D26345C4-6F31-44EE-940A-772BA9DE2282}" srcOrd="1" destOrd="0" presId="urn:microsoft.com/office/officeart/2005/8/layout/list1"/>
    <dgm:cxn modelId="{E3548E75-153A-44A8-AD1A-712D0AF46614}" type="presParOf" srcId="{0FD5674A-ED19-4465-8506-F9646B3B787B}" destId="{F70400E5-027C-4FD6-A224-FDE08DC96D95}" srcOrd="9" destOrd="0" presId="urn:microsoft.com/office/officeart/2005/8/layout/list1"/>
    <dgm:cxn modelId="{4D3D53D0-D43C-4F90-A849-1D6F80EA26FF}" type="presParOf" srcId="{0FD5674A-ED19-4465-8506-F9646B3B787B}" destId="{0ADD51AE-784C-45E8-9466-92D02C7A388C}"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17161D-4883-486E-9155-0569CCF9F7B2}"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fr-FR"/>
        </a:p>
      </dgm:t>
    </dgm:pt>
    <dgm:pt modelId="{EE9C69C4-66E9-45F6-99BE-A28D78025C67}">
      <dgm:prSet phldrT="[Texte]" custT="1"/>
      <dgm:spPr>
        <a:solidFill>
          <a:schemeClr val="accent1">
            <a:lumMod val="60000"/>
            <a:lumOff val="40000"/>
          </a:schemeClr>
        </a:solidFill>
      </dgm:spPr>
      <dgm:t>
        <a:bodyPr/>
        <a:lstStyle/>
        <a:p>
          <a:r>
            <a:rPr lang="fr-FR" sz="2400" b="1" dirty="0">
              <a:solidFill>
                <a:schemeClr val="tx1"/>
              </a:solidFill>
              <a:latin typeface="Times New Roman" panose="02020603050405020304" pitchFamily="18" charset="0"/>
              <a:cs typeface="Times New Roman" panose="02020603050405020304" pitchFamily="18" charset="0"/>
            </a:rPr>
            <a:t>Etape 4</a:t>
          </a:r>
        </a:p>
      </dgm:t>
    </dgm:pt>
    <dgm:pt modelId="{A7203C5B-0E2B-4A28-A244-3F97669742FC}" type="parTrans" cxnId="{6636C692-F57E-492F-970A-1FDE57975965}">
      <dgm:prSet/>
      <dgm:spPr/>
      <dgm:t>
        <a:bodyPr/>
        <a:lstStyle/>
        <a:p>
          <a:endParaRPr lang="fr-FR"/>
        </a:p>
      </dgm:t>
    </dgm:pt>
    <dgm:pt modelId="{36A8456F-AF1E-43CB-929B-73919095DE12}" type="sibTrans" cxnId="{6636C692-F57E-492F-970A-1FDE57975965}">
      <dgm:prSet/>
      <dgm:spPr/>
      <dgm:t>
        <a:bodyPr/>
        <a:lstStyle/>
        <a:p>
          <a:endParaRPr lang="fr-FR"/>
        </a:p>
      </dgm:t>
    </dgm:pt>
    <dgm:pt modelId="{8283C90B-846E-468A-B103-4957213ED477}">
      <dgm:prSet phldrT="[Texte]" custT="1"/>
      <dgm:spPr>
        <a:solidFill>
          <a:schemeClr val="accent6">
            <a:lumMod val="40000"/>
            <a:lumOff val="60000"/>
          </a:schemeClr>
        </a:solidFill>
      </dgm:spPr>
      <dgm:t>
        <a:bodyPr/>
        <a:lstStyle/>
        <a:p>
          <a:r>
            <a:rPr lang="fr-FR" sz="2400" b="1" dirty="0">
              <a:solidFill>
                <a:schemeClr val="tx1"/>
              </a:solidFill>
              <a:latin typeface="Times New Roman" panose="02020603050405020304" pitchFamily="18" charset="0"/>
              <a:cs typeface="Times New Roman" panose="02020603050405020304" pitchFamily="18" charset="0"/>
            </a:rPr>
            <a:t>Etape 5</a:t>
          </a:r>
        </a:p>
      </dgm:t>
    </dgm:pt>
    <dgm:pt modelId="{EC98C91B-633B-4D71-9F71-DFD542BC80FC}" type="parTrans" cxnId="{CA9BCF49-21ED-4D37-945B-821FF116C6E1}">
      <dgm:prSet/>
      <dgm:spPr/>
      <dgm:t>
        <a:bodyPr/>
        <a:lstStyle/>
        <a:p>
          <a:endParaRPr lang="fr-FR"/>
        </a:p>
      </dgm:t>
    </dgm:pt>
    <dgm:pt modelId="{3EBF884F-D15B-4486-9EC4-1D453FC2D89A}" type="sibTrans" cxnId="{CA9BCF49-21ED-4D37-945B-821FF116C6E1}">
      <dgm:prSet/>
      <dgm:spPr/>
      <dgm:t>
        <a:bodyPr/>
        <a:lstStyle/>
        <a:p>
          <a:endParaRPr lang="fr-FR"/>
        </a:p>
      </dgm:t>
    </dgm:pt>
    <dgm:pt modelId="{3A92748B-6157-4537-9E2F-0ACEEA334219}">
      <dgm:prSet custT="1"/>
      <dgm:spPr/>
      <dgm:t>
        <a:bodyPr/>
        <a:lstStyle/>
        <a:p>
          <a:r>
            <a:rPr lang="fr-FR" sz="2000" dirty="0">
              <a:latin typeface="Times New Roman" panose="02020603050405020304" pitchFamily="18" charset="0"/>
              <a:cs typeface="Times New Roman" panose="02020603050405020304" pitchFamily="18" charset="0"/>
            </a:rPr>
            <a:t>Le budget alloué doit respecter les règles financières de chaque pays participant.</a:t>
          </a:r>
        </a:p>
      </dgm:t>
    </dgm:pt>
    <dgm:pt modelId="{2765CFE2-D445-456A-BF25-92D83823C907}" type="sibTrans" cxnId="{DC44E53B-98C0-4B61-A4D7-CAEA0D03EC15}">
      <dgm:prSet/>
      <dgm:spPr/>
      <dgm:t>
        <a:bodyPr/>
        <a:lstStyle/>
        <a:p>
          <a:endParaRPr lang="fr-FR"/>
        </a:p>
      </dgm:t>
    </dgm:pt>
    <dgm:pt modelId="{A69C5B40-A016-46AF-A4E8-4754C1356562}" type="parTrans" cxnId="{DC44E53B-98C0-4B61-A4D7-CAEA0D03EC15}">
      <dgm:prSet/>
      <dgm:spPr/>
      <dgm:t>
        <a:bodyPr/>
        <a:lstStyle/>
        <a:p>
          <a:endParaRPr lang="fr-FR"/>
        </a:p>
      </dgm:t>
    </dgm:pt>
    <dgm:pt modelId="{D7659DCE-AC27-4BB8-A162-3BEF7D0E43D3}">
      <dgm:prSet custT="1"/>
      <dgm:spPr/>
      <dgm:t>
        <a:bodyPr/>
        <a:lstStyle/>
        <a:p>
          <a:r>
            <a:rPr lang="fr-FR" sz="2000" dirty="0">
              <a:latin typeface="Times New Roman" panose="02020603050405020304" pitchFamily="18" charset="0"/>
              <a:cs typeface="Times New Roman" panose="02020603050405020304" pitchFamily="18" charset="0"/>
            </a:rPr>
            <a:t>Chaque partenaire reçoit son financement via son agence de  financement national.</a:t>
          </a:r>
        </a:p>
      </dgm:t>
    </dgm:pt>
    <dgm:pt modelId="{95D6C714-5062-40FE-BA73-AC3F51E76370}" type="sibTrans" cxnId="{58D36FBB-BB01-4081-BAE6-95F225133C82}">
      <dgm:prSet/>
      <dgm:spPr/>
      <dgm:t>
        <a:bodyPr/>
        <a:lstStyle/>
        <a:p>
          <a:endParaRPr lang="fr-FR"/>
        </a:p>
      </dgm:t>
    </dgm:pt>
    <dgm:pt modelId="{62B52136-88F8-4AB1-8DD1-EB23873C0E1A}" type="parTrans" cxnId="{58D36FBB-BB01-4081-BAE6-95F225133C82}">
      <dgm:prSet/>
      <dgm:spPr/>
      <dgm:t>
        <a:bodyPr/>
        <a:lstStyle/>
        <a:p>
          <a:endParaRPr lang="fr-FR"/>
        </a:p>
      </dgm:t>
    </dgm:pt>
    <dgm:pt modelId="{AA3C8059-5605-4735-A042-EBE1D46B514C}">
      <dgm:prSet custT="1"/>
      <dgm:spPr/>
      <dgm:t>
        <a:bodyPr/>
        <a:lstStyle/>
        <a:p>
          <a:r>
            <a:rPr lang="fr-FR" sz="2400" b="1" dirty="0">
              <a:latin typeface="Times New Roman" panose="02020603050405020304" pitchFamily="18" charset="0"/>
              <a:cs typeface="Times New Roman" panose="02020603050405020304" pitchFamily="18" charset="0"/>
            </a:rPr>
            <a:t>Financement des projets</a:t>
          </a:r>
        </a:p>
      </dgm:t>
    </dgm:pt>
    <dgm:pt modelId="{9181D96F-50D1-4DF2-8805-BE59D4E47F03}" type="sibTrans" cxnId="{39FA5435-FEBD-48AE-9A47-4FB884729D8C}">
      <dgm:prSet/>
      <dgm:spPr/>
      <dgm:t>
        <a:bodyPr/>
        <a:lstStyle/>
        <a:p>
          <a:endParaRPr lang="fr-FR"/>
        </a:p>
      </dgm:t>
    </dgm:pt>
    <dgm:pt modelId="{9A903775-0865-4B18-923D-C82062AD10B3}" type="parTrans" cxnId="{39FA5435-FEBD-48AE-9A47-4FB884729D8C}">
      <dgm:prSet/>
      <dgm:spPr/>
      <dgm:t>
        <a:bodyPr/>
        <a:lstStyle/>
        <a:p>
          <a:endParaRPr lang="fr-FR"/>
        </a:p>
      </dgm:t>
    </dgm:pt>
    <dgm:pt modelId="{5386316D-D42E-4F86-9306-22ABE3C40236}">
      <dgm:prSet custT="1"/>
      <dgm:spPr/>
      <dgm:t>
        <a:bodyPr/>
        <a:lstStyle/>
        <a:p>
          <a:r>
            <a:rPr lang="fr-FR" sz="2400" b="1" dirty="0" err="1">
              <a:latin typeface="Times New Roman" panose="02020603050405020304" pitchFamily="18" charset="0"/>
              <a:cs typeface="Times New Roman" panose="02020603050405020304" pitchFamily="18" charset="0"/>
            </a:rPr>
            <a:t>Reporting</a:t>
          </a:r>
          <a:r>
            <a:rPr lang="fr-FR" sz="2400" b="1" dirty="0">
              <a:latin typeface="Times New Roman" panose="02020603050405020304" pitchFamily="18" charset="0"/>
              <a:cs typeface="Times New Roman" panose="02020603050405020304" pitchFamily="18" charset="0"/>
            </a:rPr>
            <a:t> et suivi</a:t>
          </a:r>
        </a:p>
      </dgm:t>
    </dgm:pt>
    <dgm:pt modelId="{571CE40B-8BCA-45AD-B939-C750C7CBA3D7}" type="parTrans" cxnId="{2C52D59B-C8D9-417F-B5B3-30685E26C6F6}">
      <dgm:prSet/>
      <dgm:spPr/>
      <dgm:t>
        <a:bodyPr/>
        <a:lstStyle/>
        <a:p>
          <a:endParaRPr lang="fr-FR"/>
        </a:p>
      </dgm:t>
    </dgm:pt>
    <dgm:pt modelId="{F6AC837C-31DE-41C0-A0A4-490351BAD943}" type="sibTrans" cxnId="{2C52D59B-C8D9-417F-B5B3-30685E26C6F6}">
      <dgm:prSet/>
      <dgm:spPr/>
      <dgm:t>
        <a:bodyPr/>
        <a:lstStyle/>
        <a:p>
          <a:endParaRPr lang="fr-FR"/>
        </a:p>
      </dgm:t>
    </dgm:pt>
    <dgm:pt modelId="{8ABE1A98-9EB7-4738-A33B-6D4DE62B1AE9}">
      <dgm:prSet custT="1"/>
      <dgm:spPr/>
      <dgm:t>
        <a:bodyPr/>
        <a:lstStyle/>
        <a:p>
          <a:r>
            <a:rPr lang="fr-FR" sz="2000" dirty="0">
              <a:latin typeface="Times New Roman" panose="02020603050405020304" pitchFamily="18" charset="0"/>
              <a:cs typeface="Times New Roman" panose="02020603050405020304" pitchFamily="18" charset="0"/>
            </a:rPr>
            <a:t>Les projets doivent fournir des rapports périodiques sur les progrès et l’utilisation des fonds.
Une évaluation finale est exigée à la fin du projet.
Des événements et réunions seront organisés pour le suivi des projets financés.</a:t>
          </a:r>
        </a:p>
      </dgm:t>
    </dgm:pt>
    <dgm:pt modelId="{3FE1715D-3525-4D72-8603-7CE446A230C7}" type="parTrans" cxnId="{36182197-18F1-4587-9FDC-53AEF488C1DC}">
      <dgm:prSet/>
      <dgm:spPr/>
      <dgm:t>
        <a:bodyPr/>
        <a:lstStyle/>
        <a:p>
          <a:endParaRPr lang="fr-FR"/>
        </a:p>
      </dgm:t>
    </dgm:pt>
    <dgm:pt modelId="{08EFA64A-AD8C-4532-A304-A9DB53D853E4}" type="sibTrans" cxnId="{36182197-18F1-4587-9FDC-53AEF488C1DC}">
      <dgm:prSet/>
      <dgm:spPr/>
      <dgm:t>
        <a:bodyPr/>
        <a:lstStyle/>
        <a:p>
          <a:endParaRPr lang="fr-FR"/>
        </a:p>
      </dgm:t>
    </dgm:pt>
    <dgm:pt modelId="{605F41AC-0A61-40E3-B0F9-322D96983437}" type="pres">
      <dgm:prSet presAssocID="{F517161D-4883-486E-9155-0569CCF9F7B2}" presName="linear" presStyleCnt="0">
        <dgm:presLayoutVars>
          <dgm:dir/>
          <dgm:animLvl val="lvl"/>
          <dgm:resizeHandles val="exact"/>
        </dgm:presLayoutVars>
      </dgm:prSet>
      <dgm:spPr/>
    </dgm:pt>
    <dgm:pt modelId="{113FD2A2-C0D2-425C-AEE5-1B5404B720BF}" type="pres">
      <dgm:prSet presAssocID="{EE9C69C4-66E9-45F6-99BE-A28D78025C67}" presName="parentLin" presStyleCnt="0"/>
      <dgm:spPr/>
    </dgm:pt>
    <dgm:pt modelId="{095BAE33-328F-47D0-A910-25E9A7E44B40}" type="pres">
      <dgm:prSet presAssocID="{EE9C69C4-66E9-45F6-99BE-A28D78025C67}" presName="parentLeftMargin" presStyleLbl="node1" presStyleIdx="0" presStyleCnt="2"/>
      <dgm:spPr/>
    </dgm:pt>
    <dgm:pt modelId="{A1D1D69D-CAD4-4BFD-9214-1850A0BC24A3}" type="pres">
      <dgm:prSet presAssocID="{EE9C69C4-66E9-45F6-99BE-A28D78025C67}" presName="parentText" presStyleLbl="node1" presStyleIdx="0" presStyleCnt="2" custScaleY="58717">
        <dgm:presLayoutVars>
          <dgm:chMax val="0"/>
          <dgm:bulletEnabled val="1"/>
        </dgm:presLayoutVars>
      </dgm:prSet>
      <dgm:spPr/>
    </dgm:pt>
    <dgm:pt modelId="{5C6E0D43-5A09-46B2-8A8E-A6D7F40771B2}" type="pres">
      <dgm:prSet presAssocID="{EE9C69C4-66E9-45F6-99BE-A28D78025C67}" presName="negativeSpace" presStyleCnt="0"/>
      <dgm:spPr/>
    </dgm:pt>
    <dgm:pt modelId="{D0E3C43E-56B9-4AB7-8171-7E78DF896515}" type="pres">
      <dgm:prSet presAssocID="{EE9C69C4-66E9-45F6-99BE-A28D78025C67}" presName="childText" presStyleLbl="conFgAcc1" presStyleIdx="0" presStyleCnt="2">
        <dgm:presLayoutVars>
          <dgm:bulletEnabled val="1"/>
        </dgm:presLayoutVars>
      </dgm:prSet>
      <dgm:spPr/>
    </dgm:pt>
    <dgm:pt modelId="{6B586545-5104-433E-99BD-E19049EA4A21}" type="pres">
      <dgm:prSet presAssocID="{36A8456F-AF1E-43CB-929B-73919095DE12}" presName="spaceBetweenRectangles" presStyleCnt="0"/>
      <dgm:spPr/>
    </dgm:pt>
    <dgm:pt modelId="{D648F35A-591C-4E7E-A9EB-35B9BEECD647}" type="pres">
      <dgm:prSet presAssocID="{8283C90B-846E-468A-B103-4957213ED477}" presName="parentLin" presStyleCnt="0"/>
      <dgm:spPr/>
    </dgm:pt>
    <dgm:pt modelId="{B0FC0621-B034-45D9-9D87-691DD7BE1230}" type="pres">
      <dgm:prSet presAssocID="{8283C90B-846E-468A-B103-4957213ED477}" presName="parentLeftMargin" presStyleLbl="node1" presStyleIdx="0" presStyleCnt="2"/>
      <dgm:spPr/>
    </dgm:pt>
    <dgm:pt modelId="{A62F1680-07A5-47CC-AE8B-6499EC719B58}" type="pres">
      <dgm:prSet presAssocID="{8283C90B-846E-468A-B103-4957213ED477}" presName="parentText" presStyleLbl="node1" presStyleIdx="1" presStyleCnt="2" custScaleY="58324">
        <dgm:presLayoutVars>
          <dgm:chMax val="0"/>
          <dgm:bulletEnabled val="1"/>
        </dgm:presLayoutVars>
      </dgm:prSet>
      <dgm:spPr/>
    </dgm:pt>
    <dgm:pt modelId="{681D765F-6E1D-4560-A8E1-95762B2E695D}" type="pres">
      <dgm:prSet presAssocID="{8283C90B-846E-468A-B103-4957213ED477}" presName="negativeSpace" presStyleCnt="0"/>
      <dgm:spPr/>
    </dgm:pt>
    <dgm:pt modelId="{2A68600A-5210-4417-A3A0-1B329C8714F3}" type="pres">
      <dgm:prSet presAssocID="{8283C90B-846E-468A-B103-4957213ED477}" presName="childText" presStyleLbl="conFgAcc1" presStyleIdx="1" presStyleCnt="2">
        <dgm:presLayoutVars>
          <dgm:bulletEnabled val="1"/>
        </dgm:presLayoutVars>
      </dgm:prSet>
      <dgm:spPr/>
    </dgm:pt>
  </dgm:ptLst>
  <dgm:cxnLst>
    <dgm:cxn modelId="{C8E8A908-D000-446E-BDAC-619E38BCEBB0}" type="presOf" srcId="{EE9C69C4-66E9-45F6-99BE-A28D78025C67}" destId="{095BAE33-328F-47D0-A910-25E9A7E44B40}" srcOrd="0" destOrd="0" presId="urn:microsoft.com/office/officeart/2005/8/layout/list1"/>
    <dgm:cxn modelId="{58A45124-C734-49F0-8B1B-B7B1B0BF67EC}" type="presOf" srcId="{D7659DCE-AC27-4BB8-A162-3BEF7D0E43D3}" destId="{D0E3C43E-56B9-4AB7-8171-7E78DF896515}" srcOrd="0" destOrd="1" presId="urn:microsoft.com/office/officeart/2005/8/layout/list1"/>
    <dgm:cxn modelId="{B2699125-D83B-436A-BFFB-338939743668}" type="presOf" srcId="{5386316D-D42E-4F86-9306-22ABE3C40236}" destId="{2A68600A-5210-4417-A3A0-1B329C8714F3}" srcOrd="0" destOrd="0" presId="urn:microsoft.com/office/officeart/2005/8/layout/list1"/>
    <dgm:cxn modelId="{39FA5435-FEBD-48AE-9A47-4FB884729D8C}" srcId="{EE9C69C4-66E9-45F6-99BE-A28D78025C67}" destId="{AA3C8059-5605-4735-A042-EBE1D46B514C}" srcOrd="0" destOrd="0" parTransId="{9A903775-0865-4B18-923D-C82062AD10B3}" sibTransId="{9181D96F-50D1-4DF2-8805-BE59D4E47F03}"/>
    <dgm:cxn modelId="{DC44E53B-98C0-4B61-A4D7-CAEA0D03EC15}" srcId="{EE9C69C4-66E9-45F6-99BE-A28D78025C67}" destId="{3A92748B-6157-4537-9E2F-0ACEEA334219}" srcOrd="2" destOrd="0" parTransId="{A69C5B40-A016-46AF-A4E8-4754C1356562}" sibTransId="{2765CFE2-D445-456A-BF25-92D83823C907}"/>
    <dgm:cxn modelId="{CA9BCF49-21ED-4D37-945B-821FF116C6E1}" srcId="{F517161D-4883-486E-9155-0569CCF9F7B2}" destId="{8283C90B-846E-468A-B103-4957213ED477}" srcOrd="1" destOrd="0" parTransId="{EC98C91B-633B-4D71-9F71-DFD542BC80FC}" sibTransId="{3EBF884F-D15B-4486-9EC4-1D453FC2D89A}"/>
    <dgm:cxn modelId="{E64F1887-D84F-436A-A5C9-029FE98A942D}" type="presOf" srcId="{3A92748B-6157-4537-9E2F-0ACEEA334219}" destId="{D0E3C43E-56B9-4AB7-8171-7E78DF896515}" srcOrd="0" destOrd="2" presId="urn:microsoft.com/office/officeart/2005/8/layout/list1"/>
    <dgm:cxn modelId="{6636C692-F57E-492F-970A-1FDE57975965}" srcId="{F517161D-4883-486E-9155-0569CCF9F7B2}" destId="{EE9C69C4-66E9-45F6-99BE-A28D78025C67}" srcOrd="0" destOrd="0" parTransId="{A7203C5B-0E2B-4A28-A244-3F97669742FC}" sibTransId="{36A8456F-AF1E-43CB-929B-73919095DE12}"/>
    <dgm:cxn modelId="{6F8FAD93-40E4-4942-B502-CFB92539717B}" type="presOf" srcId="{EE9C69C4-66E9-45F6-99BE-A28D78025C67}" destId="{A1D1D69D-CAD4-4BFD-9214-1850A0BC24A3}" srcOrd="1" destOrd="0" presId="urn:microsoft.com/office/officeart/2005/8/layout/list1"/>
    <dgm:cxn modelId="{36182197-18F1-4587-9FDC-53AEF488C1DC}" srcId="{8283C90B-846E-468A-B103-4957213ED477}" destId="{8ABE1A98-9EB7-4738-A33B-6D4DE62B1AE9}" srcOrd="1" destOrd="0" parTransId="{3FE1715D-3525-4D72-8603-7CE446A230C7}" sibTransId="{08EFA64A-AD8C-4532-A304-A9DB53D853E4}"/>
    <dgm:cxn modelId="{8D8D469A-35E7-4227-B36A-766540009E0C}" type="presOf" srcId="{8283C90B-846E-468A-B103-4957213ED477}" destId="{B0FC0621-B034-45D9-9D87-691DD7BE1230}" srcOrd="0" destOrd="0" presId="urn:microsoft.com/office/officeart/2005/8/layout/list1"/>
    <dgm:cxn modelId="{2C52D59B-C8D9-417F-B5B3-30685E26C6F6}" srcId="{8283C90B-846E-468A-B103-4957213ED477}" destId="{5386316D-D42E-4F86-9306-22ABE3C40236}" srcOrd="0" destOrd="0" parTransId="{571CE40B-8BCA-45AD-B939-C750C7CBA3D7}" sibTransId="{F6AC837C-31DE-41C0-A0A4-490351BAD943}"/>
    <dgm:cxn modelId="{61E281A2-00C0-4C47-AD39-A37B1A515F34}" type="presOf" srcId="{F517161D-4883-486E-9155-0569CCF9F7B2}" destId="{605F41AC-0A61-40E3-B0F9-322D96983437}" srcOrd="0" destOrd="0" presId="urn:microsoft.com/office/officeart/2005/8/layout/list1"/>
    <dgm:cxn modelId="{58D36FBB-BB01-4081-BAE6-95F225133C82}" srcId="{EE9C69C4-66E9-45F6-99BE-A28D78025C67}" destId="{D7659DCE-AC27-4BB8-A162-3BEF7D0E43D3}" srcOrd="1" destOrd="0" parTransId="{62B52136-88F8-4AB1-8DD1-EB23873C0E1A}" sibTransId="{95D6C714-5062-40FE-BA73-AC3F51E76370}"/>
    <dgm:cxn modelId="{312E3AC9-36E8-4A56-9656-CEA6CFD699EB}" type="presOf" srcId="{8ABE1A98-9EB7-4738-A33B-6D4DE62B1AE9}" destId="{2A68600A-5210-4417-A3A0-1B329C8714F3}" srcOrd="0" destOrd="1" presId="urn:microsoft.com/office/officeart/2005/8/layout/list1"/>
    <dgm:cxn modelId="{6C7F2ED4-5B95-4128-A711-DA7A0C930360}" type="presOf" srcId="{AA3C8059-5605-4735-A042-EBE1D46B514C}" destId="{D0E3C43E-56B9-4AB7-8171-7E78DF896515}" srcOrd="0" destOrd="0" presId="urn:microsoft.com/office/officeart/2005/8/layout/list1"/>
    <dgm:cxn modelId="{21E441D6-1C2D-4355-B66D-C5CF8927CD84}" type="presOf" srcId="{8283C90B-846E-468A-B103-4957213ED477}" destId="{A62F1680-07A5-47CC-AE8B-6499EC719B58}" srcOrd="1" destOrd="0" presId="urn:microsoft.com/office/officeart/2005/8/layout/list1"/>
    <dgm:cxn modelId="{6C227C06-C3D1-4A3D-88C2-4B3418EBFF08}" type="presParOf" srcId="{605F41AC-0A61-40E3-B0F9-322D96983437}" destId="{113FD2A2-C0D2-425C-AEE5-1B5404B720BF}" srcOrd="0" destOrd="0" presId="urn:microsoft.com/office/officeart/2005/8/layout/list1"/>
    <dgm:cxn modelId="{FE8B99F4-A08C-4CF1-847A-2C2ABAB87C79}" type="presParOf" srcId="{113FD2A2-C0D2-425C-AEE5-1B5404B720BF}" destId="{095BAE33-328F-47D0-A910-25E9A7E44B40}" srcOrd="0" destOrd="0" presId="urn:microsoft.com/office/officeart/2005/8/layout/list1"/>
    <dgm:cxn modelId="{459A097A-4F11-4D35-80A4-8F3A8880DC64}" type="presParOf" srcId="{113FD2A2-C0D2-425C-AEE5-1B5404B720BF}" destId="{A1D1D69D-CAD4-4BFD-9214-1850A0BC24A3}" srcOrd="1" destOrd="0" presId="urn:microsoft.com/office/officeart/2005/8/layout/list1"/>
    <dgm:cxn modelId="{EFEABC22-7342-43AE-8C2B-02042C8E2364}" type="presParOf" srcId="{605F41AC-0A61-40E3-B0F9-322D96983437}" destId="{5C6E0D43-5A09-46B2-8A8E-A6D7F40771B2}" srcOrd="1" destOrd="0" presId="urn:microsoft.com/office/officeart/2005/8/layout/list1"/>
    <dgm:cxn modelId="{6892BF1E-EFB1-4711-9E8B-F7B7713F9DEE}" type="presParOf" srcId="{605F41AC-0A61-40E3-B0F9-322D96983437}" destId="{D0E3C43E-56B9-4AB7-8171-7E78DF896515}" srcOrd="2" destOrd="0" presId="urn:microsoft.com/office/officeart/2005/8/layout/list1"/>
    <dgm:cxn modelId="{A3A7BA05-DAD3-4ADB-BEA0-2ABA18E23BFD}" type="presParOf" srcId="{605F41AC-0A61-40E3-B0F9-322D96983437}" destId="{6B586545-5104-433E-99BD-E19049EA4A21}" srcOrd="3" destOrd="0" presId="urn:microsoft.com/office/officeart/2005/8/layout/list1"/>
    <dgm:cxn modelId="{7417A461-9F7E-42C6-AB6C-8056DBDBDC1D}" type="presParOf" srcId="{605F41AC-0A61-40E3-B0F9-322D96983437}" destId="{D648F35A-591C-4E7E-A9EB-35B9BEECD647}" srcOrd="4" destOrd="0" presId="urn:microsoft.com/office/officeart/2005/8/layout/list1"/>
    <dgm:cxn modelId="{2F37DBCC-6A81-47B7-9B96-D6D6A5EB9BD3}" type="presParOf" srcId="{D648F35A-591C-4E7E-A9EB-35B9BEECD647}" destId="{B0FC0621-B034-45D9-9D87-691DD7BE1230}" srcOrd="0" destOrd="0" presId="urn:microsoft.com/office/officeart/2005/8/layout/list1"/>
    <dgm:cxn modelId="{5F18185D-921D-402D-BBF4-CEF6F9A95A76}" type="presParOf" srcId="{D648F35A-591C-4E7E-A9EB-35B9BEECD647}" destId="{A62F1680-07A5-47CC-AE8B-6499EC719B58}" srcOrd="1" destOrd="0" presId="urn:microsoft.com/office/officeart/2005/8/layout/list1"/>
    <dgm:cxn modelId="{39083202-4B9F-40E3-9108-3F1578889BD2}" type="presParOf" srcId="{605F41AC-0A61-40E3-B0F9-322D96983437}" destId="{681D765F-6E1D-4560-A8E1-95762B2E695D}" srcOrd="5" destOrd="0" presId="urn:microsoft.com/office/officeart/2005/8/layout/list1"/>
    <dgm:cxn modelId="{963B2D15-D6E9-4035-B4D0-DB1A233C50BB}" type="presParOf" srcId="{605F41AC-0A61-40E3-B0F9-322D96983437}" destId="{2A68600A-5210-4417-A3A0-1B329C8714F3}"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DA0562-1A3B-49D9-84FC-4FEBAC91E2F1}">
      <dsp:nvSpPr>
        <dsp:cNvPr id="0" name=""/>
        <dsp:cNvSpPr/>
      </dsp:nvSpPr>
      <dsp:spPr>
        <a:xfrm>
          <a:off x="0" y="255815"/>
          <a:ext cx="8886928" cy="14805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9724" tIns="104140" rIns="689724" bIns="170688" numCol="1" spcCol="1270" anchor="t" anchorCtr="0">
          <a:noAutofit/>
        </a:bodyPr>
        <a:lstStyle/>
        <a:p>
          <a:pPr marL="228600" lvl="1" indent="-228600" algn="l" defTabSz="1066800">
            <a:lnSpc>
              <a:spcPct val="90000"/>
            </a:lnSpc>
            <a:spcBef>
              <a:spcPct val="0"/>
            </a:spcBef>
            <a:spcAft>
              <a:spcPct val="15000"/>
            </a:spcAft>
            <a:buChar char="•"/>
          </a:pPr>
          <a:r>
            <a:rPr lang="fr-FR" sz="2400" b="1" kern="1200" dirty="0">
              <a:latin typeface="Times New Roman" panose="02020603050405020304" pitchFamily="18" charset="0"/>
              <a:cs typeface="Times New Roman" panose="02020603050405020304" pitchFamily="18" charset="0"/>
            </a:rPr>
            <a:t>Soumission des propositions</a:t>
          </a:r>
        </a:p>
        <a:p>
          <a:pPr marL="228600" lvl="1" indent="-228600" algn="l" defTabSz="889000">
            <a:lnSpc>
              <a:spcPct val="90000"/>
            </a:lnSpc>
            <a:spcBef>
              <a:spcPct val="0"/>
            </a:spcBef>
            <a:spcAft>
              <a:spcPct val="15000"/>
            </a:spcAft>
            <a:buChar char="•"/>
          </a:pPr>
          <a:r>
            <a:rPr lang="fr-FR" sz="2000" kern="1200" dirty="0">
              <a:latin typeface="Times New Roman" panose="02020603050405020304" pitchFamily="18" charset="0"/>
              <a:cs typeface="Times New Roman" panose="02020603050405020304" pitchFamily="18" charset="0"/>
            </a:rPr>
            <a:t>Phase 1 : Pré-proposition → Soumission d’un résumé du projet.
Phase 2 : Proposition complète → Seules les pré-propositions retenues peuvent soumettre un dossier détaillé.</a:t>
          </a:r>
          <a:endParaRPr lang="fr-FR" sz="2400" b="1" kern="1200" dirty="0">
            <a:latin typeface="Times New Roman" panose="02020603050405020304" pitchFamily="18" charset="0"/>
            <a:cs typeface="Times New Roman" panose="02020603050405020304" pitchFamily="18" charset="0"/>
          </a:endParaRPr>
        </a:p>
      </dsp:txBody>
      <dsp:txXfrm>
        <a:off x="0" y="255815"/>
        <a:ext cx="8886928" cy="1480500"/>
      </dsp:txXfrm>
    </dsp:sp>
    <dsp:sp modelId="{9DADCB36-2414-4D5D-8A8D-DE271978C6CF}">
      <dsp:nvSpPr>
        <dsp:cNvPr id="0" name=""/>
        <dsp:cNvSpPr/>
      </dsp:nvSpPr>
      <dsp:spPr>
        <a:xfrm>
          <a:off x="444346" y="51268"/>
          <a:ext cx="6220849" cy="26761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5133" tIns="0" rIns="235133" bIns="0" numCol="1" spcCol="1270" anchor="ctr" anchorCtr="0">
          <a:noAutofit/>
        </a:bodyPr>
        <a:lstStyle/>
        <a:p>
          <a:pPr marL="0" lvl="0" indent="0" algn="l" defTabSz="1066800">
            <a:lnSpc>
              <a:spcPct val="90000"/>
            </a:lnSpc>
            <a:spcBef>
              <a:spcPct val="0"/>
            </a:spcBef>
            <a:spcAft>
              <a:spcPct val="35000"/>
            </a:spcAft>
            <a:buNone/>
          </a:pPr>
          <a:r>
            <a:rPr lang="fr-FR" sz="2400" b="1" kern="1200" dirty="0">
              <a:solidFill>
                <a:sysClr val="windowText" lastClr="000000"/>
              </a:solidFill>
              <a:latin typeface="Times New Roman" panose="02020603050405020304" pitchFamily="18" charset="0"/>
              <a:cs typeface="Times New Roman" panose="02020603050405020304" pitchFamily="18" charset="0"/>
            </a:rPr>
            <a:t>Etape 1</a:t>
          </a:r>
        </a:p>
      </dsp:txBody>
      <dsp:txXfrm>
        <a:off x="457410" y="64332"/>
        <a:ext cx="6194721" cy="241485"/>
      </dsp:txXfrm>
    </dsp:sp>
    <dsp:sp modelId="{6247C1B2-B9D5-465B-AEE9-EB3A55431677}">
      <dsp:nvSpPr>
        <dsp:cNvPr id="0" name=""/>
        <dsp:cNvSpPr/>
      </dsp:nvSpPr>
      <dsp:spPr>
        <a:xfrm>
          <a:off x="0" y="1977515"/>
          <a:ext cx="8886928" cy="1480500"/>
        </a:xfrm>
        <a:prstGeom prst="rect">
          <a:avLst/>
        </a:prstGeom>
        <a:solidFill>
          <a:schemeClr val="lt1">
            <a:alpha val="90000"/>
            <a:hueOff val="0"/>
            <a:satOff val="0"/>
            <a:lumOff val="0"/>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9724" tIns="104140" rIns="689724" bIns="170688" numCol="1" spcCol="1270" anchor="t" anchorCtr="0">
          <a:noAutofit/>
        </a:bodyPr>
        <a:lstStyle/>
        <a:p>
          <a:pPr marL="228600" lvl="1" indent="-228600" algn="l" defTabSz="1066800">
            <a:lnSpc>
              <a:spcPct val="90000"/>
            </a:lnSpc>
            <a:spcBef>
              <a:spcPct val="0"/>
            </a:spcBef>
            <a:spcAft>
              <a:spcPct val="15000"/>
            </a:spcAft>
            <a:buChar char="•"/>
          </a:pPr>
          <a:r>
            <a:rPr lang="fr-FR" sz="2400" b="1" kern="1200" dirty="0">
              <a:latin typeface="Times New Roman" panose="02020603050405020304" pitchFamily="18" charset="0"/>
              <a:cs typeface="Times New Roman" panose="02020603050405020304" pitchFamily="18" charset="0"/>
            </a:rPr>
            <a:t>Évaluation des propositions</a:t>
          </a:r>
        </a:p>
        <a:p>
          <a:pPr marL="228600" lvl="1" indent="-228600" algn="l" defTabSz="889000">
            <a:lnSpc>
              <a:spcPct val="90000"/>
            </a:lnSpc>
            <a:spcBef>
              <a:spcPct val="0"/>
            </a:spcBef>
            <a:spcAft>
              <a:spcPct val="15000"/>
            </a:spcAft>
            <a:buChar char="•"/>
          </a:pPr>
          <a:r>
            <a:rPr lang="fr-FR" sz="2000" kern="1200" dirty="0">
              <a:latin typeface="Times New Roman" panose="02020603050405020304" pitchFamily="18" charset="0"/>
              <a:cs typeface="Times New Roman" panose="02020603050405020304" pitchFamily="18" charset="0"/>
            </a:rPr>
            <a:t>Pré-propositions : évaluées selon leur pertinence, innovation et adéquation avec l’appel.
Propositions complètes : évaluées par des experts indépendants</a:t>
          </a:r>
        </a:p>
      </dsp:txBody>
      <dsp:txXfrm>
        <a:off x="0" y="1977515"/>
        <a:ext cx="8886928" cy="1480500"/>
      </dsp:txXfrm>
    </dsp:sp>
    <dsp:sp modelId="{7B5C74C4-954F-4BDB-AFBF-D875EFCC7BB2}">
      <dsp:nvSpPr>
        <dsp:cNvPr id="0" name=""/>
        <dsp:cNvSpPr/>
      </dsp:nvSpPr>
      <dsp:spPr>
        <a:xfrm>
          <a:off x="444346" y="1763315"/>
          <a:ext cx="6220849" cy="288000"/>
        </a:xfrm>
        <a:prstGeom prst="roundRect">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5133" tIns="0" rIns="235133" bIns="0" numCol="1" spcCol="1270" anchor="ctr" anchorCtr="0">
          <a:noAutofit/>
        </a:bodyPr>
        <a:lstStyle/>
        <a:p>
          <a:pPr marL="0" lvl="0" indent="0" algn="l" defTabSz="1066800">
            <a:lnSpc>
              <a:spcPct val="90000"/>
            </a:lnSpc>
            <a:spcBef>
              <a:spcPct val="0"/>
            </a:spcBef>
            <a:spcAft>
              <a:spcPct val="35000"/>
            </a:spcAft>
            <a:buNone/>
          </a:pPr>
          <a:r>
            <a:rPr lang="fr-FR" sz="2400" b="1" kern="1200" dirty="0">
              <a:solidFill>
                <a:sysClr val="windowText" lastClr="000000"/>
              </a:solidFill>
              <a:latin typeface="Times New Roman" panose="02020603050405020304" pitchFamily="18" charset="0"/>
              <a:cs typeface="Times New Roman" panose="02020603050405020304" pitchFamily="18" charset="0"/>
            </a:rPr>
            <a:t>Etape 2</a:t>
          </a:r>
        </a:p>
      </dsp:txBody>
      <dsp:txXfrm>
        <a:off x="458405" y="1777374"/>
        <a:ext cx="6192731" cy="259882"/>
      </dsp:txXfrm>
    </dsp:sp>
    <dsp:sp modelId="{0ADD51AE-784C-45E8-9466-92D02C7A388C}">
      <dsp:nvSpPr>
        <dsp:cNvPr id="0" name=""/>
        <dsp:cNvSpPr/>
      </dsp:nvSpPr>
      <dsp:spPr>
        <a:xfrm>
          <a:off x="0" y="3699215"/>
          <a:ext cx="8886928" cy="1480500"/>
        </a:xfrm>
        <a:prstGeom prst="rect">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9724" tIns="104140" rIns="689724" bIns="170688" numCol="1" spcCol="1270" anchor="t" anchorCtr="0">
          <a:noAutofit/>
        </a:bodyPr>
        <a:lstStyle/>
        <a:p>
          <a:pPr marL="228600" lvl="1" indent="-228600" algn="l" defTabSz="1066800">
            <a:lnSpc>
              <a:spcPct val="90000"/>
            </a:lnSpc>
            <a:spcBef>
              <a:spcPct val="0"/>
            </a:spcBef>
            <a:spcAft>
              <a:spcPct val="15000"/>
            </a:spcAft>
            <a:buChar char="•"/>
          </a:pPr>
          <a:r>
            <a:rPr lang="fr-FR" sz="2400" b="1" kern="1200" dirty="0">
              <a:latin typeface="Times New Roman" panose="02020603050405020304" pitchFamily="18" charset="0"/>
              <a:cs typeface="Times New Roman" panose="02020603050405020304" pitchFamily="18" charset="0"/>
            </a:rPr>
            <a:t>Sélection </a:t>
          </a:r>
          <a:r>
            <a:rPr lang="fr-FR" sz="2400" b="1" kern="1200">
              <a:latin typeface="Times New Roman" panose="02020603050405020304" pitchFamily="18" charset="0"/>
              <a:cs typeface="Times New Roman" panose="02020603050405020304" pitchFamily="18" charset="0"/>
            </a:rPr>
            <a:t>des projets</a:t>
          </a:r>
          <a:endParaRPr lang="fr-FR" sz="2400" b="1"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fr-FR" sz="2000" kern="1200" dirty="0">
              <a:latin typeface="Times New Roman" panose="02020603050405020304" pitchFamily="18" charset="0"/>
              <a:cs typeface="Times New Roman" panose="02020603050405020304" pitchFamily="18" charset="0"/>
            </a:rPr>
            <a:t>Les projets les mieux notés seront sélectionnés pour le financement.</a:t>
          </a:r>
        </a:p>
        <a:p>
          <a:pPr marL="228600" lvl="1" indent="-228600" algn="l" defTabSz="889000">
            <a:lnSpc>
              <a:spcPct val="90000"/>
            </a:lnSpc>
            <a:spcBef>
              <a:spcPct val="0"/>
            </a:spcBef>
            <a:spcAft>
              <a:spcPct val="15000"/>
            </a:spcAft>
            <a:buChar char="•"/>
          </a:pPr>
          <a:r>
            <a:rPr lang="fr-FR" sz="2000" kern="1200" dirty="0">
              <a:latin typeface="Times New Roman" panose="02020603050405020304" pitchFamily="18" charset="0"/>
              <a:cs typeface="Times New Roman" panose="02020603050405020304" pitchFamily="18" charset="0"/>
            </a:rPr>
            <a:t>Les résultats seront annoncés après l’approbation finale par les agence de financement.</a:t>
          </a:r>
        </a:p>
      </dsp:txBody>
      <dsp:txXfrm>
        <a:off x="0" y="3699215"/>
        <a:ext cx="8886928" cy="1480500"/>
      </dsp:txXfrm>
    </dsp:sp>
    <dsp:sp modelId="{D26345C4-6F31-44EE-940A-772BA9DE2282}">
      <dsp:nvSpPr>
        <dsp:cNvPr id="0" name=""/>
        <dsp:cNvSpPr/>
      </dsp:nvSpPr>
      <dsp:spPr>
        <a:xfrm>
          <a:off x="444346" y="3485015"/>
          <a:ext cx="6220849" cy="288000"/>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5133" tIns="0" rIns="235133" bIns="0" numCol="1" spcCol="1270" anchor="ctr" anchorCtr="0">
          <a:noAutofit/>
        </a:bodyPr>
        <a:lstStyle/>
        <a:p>
          <a:pPr marL="0" lvl="0" indent="0" algn="l" defTabSz="1066800">
            <a:lnSpc>
              <a:spcPct val="90000"/>
            </a:lnSpc>
            <a:spcBef>
              <a:spcPct val="0"/>
            </a:spcBef>
            <a:spcAft>
              <a:spcPct val="35000"/>
            </a:spcAft>
            <a:buNone/>
          </a:pPr>
          <a:r>
            <a:rPr lang="fr-FR" sz="2400" b="1" kern="1200" dirty="0">
              <a:solidFill>
                <a:sysClr val="windowText" lastClr="000000"/>
              </a:solidFill>
              <a:latin typeface="Times New Roman" panose="02020603050405020304" pitchFamily="18" charset="0"/>
              <a:cs typeface="Times New Roman" panose="02020603050405020304" pitchFamily="18" charset="0"/>
            </a:rPr>
            <a:t>Etape 3</a:t>
          </a:r>
        </a:p>
      </dsp:txBody>
      <dsp:txXfrm>
        <a:off x="458405" y="3499074"/>
        <a:ext cx="6192731" cy="2598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E3C43E-56B9-4AB7-8171-7E78DF896515}">
      <dsp:nvSpPr>
        <dsp:cNvPr id="0" name=""/>
        <dsp:cNvSpPr/>
      </dsp:nvSpPr>
      <dsp:spPr>
        <a:xfrm>
          <a:off x="0" y="94003"/>
          <a:ext cx="8128000" cy="2165625"/>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0823" tIns="520700" rIns="630823" bIns="170688" numCol="1" spcCol="1270" anchor="t" anchorCtr="0">
          <a:noAutofit/>
        </a:bodyPr>
        <a:lstStyle/>
        <a:p>
          <a:pPr marL="228600" lvl="1" indent="-228600" algn="l" defTabSz="1066800">
            <a:lnSpc>
              <a:spcPct val="90000"/>
            </a:lnSpc>
            <a:spcBef>
              <a:spcPct val="0"/>
            </a:spcBef>
            <a:spcAft>
              <a:spcPct val="15000"/>
            </a:spcAft>
            <a:buChar char="•"/>
          </a:pPr>
          <a:r>
            <a:rPr lang="fr-FR" sz="2400" b="1" kern="1200" dirty="0">
              <a:latin typeface="Times New Roman" panose="02020603050405020304" pitchFamily="18" charset="0"/>
              <a:cs typeface="Times New Roman" panose="02020603050405020304" pitchFamily="18" charset="0"/>
            </a:rPr>
            <a:t>Financement des projets</a:t>
          </a:r>
        </a:p>
        <a:p>
          <a:pPr marL="228600" lvl="1" indent="-228600" algn="l" defTabSz="889000">
            <a:lnSpc>
              <a:spcPct val="90000"/>
            </a:lnSpc>
            <a:spcBef>
              <a:spcPct val="0"/>
            </a:spcBef>
            <a:spcAft>
              <a:spcPct val="15000"/>
            </a:spcAft>
            <a:buChar char="•"/>
          </a:pPr>
          <a:r>
            <a:rPr lang="fr-FR" sz="2000" kern="1200" dirty="0">
              <a:latin typeface="Times New Roman" panose="02020603050405020304" pitchFamily="18" charset="0"/>
              <a:cs typeface="Times New Roman" panose="02020603050405020304" pitchFamily="18" charset="0"/>
            </a:rPr>
            <a:t>Chaque partenaire reçoit son financement via son agence de  financement national.</a:t>
          </a:r>
        </a:p>
        <a:p>
          <a:pPr marL="228600" lvl="1" indent="-228600" algn="l" defTabSz="889000">
            <a:lnSpc>
              <a:spcPct val="90000"/>
            </a:lnSpc>
            <a:spcBef>
              <a:spcPct val="0"/>
            </a:spcBef>
            <a:spcAft>
              <a:spcPct val="15000"/>
            </a:spcAft>
            <a:buChar char="•"/>
          </a:pPr>
          <a:r>
            <a:rPr lang="fr-FR" sz="2000" kern="1200" dirty="0">
              <a:latin typeface="Times New Roman" panose="02020603050405020304" pitchFamily="18" charset="0"/>
              <a:cs typeface="Times New Roman" panose="02020603050405020304" pitchFamily="18" charset="0"/>
            </a:rPr>
            <a:t>Le budget alloué doit respecter les règles financières de chaque pays participant.</a:t>
          </a:r>
        </a:p>
      </dsp:txBody>
      <dsp:txXfrm>
        <a:off x="0" y="94003"/>
        <a:ext cx="8128000" cy="2165625"/>
      </dsp:txXfrm>
    </dsp:sp>
    <dsp:sp modelId="{A1D1D69D-CAD4-4BFD-9214-1850A0BC24A3}">
      <dsp:nvSpPr>
        <dsp:cNvPr id="0" name=""/>
        <dsp:cNvSpPr/>
      </dsp:nvSpPr>
      <dsp:spPr>
        <a:xfrm>
          <a:off x="406400" y="29671"/>
          <a:ext cx="5689600" cy="433331"/>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066800">
            <a:lnSpc>
              <a:spcPct val="90000"/>
            </a:lnSpc>
            <a:spcBef>
              <a:spcPct val="0"/>
            </a:spcBef>
            <a:spcAft>
              <a:spcPct val="35000"/>
            </a:spcAft>
            <a:buNone/>
          </a:pPr>
          <a:r>
            <a:rPr lang="fr-FR" sz="2400" b="1" kern="1200" dirty="0">
              <a:solidFill>
                <a:schemeClr val="tx1"/>
              </a:solidFill>
              <a:latin typeface="Times New Roman" panose="02020603050405020304" pitchFamily="18" charset="0"/>
              <a:cs typeface="Times New Roman" panose="02020603050405020304" pitchFamily="18" charset="0"/>
            </a:rPr>
            <a:t>Etape 4</a:t>
          </a:r>
        </a:p>
      </dsp:txBody>
      <dsp:txXfrm>
        <a:off x="427553" y="50824"/>
        <a:ext cx="5647294" cy="391025"/>
      </dsp:txXfrm>
    </dsp:sp>
    <dsp:sp modelId="{2A68600A-5210-4417-A3A0-1B329C8714F3}">
      <dsp:nvSpPr>
        <dsp:cNvPr id="0" name=""/>
        <dsp:cNvSpPr/>
      </dsp:nvSpPr>
      <dsp:spPr>
        <a:xfrm>
          <a:off x="0" y="2456059"/>
          <a:ext cx="8128000" cy="2480625"/>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0823" tIns="520700" rIns="630823" bIns="170688" numCol="1" spcCol="1270" anchor="t" anchorCtr="0">
          <a:noAutofit/>
        </a:bodyPr>
        <a:lstStyle/>
        <a:p>
          <a:pPr marL="228600" lvl="1" indent="-228600" algn="l" defTabSz="1066800">
            <a:lnSpc>
              <a:spcPct val="90000"/>
            </a:lnSpc>
            <a:spcBef>
              <a:spcPct val="0"/>
            </a:spcBef>
            <a:spcAft>
              <a:spcPct val="15000"/>
            </a:spcAft>
            <a:buChar char="•"/>
          </a:pPr>
          <a:r>
            <a:rPr lang="fr-FR" sz="2400" b="1" kern="1200" dirty="0" err="1">
              <a:latin typeface="Times New Roman" panose="02020603050405020304" pitchFamily="18" charset="0"/>
              <a:cs typeface="Times New Roman" panose="02020603050405020304" pitchFamily="18" charset="0"/>
            </a:rPr>
            <a:t>Reporting</a:t>
          </a:r>
          <a:r>
            <a:rPr lang="fr-FR" sz="2400" b="1" kern="1200" dirty="0">
              <a:latin typeface="Times New Roman" panose="02020603050405020304" pitchFamily="18" charset="0"/>
              <a:cs typeface="Times New Roman" panose="02020603050405020304" pitchFamily="18" charset="0"/>
            </a:rPr>
            <a:t> et suivi</a:t>
          </a:r>
        </a:p>
        <a:p>
          <a:pPr marL="228600" lvl="1" indent="-228600" algn="l" defTabSz="889000">
            <a:lnSpc>
              <a:spcPct val="90000"/>
            </a:lnSpc>
            <a:spcBef>
              <a:spcPct val="0"/>
            </a:spcBef>
            <a:spcAft>
              <a:spcPct val="15000"/>
            </a:spcAft>
            <a:buChar char="•"/>
          </a:pPr>
          <a:r>
            <a:rPr lang="fr-FR" sz="2000" kern="1200" dirty="0">
              <a:latin typeface="Times New Roman" panose="02020603050405020304" pitchFamily="18" charset="0"/>
              <a:cs typeface="Times New Roman" panose="02020603050405020304" pitchFamily="18" charset="0"/>
            </a:rPr>
            <a:t>Les projets doivent fournir des rapports périodiques sur les progrès et l’utilisation des fonds.
Une évaluation finale est exigée à la fin du projet.
Des événements et réunions seront organisés pour le suivi des projets financés.</a:t>
          </a:r>
        </a:p>
      </dsp:txBody>
      <dsp:txXfrm>
        <a:off x="0" y="2456059"/>
        <a:ext cx="8128000" cy="2480625"/>
      </dsp:txXfrm>
    </dsp:sp>
    <dsp:sp modelId="{A62F1680-07A5-47CC-AE8B-6499EC719B58}">
      <dsp:nvSpPr>
        <dsp:cNvPr id="0" name=""/>
        <dsp:cNvSpPr/>
      </dsp:nvSpPr>
      <dsp:spPr>
        <a:xfrm>
          <a:off x="406400" y="2394628"/>
          <a:ext cx="5689600" cy="430431"/>
        </a:xfrm>
        <a:prstGeom prst="round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066800">
            <a:lnSpc>
              <a:spcPct val="90000"/>
            </a:lnSpc>
            <a:spcBef>
              <a:spcPct val="0"/>
            </a:spcBef>
            <a:spcAft>
              <a:spcPct val="35000"/>
            </a:spcAft>
            <a:buNone/>
          </a:pPr>
          <a:r>
            <a:rPr lang="fr-FR" sz="2400" b="1" kern="1200" dirty="0">
              <a:solidFill>
                <a:schemeClr val="tx1"/>
              </a:solidFill>
              <a:latin typeface="Times New Roman" panose="02020603050405020304" pitchFamily="18" charset="0"/>
              <a:cs typeface="Times New Roman" panose="02020603050405020304" pitchFamily="18" charset="0"/>
            </a:rPr>
            <a:t>Etape 5</a:t>
          </a:r>
        </a:p>
      </dsp:txBody>
      <dsp:txXfrm>
        <a:off x="427412" y="2415640"/>
        <a:ext cx="5647576" cy="38840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AF1595DE-E34F-43B2-B6CF-27E365A182E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BB568D8C-E66D-47C4-9B0E-2865EBCD5C4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908CEA9-1986-43D4-9FC1-23620364F4AF}" type="datetimeFigureOut">
              <a:rPr lang="fr-FR" smtClean="0"/>
              <a:t>06/01/2026</a:t>
            </a:fld>
            <a:endParaRPr lang="fr-FR"/>
          </a:p>
        </p:txBody>
      </p:sp>
      <p:sp>
        <p:nvSpPr>
          <p:cNvPr id="4" name="Espace réservé du pied de page 3">
            <a:extLst>
              <a:ext uri="{FF2B5EF4-FFF2-40B4-BE49-F238E27FC236}">
                <a16:creationId xmlns:a16="http://schemas.microsoft.com/office/drawing/2014/main" id="{AC57D109-B798-45AA-A2B9-6772A722762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E357A54-C1F5-4C6F-8E69-FF0D337EFBD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9BC4654-F3F5-48D9-8F89-BA6B945A4BD9}" type="slidenum">
              <a:rPr lang="fr-FR" smtClean="0"/>
              <a:t>‹N°›</a:t>
            </a:fld>
            <a:endParaRPr lang="fr-FR"/>
          </a:p>
        </p:txBody>
      </p:sp>
    </p:spTree>
    <p:extLst>
      <p:ext uri="{BB962C8B-B14F-4D97-AF65-F5344CB8AC3E}">
        <p14:creationId xmlns:p14="http://schemas.microsoft.com/office/powerpoint/2010/main" val="32828022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F04A1-56DF-4BEF-9DA3-08FE08AE3277}" type="datetimeFigureOut">
              <a:rPr lang="fr-FR" smtClean="0"/>
              <a:t>06/01/2026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177FDB-F717-41A6-81E4-296387A6D98A}" type="slidenum">
              <a:rPr lang="fr-FR" smtClean="0"/>
              <a:t>‹N°›</a:t>
            </a:fld>
            <a:endParaRPr lang="fr-FR"/>
          </a:p>
        </p:txBody>
      </p:sp>
    </p:spTree>
    <p:extLst>
      <p:ext uri="{BB962C8B-B14F-4D97-AF65-F5344CB8AC3E}">
        <p14:creationId xmlns:p14="http://schemas.microsoft.com/office/powerpoint/2010/main" val="1111665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177FDB-F717-41A6-81E4-296387A6D98A}" type="slidenum">
              <a:rPr lang="fr-FR" smtClean="0"/>
              <a:t>1</a:t>
            </a:fld>
            <a:endParaRPr lang="fr-FR"/>
          </a:p>
        </p:txBody>
      </p:sp>
    </p:spTree>
    <p:extLst>
      <p:ext uri="{BB962C8B-B14F-4D97-AF65-F5344CB8AC3E}">
        <p14:creationId xmlns:p14="http://schemas.microsoft.com/office/powerpoint/2010/main" val="16659058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5D43DBFE-846A-27C5-0954-0088DC37839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410" b="6133"/>
          <a:stretch/>
        </p:blipFill>
        <p:spPr>
          <a:xfrm>
            <a:off x="1551996" y="-1"/>
            <a:ext cx="5875561" cy="6858001"/>
          </a:xfrm>
          <a:prstGeom prst="rect">
            <a:avLst/>
          </a:prstGeom>
        </p:spPr>
      </p:pic>
      <p:sp>
        <p:nvSpPr>
          <p:cNvPr id="8" name="Ellipse 7">
            <a:extLst>
              <a:ext uri="{FF2B5EF4-FFF2-40B4-BE49-F238E27FC236}">
                <a16:creationId xmlns:a16="http://schemas.microsoft.com/office/drawing/2014/main" id="{2A2E2499-65A3-4557-ACDD-F321B942C3F5}"/>
              </a:ext>
            </a:extLst>
          </p:cNvPr>
          <p:cNvSpPr/>
          <p:nvPr userDrawn="1"/>
        </p:nvSpPr>
        <p:spPr>
          <a:xfrm>
            <a:off x="10849226" y="-282604"/>
            <a:ext cx="1489968" cy="1489968"/>
          </a:xfrm>
          <a:prstGeom prst="ellipse">
            <a:avLst/>
          </a:prstGeom>
          <a:noFill/>
          <a:ln w="57150">
            <a:solidFill>
              <a:srgbClr val="3EBF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4E368669-3AC1-4DF1-8F5F-441D3466744F}"/>
              </a:ext>
            </a:extLst>
          </p:cNvPr>
          <p:cNvSpPr/>
          <p:nvPr userDrawn="1"/>
        </p:nvSpPr>
        <p:spPr>
          <a:xfrm>
            <a:off x="10990556" y="-276566"/>
            <a:ext cx="1349504" cy="1349504"/>
          </a:xfrm>
          <a:prstGeom prst="ellipse">
            <a:avLst/>
          </a:prstGeom>
          <a:solidFill>
            <a:srgbClr val="009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1437F7A6-3665-458A-BB4B-B1F047BFE027}"/>
              </a:ext>
            </a:extLst>
          </p:cNvPr>
          <p:cNvSpPr>
            <a:spLocks noGrp="1"/>
          </p:cNvSpPr>
          <p:nvPr>
            <p:ph type="ctrTitle" hasCustomPrompt="1"/>
          </p:nvPr>
        </p:nvSpPr>
        <p:spPr>
          <a:xfrm>
            <a:off x="506863" y="1071678"/>
            <a:ext cx="5655627" cy="1658322"/>
          </a:xfrm>
        </p:spPr>
        <p:txBody>
          <a:bodyPr anchor="b">
            <a:normAutofit/>
          </a:bodyPr>
          <a:lstStyle>
            <a:lvl1pPr algn="ctr">
              <a:defRPr sz="4800" b="1" cap="all" baseline="0">
                <a:solidFill>
                  <a:schemeClr val="bg1"/>
                </a:solidFill>
                <a:latin typeface="Verdana" panose="020B0604030504040204" pitchFamily="34" charset="0"/>
                <a:ea typeface="Verdana" panose="020B0604030504040204" pitchFamily="34" charset="0"/>
              </a:defRPr>
            </a:lvl1pPr>
          </a:lstStyle>
          <a:p>
            <a:r>
              <a:rPr lang="fr-FR" dirty="0" err="1"/>
              <a:t>Presentation</a:t>
            </a:r>
            <a:r>
              <a:rPr lang="fr-FR" dirty="0"/>
              <a:t> </a:t>
            </a:r>
            <a:r>
              <a:rPr lang="fr-FR" dirty="0" err="1"/>
              <a:t>Title</a:t>
            </a:r>
            <a:endParaRPr lang="fr-FR" dirty="0"/>
          </a:p>
        </p:txBody>
      </p:sp>
      <p:sp>
        <p:nvSpPr>
          <p:cNvPr id="3" name="Sous-titre 2">
            <a:extLst>
              <a:ext uri="{FF2B5EF4-FFF2-40B4-BE49-F238E27FC236}">
                <a16:creationId xmlns:a16="http://schemas.microsoft.com/office/drawing/2014/main" id="{5D3DC98F-ADC6-48CC-868C-E2591E46AFD0}"/>
              </a:ext>
            </a:extLst>
          </p:cNvPr>
          <p:cNvSpPr>
            <a:spLocks noGrp="1"/>
          </p:cNvSpPr>
          <p:nvPr>
            <p:ph type="subTitle" idx="1" hasCustomPrompt="1"/>
          </p:nvPr>
        </p:nvSpPr>
        <p:spPr>
          <a:xfrm>
            <a:off x="1377193" y="3562032"/>
            <a:ext cx="3274706" cy="2224290"/>
          </a:xfrm>
        </p:spPr>
        <p:txBody>
          <a:bodyPr>
            <a:normAutofit/>
          </a:bodyPr>
          <a:lstStyle>
            <a:lvl1pPr marL="0" indent="0" algn="ctr">
              <a:buNone/>
              <a:defRPr sz="3000">
                <a:solidFill>
                  <a:schemeClr val="bg1"/>
                </a:solidFill>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EVENT      NAME ORGANISATION</a:t>
            </a:r>
          </a:p>
          <a:p>
            <a:endParaRPr lang="fr-FR" dirty="0"/>
          </a:p>
        </p:txBody>
      </p:sp>
      <p:pic>
        <p:nvPicPr>
          <p:cNvPr id="5" name="Image 4">
            <a:extLst>
              <a:ext uri="{FF2B5EF4-FFF2-40B4-BE49-F238E27FC236}">
                <a16:creationId xmlns:a16="http://schemas.microsoft.com/office/drawing/2014/main" id="{FFFFDC1A-66F2-374C-2913-C442089CA70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9062" b="6526"/>
          <a:stretch/>
        </p:blipFill>
        <p:spPr>
          <a:xfrm>
            <a:off x="-1" y="0"/>
            <a:ext cx="7182035" cy="6858000"/>
          </a:xfrm>
          <a:prstGeom prst="rect">
            <a:avLst/>
          </a:prstGeom>
        </p:spPr>
      </p:pic>
      <p:grpSp>
        <p:nvGrpSpPr>
          <p:cNvPr id="19" name="Groupe 18">
            <a:extLst>
              <a:ext uri="{FF2B5EF4-FFF2-40B4-BE49-F238E27FC236}">
                <a16:creationId xmlns:a16="http://schemas.microsoft.com/office/drawing/2014/main" id="{4C8E64C5-FC8E-945E-5FBE-D01665EF6C34}"/>
              </a:ext>
            </a:extLst>
          </p:cNvPr>
          <p:cNvGrpSpPr/>
          <p:nvPr userDrawn="1"/>
        </p:nvGrpSpPr>
        <p:grpSpPr>
          <a:xfrm>
            <a:off x="7928951" y="2083288"/>
            <a:ext cx="3613917" cy="2957487"/>
            <a:chOff x="7924871" y="1661167"/>
            <a:chExt cx="3613917" cy="2957487"/>
          </a:xfrm>
        </p:grpSpPr>
        <p:pic>
          <p:nvPicPr>
            <p:cNvPr id="9" name="Image 8" descr="Une image contenant Graphique, graphisme, capture d’écran, logo&#10;&#10;Description générée automatiquement">
              <a:extLst>
                <a:ext uri="{FF2B5EF4-FFF2-40B4-BE49-F238E27FC236}">
                  <a16:creationId xmlns:a16="http://schemas.microsoft.com/office/drawing/2014/main" id="{15BAD5C0-C9EA-3754-74E2-D6D827F8840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24871" y="1661167"/>
              <a:ext cx="2924355" cy="2924355"/>
            </a:xfrm>
            <a:prstGeom prst="rect">
              <a:avLst/>
            </a:prstGeom>
          </p:spPr>
        </p:pic>
        <p:pic>
          <p:nvPicPr>
            <p:cNvPr id="18" name="Image 17">
              <a:extLst>
                <a:ext uri="{FF2B5EF4-FFF2-40B4-BE49-F238E27FC236}">
                  <a16:creationId xmlns:a16="http://schemas.microsoft.com/office/drawing/2014/main" id="{92334A59-94BF-A75D-C7B2-1E1F6B211BAB}"/>
                </a:ext>
              </a:extLst>
            </p:cNvPr>
            <p:cNvPicPr>
              <a:picLocks noChangeAspect="1"/>
            </p:cNvPicPr>
            <p:nvPr userDrawn="1"/>
          </p:nvPicPr>
          <p:blipFill>
            <a:blip r:embed="rId5"/>
            <a:stretch>
              <a:fillRect/>
            </a:stretch>
          </p:blipFill>
          <p:spPr>
            <a:xfrm>
              <a:off x="7947766" y="4233696"/>
              <a:ext cx="3591022" cy="384958"/>
            </a:xfrm>
            <a:prstGeom prst="rect">
              <a:avLst/>
            </a:prstGeom>
          </p:spPr>
        </p:pic>
      </p:grpSp>
      <p:pic>
        <p:nvPicPr>
          <p:cNvPr id="4" name="Picture 14">
            <a:extLst>
              <a:ext uri="{FF2B5EF4-FFF2-40B4-BE49-F238E27FC236}">
                <a16:creationId xmlns:a16="http://schemas.microsoft.com/office/drawing/2014/main" id="{778595C3-0362-1A9F-6740-3888FD50380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789797" y="6298872"/>
            <a:ext cx="567812" cy="386112"/>
          </a:xfrm>
          <a:prstGeom prst="rect">
            <a:avLst/>
          </a:prstGeom>
        </p:spPr>
      </p:pic>
      <p:sp>
        <p:nvSpPr>
          <p:cNvPr id="6" name="Rectangle 5">
            <a:extLst>
              <a:ext uri="{FF2B5EF4-FFF2-40B4-BE49-F238E27FC236}">
                <a16:creationId xmlns:a16="http://schemas.microsoft.com/office/drawing/2014/main" id="{835489B6-9A90-4B7C-2C84-FD0EACC4FCFD}"/>
              </a:ext>
            </a:extLst>
          </p:cNvPr>
          <p:cNvSpPr/>
          <p:nvPr userDrawn="1"/>
        </p:nvSpPr>
        <p:spPr>
          <a:xfrm>
            <a:off x="7364838" y="6279822"/>
            <a:ext cx="4603224" cy="430887"/>
          </a:xfrm>
          <a:prstGeom prst="rect">
            <a:avLst/>
          </a:prstGeom>
        </p:spPr>
        <p:txBody>
          <a:bodyPr wrap="square">
            <a:spAutoFit/>
          </a:bodyPr>
          <a:lstStyle/>
          <a:p>
            <a:r>
              <a:rPr lang="en-US" sz="1100" b="0" i="0" dirty="0">
                <a:solidFill>
                  <a:schemeClr val="tx1">
                    <a:lumMod val="65000"/>
                    <a:lumOff val="35000"/>
                  </a:schemeClr>
                </a:solidFill>
                <a:effectLst/>
                <a:latin typeface="Rubik"/>
              </a:rPr>
              <a:t>The LEAP-SE project has received funding from the European Union’s Horizon Europe Program </a:t>
            </a:r>
            <a:r>
              <a:rPr lang="en-US" sz="1100" b="0" i="0" dirty="0" err="1">
                <a:solidFill>
                  <a:schemeClr val="tx1">
                    <a:lumMod val="65000"/>
                    <a:lumOff val="35000"/>
                  </a:schemeClr>
                </a:solidFill>
                <a:effectLst/>
                <a:latin typeface="Rubik"/>
              </a:rPr>
              <a:t>Cofund</a:t>
            </a:r>
            <a:r>
              <a:rPr lang="en-US" sz="1100" b="0" i="0" dirty="0">
                <a:solidFill>
                  <a:schemeClr val="tx1">
                    <a:lumMod val="65000"/>
                    <a:lumOff val="35000"/>
                  </a:schemeClr>
                </a:solidFill>
                <a:effectLst/>
                <a:latin typeface="Rubik"/>
              </a:rPr>
              <a:t> Action under Grant Agreement 101172838.</a:t>
            </a:r>
            <a:endParaRPr lang="fr-FR" sz="1100" dirty="0">
              <a:solidFill>
                <a:schemeClr val="tx1">
                  <a:lumMod val="65000"/>
                  <a:lumOff val="35000"/>
                </a:schemeClr>
              </a:solidFill>
            </a:endParaRPr>
          </a:p>
        </p:txBody>
      </p:sp>
    </p:spTree>
    <p:extLst>
      <p:ext uri="{BB962C8B-B14F-4D97-AF65-F5344CB8AC3E}">
        <p14:creationId xmlns:p14="http://schemas.microsoft.com/office/powerpoint/2010/main" val="6750632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1_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8E0EC4-17D9-4813-9D37-DC3DA800AD4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DACDC16-1DD6-4387-BD1D-3F3A6E6A46B6}"/>
              </a:ext>
            </a:extLst>
          </p:cNvPr>
          <p:cNvSpPr>
            <a:spLocks noGrp="1"/>
          </p:cNvSpPr>
          <p:nvPr>
            <p:ph type="dt" sz="half" idx="10"/>
          </p:nvPr>
        </p:nvSpPr>
        <p:spPr/>
        <p:txBody>
          <a:bodyPr/>
          <a:lstStyle/>
          <a:p>
            <a:fld id="{7A6EF26C-D5BC-4EDC-A36A-4356BAA9A0C8}" type="datetimeFigureOut">
              <a:rPr lang="fr-FR" smtClean="0"/>
              <a:t>06/01/2026</a:t>
            </a:fld>
            <a:endParaRPr lang="fr-FR"/>
          </a:p>
        </p:txBody>
      </p:sp>
      <p:sp>
        <p:nvSpPr>
          <p:cNvPr id="4" name="Espace réservé du pied de page 3">
            <a:extLst>
              <a:ext uri="{FF2B5EF4-FFF2-40B4-BE49-F238E27FC236}">
                <a16:creationId xmlns:a16="http://schemas.microsoft.com/office/drawing/2014/main" id="{5E4C7A5F-7322-4775-9B6A-3CF0BF19259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D76EBFB-71DE-484B-A676-A8BDEF5324B5}"/>
              </a:ext>
            </a:extLst>
          </p:cNvPr>
          <p:cNvSpPr>
            <a:spLocks noGrp="1"/>
          </p:cNvSpPr>
          <p:nvPr>
            <p:ph type="sldNum" sz="quarter" idx="12"/>
          </p:nvPr>
        </p:nvSpPr>
        <p:spPr/>
        <p:txBody>
          <a:bodyPr/>
          <a:lstStyle/>
          <a:p>
            <a:fld id="{D3AD969D-DEE0-4994-8F0A-CC2EF886E7C5}" type="slidenum">
              <a:rPr lang="fr-FR" smtClean="0"/>
              <a:t>‹N°›</a:t>
            </a:fld>
            <a:endParaRPr lang="fr-FR"/>
          </a:p>
        </p:txBody>
      </p:sp>
    </p:spTree>
    <p:extLst>
      <p:ext uri="{BB962C8B-B14F-4D97-AF65-F5344CB8AC3E}">
        <p14:creationId xmlns:p14="http://schemas.microsoft.com/office/powerpoint/2010/main" val="424511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1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0B4CB1-B120-408F-A783-39E41244F493}"/>
              </a:ext>
            </a:extLst>
          </p:cNvPr>
          <p:cNvSpPr/>
          <p:nvPr userDrawn="1"/>
        </p:nvSpPr>
        <p:spPr>
          <a:xfrm>
            <a:off x="0" y="0"/>
            <a:ext cx="8593584" cy="6858000"/>
          </a:xfrm>
          <a:prstGeom prst="rect">
            <a:avLst/>
          </a:prstGeom>
          <a:solidFill>
            <a:srgbClr val="40C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Ellipse 8">
            <a:extLst>
              <a:ext uri="{FF2B5EF4-FFF2-40B4-BE49-F238E27FC236}">
                <a16:creationId xmlns:a16="http://schemas.microsoft.com/office/drawing/2014/main" id="{626F04F8-3867-46F5-ABE0-375CE1860D38}"/>
              </a:ext>
            </a:extLst>
          </p:cNvPr>
          <p:cNvSpPr>
            <a:spLocks noChangeAspect="1"/>
          </p:cNvSpPr>
          <p:nvPr userDrawn="1"/>
        </p:nvSpPr>
        <p:spPr>
          <a:xfrm>
            <a:off x="-495475" y="-506591"/>
            <a:ext cx="1489968" cy="1489968"/>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5B973DB4-7AE4-45E6-9B8E-1448E1929F5A}"/>
              </a:ext>
            </a:extLst>
          </p:cNvPr>
          <p:cNvSpPr>
            <a:spLocks noChangeAspect="1"/>
          </p:cNvSpPr>
          <p:nvPr userDrawn="1"/>
        </p:nvSpPr>
        <p:spPr>
          <a:xfrm>
            <a:off x="-218785" y="-213064"/>
            <a:ext cx="1346250" cy="1357720"/>
          </a:xfrm>
          <a:prstGeom prst="ellipse">
            <a:avLst/>
          </a:prstGeom>
          <a:noFill/>
          <a:ln w="57150">
            <a:solidFill>
              <a:srgbClr val="009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16E9A543-7CDB-4B27-91E1-83D7BB4A42F9}"/>
              </a:ext>
            </a:extLst>
          </p:cNvPr>
          <p:cNvSpPr/>
          <p:nvPr userDrawn="1"/>
        </p:nvSpPr>
        <p:spPr>
          <a:xfrm flipV="1">
            <a:off x="8593584" y="6675120"/>
            <a:ext cx="2432556" cy="48616"/>
          </a:xfrm>
          <a:prstGeom prst="rect">
            <a:avLst/>
          </a:prstGeom>
          <a:solidFill>
            <a:srgbClr val="009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Ellipse 11">
            <a:extLst>
              <a:ext uri="{FF2B5EF4-FFF2-40B4-BE49-F238E27FC236}">
                <a16:creationId xmlns:a16="http://schemas.microsoft.com/office/drawing/2014/main" id="{95C8B6E5-77E1-46DD-B0FA-86D6FABA6186}"/>
              </a:ext>
            </a:extLst>
          </p:cNvPr>
          <p:cNvSpPr/>
          <p:nvPr userDrawn="1"/>
        </p:nvSpPr>
        <p:spPr>
          <a:xfrm>
            <a:off x="11085076" y="5715861"/>
            <a:ext cx="1349504" cy="1349504"/>
          </a:xfrm>
          <a:prstGeom prst="ellipse">
            <a:avLst/>
          </a:prstGeom>
          <a:solidFill>
            <a:srgbClr val="40C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D32797A4-C49E-4BA8-9D6A-7CDC10733191}"/>
              </a:ext>
            </a:extLst>
          </p:cNvPr>
          <p:cNvSpPr/>
          <p:nvPr userDrawn="1"/>
        </p:nvSpPr>
        <p:spPr>
          <a:xfrm rot="447595">
            <a:off x="10956967" y="5603319"/>
            <a:ext cx="1489968" cy="1489968"/>
          </a:xfrm>
          <a:prstGeom prst="ellipse">
            <a:avLst/>
          </a:prstGeom>
          <a:noFill/>
          <a:ln w="57150">
            <a:solidFill>
              <a:srgbClr val="009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068C04E-F376-4E73-8D0F-75BBB694A1DC}"/>
              </a:ext>
            </a:extLst>
          </p:cNvPr>
          <p:cNvSpPr>
            <a:spLocks noGrp="1"/>
          </p:cNvSpPr>
          <p:nvPr>
            <p:ph type="title" hasCustomPrompt="1"/>
          </p:nvPr>
        </p:nvSpPr>
        <p:spPr>
          <a:xfrm>
            <a:off x="2187020" y="1727994"/>
            <a:ext cx="4219544" cy="1133475"/>
          </a:xfrm>
        </p:spPr>
        <p:txBody>
          <a:bodyPr anchor="b">
            <a:normAutofit/>
          </a:bodyPr>
          <a:lstStyle>
            <a:lvl1pPr algn="ctr">
              <a:defRPr sz="3600" b="1" cap="all" baseline="0">
                <a:solidFill>
                  <a:schemeClr val="bg1"/>
                </a:solidFill>
              </a:defRPr>
            </a:lvl1pPr>
          </a:lstStyle>
          <a:p>
            <a:r>
              <a:rPr lang="fr-FR" dirty="0"/>
              <a:t>Part </a:t>
            </a:r>
            <a:r>
              <a:rPr lang="fr-FR" dirty="0" err="1"/>
              <a:t>n°x</a:t>
            </a:r>
            <a:r>
              <a:rPr lang="fr-FR" dirty="0"/>
              <a:t> </a:t>
            </a:r>
            <a:r>
              <a:rPr lang="fr-FR" dirty="0" err="1"/>
              <a:t>title</a:t>
            </a:r>
            <a:endParaRPr lang="fr-FR" dirty="0"/>
          </a:p>
        </p:txBody>
      </p:sp>
      <p:sp>
        <p:nvSpPr>
          <p:cNvPr id="3" name="Espace réservé du texte 2">
            <a:extLst>
              <a:ext uri="{FF2B5EF4-FFF2-40B4-BE49-F238E27FC236}">
                <a16:creationId xmlns:a16="http://schemas.microsoft.com/office/drawing/2014/main" id="{AAEEBD9C-5667-426A-A6E9-56BC80FBA69D}"/>
              </a:ext>
            </a:extLst>
          </p:cNvPr>
          <p:cNvSpPr>
            <a:spLocks noGrp="1"/>
          </p:cNvSpPr>
          <p:nvPr>
            <p:ph type="body" idx="1" hasCustomPrompt="1"/>
          </p:nvPr>
        </p:nvSpPr>
        <p:spPr>
          <a:xfrm>
            <a:off x="2479983" y="3437585"/>
            <a:ext cx="3633618" cy="701628"/>
          </a:xfrm>
        </p:spPr>
        <p:txBody>
          <a:bodyPr/>
          <a:lstStyle>
            <a:lvl1pPr marL="0" indent="0" algn="ctr">
              <a:buNone/>
              <a:defRPr sz="2400">
                <a:solidFill>
                  <a:schemeClr val="bg1"/>
                </a:solidFill>
                <a:latin typeface="Verdana" panose="020B0604030504040204" pitchFamily="34" charset="0"/>
                <a:ea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err="1"/>
              <a:t>Subtitle</a:t>
            </a:r>
            <a:endParaRPr lang="fr-FR" dirty="0"/>
          </a:p>
        </p:txBody>
      </p:sp>
      <p:sp>
        <p:nvSpPr>
          <p:cNvPr id="15" name="Espace réservé du numéro de diapositive 5">
            <a:extLst>
              <a:ext uri="{FF2B5EF4-FFF2-40B4-BE49-F238E27FC236}">
                <a16:creationId xmlns:a16="http://schemas.microsoft.com/office/drawing/2014/main" id="{6D26FA9F-D0B8-4904-816F-0C8CFC42237F}"/>
              </a:ext>
            </a:extLst>
          </p:cNvPr>
          <p:cNvSpPr>
            <a:spLocks noGrp="1"/>
          </p:cNvSpPr>
          <p:nvPr>
            <p:ph type="sldNum" sz="quarter" idx="12"/>
          </p:nvPr>
        </p:nvSpPr>
        <p:spPr>
          <a:xfrm>
            <a:off x="11348709" y="6025488"/>
            <a:ext cx="487251" cy="365125"/>
          </a:xfrm>
        </p:spPr>
        <p:txBody>
          <a:bodyPr/>
          <a:lstStyle>
            <a:lvl1pPr>
              <a:defRPr>
                <a:solidFill>
                  <a:schemeClr val="bg1"/>
                </a:solidFill>
              </a:defRPr>
            </a:lvl1pPr>
          </a:lstStyle>
          <a:p>
            <a:fld id="{AE3CA754-A55E-413D-A6F6-65F50450773E}" type="slidenum">
              <a:rPr lang="fr-FR" smtClean="0"/>
              <a:pPr/>
              <a:t>‹N°›</a:t>
            </a:fld>
            <a:endParaRPr lang="fr-FR"/>
          </a:p>
        </p:txBody>
      </p:sp>
      <p:pic>
        <p:nvPicPr>
          <p:cNvPr id="5" name="Image 4" descr="Une image contenant Graphique, graphisme, capture d’écran, logo&#10;&#10;Description générée automatiquement">
            <a:extLst>
              <a:ext uri="{FF2B5EF4-FFF2-40B4-BE49-F238E27FC236}">
                <a16:creationId xmlns:a16="http://schemas.microsoft.com/office/drawing/2014/main" id="{F8D0DB9C-1CC5-A7C9-5037-EABC2682B4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6564" y="44693"/>
            <a:ext cx="1579152" cy="1579152"/>
          </a:xfrm>
          <a:prstGeom prst="rect">
            <a:avLst/>
          </a:prstGeom>
        </p:spPr>
      </p:pic>
      <p:pic>
        <p:nvPicPr>
          <p:cNvPr id="6" name="Image 5" descr="Une image contenant texte, Police, capture d’écran, Graphique&#10;&#10;Description générée automatiquement">
            <a:extLst>
              <a:ext uri="{FF2B5EF4-FFF2-40B4-BE49-F238E27FC236}">
                <a16:creationId xmlns:a16="http://schemas.microsoft.com/office/drawing/2014/main" id="{5D21C5DA-20BE-82BF-DC52-5976D51FCB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5979" y="6227852"/>
            <a:ext cx="2324089" cy="487582"/>
          </a:xfrm>
          <a:prstGeom prst="rect">
            <a:avLst/>
          </a:prstGeom>
        </p:spPr>
      </p:pic>
    </p:spTree>
    <p:extLst>
      <p:ext uri="{BB962C8B-B14F-4D97-AF65-F5344CB8AC3E}">
        <p14:creationId xmlns:p14="http://schemas.microsoft.com/office/powerpoint/2010/main" val="24995184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5E718F5-CE47-4314-827A-9CA4317AB98A}"/>
              </a:ext>
            </a:extLst>
          </p:cNvPr>
          <p:cNvSpPr>
            <a:spLocks noGrp="1"/>
          </p:cNvSpPr>
          <p:nvPr>
            <p:ph idx="1"/>
          </p:nvPr>
        </p:nvSpPr>
        <p:spPr>
          <a:xfrm>
            <a:off x="823570" y="1486664"/>
            <a:ext cx="10326783"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6">
            <a:extLst>
              <a:ext uri="{FF2B5EF4-FFF2-40B4-BE49-F238E27FC236}">
                <a16:creationId xmlns:a16="http://schemas.microsoft.com/office/drawing/2014/main" id="{08CE6DD2-1A65-4BC6-87DC-303F3A14403B}"/>
              </a:ext>
            </a:extLst>
          </p:cNvPr>
          <p:cNvSpPr/>
          <p:nvPr userDrawn="1"/>
        </p:nvSpPr>
        <p:spPr>
          <a:xfrm>
            <a:off x="0" y="342083"/>
            <a:ext cx="10652227" cy="716132"/>
          </a:xfrm>
          <a:prstGeom prst="rect">
            <a:avLst/>
          </a:prstGeom>
          <a:solidFill>
            <a:srgbClr val="3EBF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7C2E2EE-26E1-4D16-A131-8487EFA5E1B7}"/>
              </a:ext>
            </a:extLst>
          </p:cNvPr>
          <p:cNvSpPr/>
          <p:nvPr userDrawn="1"/>
        </p:nvSpPr>
        <p:spPr>
          <a:xfrm flipV="1">
            <a:off x="0" y="6627527"/>
            <a:ext cx="11080197" cy="45719"/>
          </a:xfrm>
          <a:prstGeom prst="rect">
            <a:avLst/>
          </a:prstGeom>
          <a:solidFill>
            <a:srgbClr val="3EBF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Ellipse 10">
            <a:extLst>
              <a:ext uri="{FF2B5EF4-FFF2-40B4-BE49-F238E27FC236}">
                <a16:creationId xmlns:a16="http://schemas.microsoft.com/office/drawing/2014/main" id="{84147D52-842D-473D-B822-CF5CCE487E81}"/>
              </a:ext>
            </a:extLst>
          </p:cNvPr>
          <p:cNvSpPr/>
          <p:nvPr userDrawn="1"/>
        </p:nvSpPr>
        <p:spPr>
          <a:xfrm rot="447595">
            <a:off x="11014117" y="5631894"/>
            <a:ext cx="1489968" cy="1489968"/>
          </a:xfrm>
          <a:prstGeom prst="ellipse">
            <a:avLst/>
          </a:prstGeom>
          <a:noFill/>
          <a:ln w="57150">
            <a:solidFill>
              <a:srgbClr val="3EBF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89A06AF6-1D0C-423C-B1BE-58FDABFFE5A0}"/>
              </a:ext>
            </a:extLst>
          </p:cNvPr>
          <p:cNvSpPr/>
          <p:nvPr userDrawn="1"/>
        </p:nvSpPr>
        <p:spPr>
          <a:xfrm rot="447595">
            <a:off x="11144335" y="5759034"/>
            <a:ext cx="1349504" cy="1349504"/>
          </a:xfrm>
          <a:prstGeom prst="ellipse">
            <a:avLst/>
          </a:prstGeom>
          <a:solidFill>
            <a:srgbClr val="009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Ellipse 12">
            <a:extLst>
              <a:ext uri="{FF2B5EF4-FFF2-40B4-BE49-F238E27FC236}">
                <a16:creationId xmlns:a16="http://schemas.microsoft.com/office/drawing/2014/main" id="{742966B9-27E1-421E-85D6-4B974D3BE945}"/>
              </a:ext>
            </a:extLst>
          </p:cNvPr>
          <p:cNvSpPr>
            <a:spLocks noChangeAspect="1"/>
          </p:cNvSpPr>
          <p:nvPr userDrawn="1"/>
        </p:nvSpPr>
        <p:spPr>
          <a:xfrm rot="447595">
            <a:off x="-266749" y="-464584"/>
            <a:ext cx="1098095" cy="1098095"/>
          </a:xfrm>
          <a:prstGeom prst="ellipse">
            <a:avLst/>
          </a:prstGeom>
          <a:solidFill>
            <a:srgbClr val="00991D"/>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8276C7A3-EF93-435B-9161-49B8F3068B69}"/>
              </a:ext>
            </a:extLst>
          </p:cNvPr>
          <p:cNvSpPr>
            <a:spLocks noChangeAspect="1"/>
          </p:cNvSpPr>
          <p:nvPr userDrawn="1"/>
        </p:nvSpPr>
        <p:spPr>
          <a:xfrm>
            <a:off x="-738969" y="-514042"/>
            <a:ext cx="1489968" cy="1489968"/>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D7A89958-725C-40F8-8B1B-449BBBA1FF37}"/>
              </a:ext>
            </a:extLst>
          </p:cNvPr>
          <p:cNvSpPr>
            <a:spLocks noGrp="1"/>
          </p:cNvSpPr>
          <p:nvPr>
            <p:ph type="title"/>
          </p:nvPr>
        </p:nvSpPr>
        <p:spPr>
          <a:xfrm>
            <a:off x="838200" y="453905"/>
            <a:ext cx="9672961" cy="514411"/>
          </a:xfrm>
        </p:spPr>
        <p:txBody>
          <a:bodyPr>
            <a:normAutofit/>
          </a:bodyPr>
          <a:lstStyle>
            <a:lvl1pPr>
              <a:defRPr lang="fr-FR" sz="2800" b="1" kern="1200" dirty="0">
                <a:solidFill>
                  <a:schemeClr val="bg1"/>
                </a:solidFill>
                <a:latin typeface="Verdana" panose="020B0604030504040204" pitchFamily="34" charset="0"/>
                <a:ea typeface="Verdana" panose="020B0604030504040204" pitchFamily="34" charset="0"/>
                <a:cs typeface="+mj-cs"/>
              </a:defRPr>
            </a:lvl1pPr>
          </a:lstStyle>
          <a:p>
            <a:r>
              <a:rPr lang="fr-FR"/>
              <a:t>Modifiez le style du titre</a:t>
            </a:r>
            <a:endParaRPr lang="fr-FR" dirty="0"/>
          </a:p>
        </p:txBody>
      </p:sp>
      <p:sp>
        <p:nvSpPr>
          <p:cNvPr id="6" name="Espace réservé du numéro de diapositive 5">
            <a:extLst>
              <a:ext uri="{FF2B5EF4-FFF2-40B4-BE49-F238E27FC236}">
                <a16:creationId xmlns:a16="http://schemas.microsoft.com/office/drawing/2014/main" id="{3E7C0EBC-6EFB-4774-94A6-B7DA4E552E72}"/>
              </a:ext>
            </a:extLst>
          </p:cNvPr>
          <p:cNvSpPr>
            <a:spLocks noGrp="1"/>
          </p:cNvSpPr>
          <p:nvPr>
            <p:ph type="sldNum" sz="quarter" idx="12"/>
          </p:nvPr>
        </p:nvSpPr>
        <p:spPr>
          <a:xfrm>
            <a:off x="11436872" y="6104586"/>
            <a:ext cx="520169" cy="365125"/>
          </a:xfrm>
        </p:spPr>
        <p:txBody>
          <a:bodyPr/>
          <a:lstStyle>
            <a:lvl1pPr>
              <a:defRPr>
                <a:solidFill>
                  <a:schemeClr val="bg1"/>
                </a:solidFill>
              </a:defRPr>
            </a:lvl1pPr>
          </a:lstStyle>
          <a:p>
            <a:fld id="{AE3CA754-A55E-413D-A6F6-65F50450773E}" type="slidenum">
              <a:rPr lang="fr-FR" smtClean="0"/>
              <a:pPr/>
              <a:t>‹N°›</a:t>
            </a:fld>
            <a:endParaRPr lang="fr-FR"/>
          </a:p>
        </p:txBody>
      </p:sp>
      <p:pic>
        <p:nvPicPr>
          <p:cNvPr id="4" name="Image 3" descr="Une image contenant Graphique, graphisme, capture d’écran, logo&#10;&#10;Description générée automatiquement">
            <a:extLst>
              <a:ext uri="{FF2B5EF4-FFF2-40B4-BE49-F238E27FC236}">
                <a16:creationId xmlns:a16="http://schemas.microsoft.com/office/drawing/2014/main" id="{DDD46818-A186-9BB5-55F3-0DC5F62383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9451" y="134234"/>
            <a:ext cx="1163489" cy="1163489"/>
          </a:xfrm>
          <a:prstGeom prst="rect">
            <a:avLst/>
          </a:prstGeom>
        </p:spPr>
      </p:pic>
    </p:spTree>
    <p:extLst>
      <p:ext uri="{BB962C8B-B14F-4D97-AF65-F5344CB8AC3E}">
        <p14:creationId xmlns:p14="http://schemas.microsoft.com/office/powerpoint/2010/main" val="2435891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55F3CD-3A1F-4698-B736-1998CEC47209}"/>
              </a:ext>
            </a:extLst>
          </p:cNvPr>
          <p:cNvSpPr>
            <a:spLocks noGrp="1"/>
          </p:cNvSpPr>
          <p:nvPr>
            <p:ph type="title"/>
          </p:nvPr>
        </p:nvSpPr>
        <p:spPr>
          <a:xfrm>
            <a:off x="838200" y="275513"/>
            <a:ext cx="10515600" cy="781235"/>
          </a:xfrm>
        </p:spPr>
        <p:txBody>
          <a:bodyPr/>
          <a:lstStyle/>
          <a:p>
            <a:r>
              <a:rPr lang="fr-FR"/>
              <a:t>Modifiez le style du titre</a:t>
            </a:r>
          </a:p>
        </p:txBody>
      </p:sp>
      <p:sp>
        <p:nvSpPr>
          <p:cNvPr id="6" name="Ellipse 5">
            <a:extLst>
              <a:ext uri="{FF2B5EF4-FFF2-40B4-BE49-F238E27FC236}">
                <a16:creationId xmlns:a16="http://schemas.microsoft.com/office/drawing/2014/main" id="{8EEA3978-35AB-46C0-BF3A-E00CF5EB62A1}"/>
              </a:ext>
            </a:extLst>
          </p:cNvPr>
          <p:cNvSpPr/>
          <p:nvPr userDrawn="1"/>
        </p:nvSpPr>
        <p:spPr>
          <a:xfrm rot="447595">
            <a:off x="-446156" y="3477027"/>
            <a:ext cx="892314" cy="917282"/>
          </a:xfrm>
          <a:prstGeom prst="ellipse">
            <a:avLst/>
          </a:prstGeom>
          <a:noFill/>
          <a:ln w="57150">
            <a:solidFill>
              <a:srgbClr val="3EBF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8D5EFADE-A59F-419F-AFB1-481973B2A726}"/>
              </a:ext>
            </a:extLst>
          </p:cNvPr>
          <p:cNvSpPr/>
          <p:nvPr userDrawn="1"/>
        </p:nvSpPr>
        <p:spPr>
          <a:xfrm flipV="1">
            <a:off x="0" y="6627527"/>
            <a:ext cx="11080197" cy="45719"/>
          </a:xfrm>
          <a:prstGeom prst="rect">
            <a:avLst/>
          </a:prstGeom>
          <a:solidFill>
            <a:srgbClr val="3EBF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Ellipse 7">
            <a:extLst>
              <a:ext uri="{FF2B5EF4-FFF2-40B4-BE49-F238E27FC236}">
                <a16:creationId xmlns:a16="http://schemas.microsoft.com/office/drawing/2014/main" id="{FA87D5B2-03B6-46EC-8EF8-8ACF7D2E0F8D}"/>
              </a:ext>
            </a:extLst>
          </p:cNvPr>
          <p:cNvSpPr/>
          <p:nvPr userDrawn="1"/>
        </p:nvSpPr>
        <p:spPr>
          <a:xfrm rot="161190">
            <a:off x="-783522" y="2448739"/>
            <a:ext cx="1489968" cy="1489968"/>
          </a:xfrm>
          <a:prstGeom prst="ellipse">
            <a:avLst/>
          </a:prstGeom>
          <a:noFill/>
          <a:ln w="57150">
            <a:solidFill>
              <a:srgbClr val="009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6FCE4CE1-0DDB-4D2D-90A9-D19D30A9BE4B}"/>
              </a:ext>
            </a:extLst>
          </p:cNvPr>
          <p:cNvSpPr/>
          <p:nvPr userDrawn="1"/>
        </p:nvSpPr>
        <p:spPr>
          <a:xfrm rot="447595">
            <a:off x="11014117" y="5631894"/>
            <a:ext cx="1489968" cy="1489968"/>
          </a:xfrm>
          <a:prstGeom prst="ellipse">
            <a:avLst/>
          </a:prstGeom>
          <a:noFill/>
          <a:ln w="57150">
            <a:solidFill>
              <a:srgbClr val="3EBF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65F37E03-64B0-4E1A-9577-02AA2D3AF099}"/>
              </a:ext>
            </a:extLst>
          </p:cNvPr>
          <p:cNvSpPr/>
          <p:nvPr userDrawn="1"/>
        </p:nvSpPr>
        <p:spPr>
          <a:xfrm rot="447595">
            <a:off x="11144335" y="5759034"/>
            <a:ext cx="1349504" cy="1349504"/>
          </a:xfrm>
          <a:prstGeom prst="ellipse">
            <a:avLst/>
          </a:prstGeom>
          <a:solidFill>
            <a:srgbClr val="009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space réservé du numéro de diapositive 5">
            <a:extLst>
              <a:ext uri="{FF2B5EF4-FFF2-40B4-BE49-F238E27FC236}">
                <a16:creationId xmlns:a16="http://schemas.microsoft.com/office/drawing/2014/main" id="{1141DC13-049B-4765-91FF-EFDFCEDDD5A5}"/>
              </a:ext>
            </a:extLst>
          </p:cNvPr>
          <p:cNvSpPr>
            <a:spLocks noGrp="1"/>
          </p:cNvSpPr>
          <p:nvPr>
            <p:ph type="sldNum" sz="quarter" idx="12"/>
          </p:nvPr>
        </p:nvSpPr>
        <p:spPr>
          <a:xfrm>
            <a:off x="11383605" y="6162447"/>
            <a:ext cx="520169" cy="365125"/>
          </a:xfrm>
        </p:spPr>
        <p:txBody>
          <a:bodyPr/>
          <a:lstStyle>
            <a:lvl1pPr>
              <a:defRPr>
                <a:solidFill>
                  <a:schemeClr val="bg1"/>
                </a:solidFill>
              </a:defRPr>
            </a:lvl1pPr>
          </a:lstStyle>
          <a:p>
            <a:fld id="{AE3CA754-A55E-413D-A6F6-65F50450773E}" type="slidenum">
              <a:rPr lang="fr-FR" smtClean="0"/>
              <a:pPr/>
              <a:t>‹N°›</a:t>
            </a:fld>
            <a:endParaRPr lang="fr-FR"/>
          </a:p>
        </p:txBody>
      </p:sp>
      <p:sp>
        <p:nvSpPr>
          <p:cNvPr id="14" name="Espace réservé du texte 13">
            <a:extLst>
              <a:ext uri="{FF2B5EF4-FFF2-40B4-BE49-F238E27FC236}">
                <a16:creationId xmlns:a16="http://schemas.microsoft.com/office/drawing/2014/main" id="{6541330C-8F4B-4DC6-A67E-2C2AC573FD88}"/>
              </a:ext>
            </a:extLst>
          </p:cNvPr>
          <p:cNvSpPr>
            <a:spLocks noGrp="1"/>
          </p:cNvSpPr>
          <p:nvPr>
            <p:ph type="body" sz="quarter" idx="13"/>
          </p:nvPr>
        </p:nvSpPr>
        <p:spPr>
          <a:xfrm>
            <a:off x="838200" y="1186014"/>
            <a:ext cx="10515600" cy="445660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4" name="Image 3" descr="Une image contenant Graphique, graphisme, capture d’écran, logo&#10;&#10;Description générée automatiquement">
            <a:extLst>
              <a:ext uri="{FF2B5EF4-FFF2-40B4-BE49-F238E27FC236}">
                <a16:creationId xmlns:a16="http://schemas.microsoft.com/office/drawing/2014/main" id="{4AEA9E26-2356-F737-56D0-D28C6E3770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7747" y="-61945"/>
            <a:ext cx="1163489" cy="1163489"/>
          </a:xfrm>
          <a:prstGeom prst="rect">
            <a:avLst/>
          </a:prstGeom>
        </p:spPr>
      </p:pic>
    </p:spTree>
    <p:extLst>
      <p:ext uri="{BB962C8B-B14F-4D97-AF65-F5344CB8AC3E}">
        <p14:creationId xmlns:p14="http://schemas.microsoft.com/office/powerpoint/2010/main" val="2234095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55F3CD-3A1F-4698-B736-1998CEC47209}"/>
              </a:ext>
            </a:extLst>
          </p:cNvPr>
          <p:cNvSpPr>
            <a:spLocks noGrp="1"/>
          </p:cNvSpPr>
          <p:nvPr>
            <p:ph type="title"/>
          </p:nvPr>
        </p:nvSpPr>
        <p:spPr>
          <a:xfrm>
            <a:off x="838200" y="994300"/>
            <a:ext cx="10515600" cy="781235"/>
          </a:xfrm>
        </p:spPr>
        <p:txBody>
          <a:bodyPr/>
          <a:lstStyle/>
          <a:p>
            <a:r>
              <a:rPr lang="fr-FR"/>
              <a:t>Modifiez le style du titre</a:t>
            </a:r>
            <a:endParaRPr lang="fr-FR" dirty="0"/>
          </a:p>
        </p:txBody>
      </p:sp>
      <p:sp>
        <p:nvSpPr>
          <p:cNvPr id="14" name="Espace réservé du texte 13">
            <a:extLst>
              <a:ext uri="{FF2B5EF4-FFF2-40B4-BE49-F238E27FC236}">
                <a16:creationId xmlns:a16="http://schemas.microsoft.com/office/drawing/2014/main" id="{6541330C-8F4B-4DC6-A67E-2C2AC573FD88}"/>
              </a:ext>
            </a:extLst>
          </p:cNvPr>
          <p:cNvSpPr>
            <a:spLocks noGrp="1"/>
          </p:cNvSpPr>
          <p:nvPr>
            <p:ph type="body" sz="quarter" idx="13"/>
          </p:nvPr>
        </p:nvSpPr>
        <p:spPr>
          <a:xfrm>
            <a:off x="838200" y="1892275"/>
            <a:ext cx="10515600" cy="445660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Ellipse 12">
            <a:extLst>
              <a:ext uri="{FF2B5EF4-FFF2-40B4-BE49-F238E27FC236}">
                <a16:creationId xmlns:a16="http://schemas.microsoft.com/office/drawing/2014/main" id="{B7815A72-1ECC-4A84-A4CA-A346AE836C42}"/>
              </a:ext>
            </a:extLst>
          </p:cNvPr>
          <p:cNvSpPr>
            <a:spLocks noChangeAspect="1"/>
          </p:cNvSpPr>
          <p:nvPr userDrawn="1"/>
        </p:nvSpPr>
        <p:spPr>
          <a:xfrm rot="447595">
            <a:off x="11640691" y="6223287"/>
            <a:ext cx="690955" cy="690955"/>
          </a:xfrm>
          <a:prstGeom prst="ellipse">
            <a:avLst/>
          </a:prstGeom>
          <a:noFill/>
          <a:ln w="38100">
            <a:solidFill>
              <a:srgbClr val="009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2197CFA3-D332-42D1-9F63-26E3443381C2}"/>
              </a:ext>
            </a:extLst>
          </p:cNvPr>
          <p:cNvSpPr>
            <a:spLocks noChangeAspect="1"/>
          </p:cNvSpPr>
          <p:nvPr userDrawn="1"/>
        </p:nvSpPr>
        <p:spPr>
          <a:xfrm rot="161190">
            <a:off x="-134883" y="-121014"/>
            <a:ext cx="1008000" cy="1008000"/>
          </a:xfrm>
          <a:prstGeom prst="ellipse">
            <a:avLst/>
          </a:prstGeom>
          <a:noFill/>
          <a:ln w="57150">
            <a:solidFill>
              <a:srgbClr val="40C3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D3786095-22AB-47BB-93C7-1BDAF2C60E5F}"/>
              </a:ext>
            </a:extLst>
          </p:cNvPr>
          <p:cNvSpPr>
            <a:spLocks noChangeAspect="1"/>
          </p:cNvSpPr>
          <p:nvPr userDrawn="1"/>
        </p:nvSpPr>
        <p:spPr>
          <a:xfrm rot="447595">
            <a:off x="11729991" y="6320728"/>
            <a:ext cx="592247" cy="592247"/>
          </a:xfrm>
          <a:prstGeom prst="ellipse">
            <a:avLst/>
          </a:prstGeom>
          <a:solidFill>
            <a:srgbClr val="3EBFD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CA867D3C-C3C6-4D2D-9E6A-A0087DA54BE1}"/>
              </a:ext>
            </a:extLst>
          </p:cNvPr>
          <p:cNvSpPr/>
          <p:nvPr userDrawn="1"/>
        </p:nvSpPr>
        <p:spPr>
          <a:xfrm rot="161190">
            <a:off x="-152739" y="-128154"/>
            <a:ext cx="900000" cy="900000"/>
          </a:xfrm>
          <a:prstGeom prst="ellipse">
            <a:avLst/>
          </a:prstGeom>
          <a:solidFill>
            <a:srgbClr val="00991D"/>
          </a:solidFill>
          <a:ln w="57150">
            <a:solidFill>
              <a:srgbClr val="009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space réservé du numéro de diapositive 5">
            <a:extLst>
              <a:ext uri="{FF2B5EF4-FFF2-40B4-BE49-F238E27FC236}">
                <a16:creationId xmlns:a16="http://schemas.microsoft.com/office/drawing/2014/main" id="{1141DC13-049B-4765-91FF-EFDFCEDDD5A5}"/>
              </a:ext>
            </a:extLst>
          </p:cNvPr>
          <p:cNvSpPr>
            <a:spLocks noGrp="1"/>
          </p:cNvSpPr>
          <p:nvPr>
            <p:ph type="sldNum" sz="quarter" idx="12"/>
          </p:nvPr>
        </p:nvSpPr>
        <p:spPr>
          <a:xfrm>
            <a:off x="11659500" y="6378223"/>
            <a:ext cx="520169" cy="365125"/>
          </a:xfrm>
        </p:spPr>
        <p:txBody>
          <a:bodyPr/>
          <a:lstStyle>
            <a:lvl1pPr>
              <a:defRPr>
                <a:solidFill>
                  <a:schemeClr val="bg1"/>
                </a:solidFill>
              </a:defRPr>
            </a:lvl1pPr>
          </a:lstStyle>
          <a:p>
            <a:fld id="{AE3CA754-A55E-413D-A6F6-65F50450773E}" type="slidenum">
              <a:rPr lang="fr-FR" smtClean="0"/>
              <a:pPr/>
              <a:t>‹N°›</a:t>
            </a:fld>
            <a:endParaRPr lang="fr-FR"/>
          </a:p>
        </p:txBody>
      </p:sp>
      <p:pic>
        <p:nvPicPr>
          <p:cNvPr id="3" name="Image 2" descr="Une image contenant Graphique, graphisme, capture d’écran, logo&#10;&#10;Description générée automatiquement">
            <a:extLst>
              <a:ext uri="{FF2B5EF4-FFF2-40B4-BE49-F238E27FC236}">
                <a16:creationId xmlns:a16="http://schemas.microsoft.com/office/drawing/2014/main" id="{C3D1CFEB-A215-617A-0BAA-39A123023B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9451" y="134234"/>
            <a:ext cx="1163489" cy="1163489"/>
          </a:xfrm>
          <a:prstGeom prst="rect">
            <a:avLst/>
          </a:prstGeom>
        </p:spPr>
      </p:pic>
    </p:spTree>
    <p:extLst>
      <p:ext uri="{BB962C8B-B14F-4D97-AF65-F5344CB8AC3E}">
        <p14:creationId xmlns:p14="http://schemas.microsoft.com/office/powerpoint/2010/main" val="577607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191151-E287-48AF-B33C-F5E3C0CE6226}"/>
              </a:ext>
            </a:extLst>
          </p:cNvPr>
          <p:cNvSpPr>
            <a:spLocks noGrp="1"/>
          </p:cNvSpPr>
          <p:nvPr>
            <p:ph type="title"/>
          </p:nvPr>
        </p:nvSpPr>
        <p:spPr>
          <a:xfrm>
            <a:off x="838200" y="853869"/>
            <a:ext cx="10515600" cy="623718"/>
          </a:xfrm>
        </p:spPr>
        <p:txBody>
          <a:bodyPr/>
          <a:lstStyle/>
          <a:p>
            <a:r>
              <a:rPr lang="fr-FR"/>
              <a:t>Modifiez le style du titre</a:t>
            </a:r>
          </a:p>
        </p:txBody>
      </p:sp>
      <p:sp>
        <p:nvSpPr>
          <p:cNvPr id="3" name="Espace réservé du contenu 2">
            <a:extLst>
              <a:ext uri="{FF2B5EF4-FFF2-40B4-BE49-F238E27FC236}">
                <a16:creationId xmlns:a16="http://schemas.microsoft.com/office/drawing/2014/main" id="{1DC60457-C77A-4F83-82B9-FA464E4C81C7}"/>
              </a:ext>
            </a:extLst>
          </p:cNvPr>
          <p:cNvSpPr>
            <a:spLocks noGrp="1"/>
          </p:cNvSpPr>
          <p:nvPr>
            <p:ph sz="half" idx="1"/>
          </p:nvPr>
        </p:nvSpPr>
        <p:spPr>
          <a:xfrm>
            <a:off x="838200" y="1710906"/>
            <a:ext cx="5181600" cy="456371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u contenu 3">
            <a:extLst>
              <a:ext uri="{FF2B5EF4-FFF2-40B4-BE49-F238E27FC236}">
                <a16:creationId xmlns:a16="http://schemas.microsoft.com/office/drawing/2014/main" id="{6BA2DA1C-071A-4BB7-AB19-5261AA3C0ADC}"/>
              </a:ext>
            </a:extLst>
          </p:cNvPr>
          <p:cNvSpPr>
            <a:spLocks noGrp="1"/>
          </p:cNvSpPr>
          <p:nvPr>
            <p:ph sz="half" idx="2"/>
          </p:nvPr>
        </p:nvSpPr>
        <p:spPr>
          <a:xfrm>
            <a:off x="6172200" y="1710906"/>
            <a:ext cx="5181600" cy="456371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8" name="Ellipse 7">
            <a:extLst>
              <a:ext uri="{FF2B5EF4-FFF2-40B4-BE49-F238E27FC236}">
                <a16:creationId xmlns:a16="http://schemas.microsoft.com/office/drawing/2014/main" id="{BF8B8AA8-69E1-4850-BB9D-E18AAFE90B6B}"/>
              </a:ext>
            </a:extLst>
          </p:cNvPr>
          <p:cNvSpPr/>
          <p:nvPr userDrawn="1"/>
        </p:nvSpPr>
        <p:spPr>
          <a:xfrm rot="447595">
            <a:off x="-446156" y="3477027"/>
            <a:ext cx="892314" cy="917282"/>
          </a:xfrm>
          <a:prstGeom prst="ellipse">
            <a:avLst/>
          </a:prstGeom>
          <a:noFill/>
          <a:ln w="57150">
            <a:solidFill>
              <a:srgbClr val="3EBF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935C2D3C-3A9E-4DE3-9F28-60B82DA7F020}"/>
              </a:ext>
            </a:extLst>
          </p:cNvPr>
          <p:cNvSpPr/>
          <p:nvPr userDrawn="1"/>
        </p:nvSpPr>
        <p:spPr>
          <a:xfrm flipV="1">
            <a:off x="0" y="6627527"/>
            <a:ext cx="11080197" cy="45719"/>
          </a:xfrm>
          <a:prstGeom prst="rect">
            <a:avLst/>
          </a:prstGeom>
          <a:solidFill>
            <a:srgbClr val="3EBF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Ellipse 9">
            <a:extLst>
              <a:ext uri="{FF2B5EF4-FFF2-40B4-BE49-F238E27FC236}">
                <a16:creationId xmlns:a16="http://schemas.microsoft.com/office/drawing/2014/main" id="{E9DD578C-D76F-46FD-A09A-49EBBAD64E82}"/>
              </a:ext>
            </a:extLst>
          </p:cNvPr>
          <p:cNvSpPr/>
          <p:nvPr userDrawn="1"/>
        </p:nvSpPr>
        <p:spPr>
          <a:xfrm rot="161190">
            <a:off x="-783522" y="2448739"/>
            <a:ext cx="1489968" cy="1489968"/>
          </a:xfrm>
          <a:prstGeom prst="ellipse">
            <a:avLst/>
          </a:prstGeom>
          <a:noFill/>
          <a:ln w="57150">
            <a:solidFill>
              <a:srgbClr val="009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BE008D22-6FFD-47AD-837E-6D527B0C337D}"/>
              </a:ext>
            </a:extLst>
          </p:cNvPr>
          <p:cNvSpPr/>
          <p:nvPr userDrawn="1"/>
        </p:nvSpPr>
        <p:spPr>
          <a:xfrm rot="447595">
            <a:off x="11014117" y="5631894"/>
            <a:ext cx="1489968" cy="1489968"/>
          </a:xfrm>
          <a:prstGeom prst="ellipse">
            <a:avLst/>
          </a:prstGeom>
          <a:noFill/>
          <a:ln w="57150">
            <a:solidFill>
              <a:srgbClr val="3EBF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90D4BDB1-886F-480C-9D0D-22E2D720FFD0}"/>
              </a:ext>
            </a:extLst>
          </p:cNvPr>
          <p:cNvSpPr/>
          <p:nvPr userDrawn="1"/>
        </p:nvSpPr>
        <p:spPr>
          <a:xfrm rot="447595">
            <a:off x="11144335" y="5759034"/>
            <a:ext cx="1349504" cy="1349504"/>
          </a:xfrm>
          <a:prstGeom prst="ellipse">
            <a:avLst/>
          </a:prstGeom>
          <a:solidFill>
            <a:srgbClr val="009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numéro de diapositive 6">
            <a:extLst>
              <a:ext uri="{FF2B5EF4-FFF2-40B4-BE49-F238E27FC236}">
                <a16:creationId xmlns:a16="http://schemas.microsoft.com/office/drawing/2014/main" id="{54A57272-B554-4F94-B8FC-40BEECA8B9FB}"/>
              </a:ext>
            </a:extLst>
          </p:cNvPr>
          <p:cNvSpPr>
            <a:spLocks noGrp="1"/>
          </p:cNvSpPr>
          <p:nvPr>
            <p:ph type="sldNum" sz="quarter" idx="12"/>
          </p:nvPr>
        </p:nvSpPr>
        <p:spPr>
          <a:xfrm>
            <a:off x="11429492" y="6194315"/>
            <a:ext cx="505287" cy="365125"/>
          </a:xfrm>
        </p:spPr>
        <p:txBody>
          <a:bodyPr/>
          <a:lstStyle>
            <a:lvl1pPr>
              <a:defRPr>
                <a:solidFill>
                  <a:schemeClr val="bg1"/>
                </a:solidFill>
              </a:defRPr>
            </a:lvl1pPr>
          </a:lstStyle>
          <a:p>
            <a:fld id="{AE3CA754-A55E-413D-A6F6-65F50450773E}" type="slidenum">
              <a:rPr lang="fr-FR" smtClean="0"/>
              <a:pPr/>
              <a:t>‹N°›</a:t>
            </a:fld>
            <a:endParaRPr lang="fr-FR"/>
          </a:p>
        </p:txBody>
      </p:sp>
      <p:pic>
        <p:nvPicPr>
          <p:cNvPr id="6" name="Image 5" descr="Une image contenant Graphique, graphisme, capture d’écran, logo&#10;&#10;Description générée automatiquement">
            <a:extLst>
              <a:ext uri="{FF2B5EF4-FFF2-40B4-BE49-F238E27FC236}">
                <a16:creationId xmlns:a16="http://schemas.microsoft.com/office/drawing/2014/main" id="{F4E4B204-B89E-1165-41FD-43612378CF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7747" y="-61945"/>
            <a:ext cx="1163489" cy="1163489"/>
          </a:xfrm>
          <a:prstGeom prst="rect">
            <a:avLst/>
          </a:prstGeom>
        </p:spPr>
      </p:pic>
    </p:spTree>
    <p:extLst>
      <p:ext uri="{BB962C8B-B14F-4D97-AF65-F5344CB8AC3E}">
        <p14:creationId xmlns:p14="http://schemas.microsoft.com/office/powerpoint/2010/main" val="633938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5DAEFC-46D1-4EA2-A429-47DC7BD76F6B}"/>
              </a:ext>
            </a:extLst>
          </p:cNvPr>
          <p:cNvSpPr>
            <a:spLocks noGrp="1"/>
          </p:cNvSpPr>
          <p:nvPr>
            <p:ph type="title"/>
          </p:nvPr>
        </p:nvSpPr>
        <p:spPr>
          <a:xfrm>
            <a:off x="838200" y="826764"/>
            <a:ext cx="10515600" cy="730389"/>
          </a:xfrm>
        </p:spPr>
        <p:txBody>
          <a:bodyPr/>
          <a:lstStyle/>
          <a:p>
            <a:r>
              <a:rPr lang="fr-FR"/>
              <a:t>Modifiez le style du titre</a:t>
            </a:r>
            <a:endParaRPr lang="fr-FR" dirty="0"/>
          </a:p>
        </p:txBody>
      </p:sp>
      <p:sp>
        <p:nvSpPr>
          <p:cNvPr id="6" name="Espace réservé du contenu 3">
            <a:extLst>
              <a:ext uri="{FF2B5EF4-FFF2-40B4-BE49-F238E27FC236}">
                <a16:creationId xmlns:a16="http://schemas.microsoft.com/office/drawing/2014/main" id="{39968B1E-916B-4552-BA2B-6DB627638890}"/>
              </a:ext>
            </a:extLst>
          </p:cNvPr>
          <p:cNvSpPr>
            <a:spLocks noGrp="1"/>
          </p:cNvSpPr>
          <p:nvPr>
            <p:ph sz="half" idx="2"/>
          </p:nvPr>
        </p:nvSpPr>
        <p:spPr>
          <a:xfrm>
            <a:off x="838200" y="1722266"/>
            <a:ext cx="4932000" cy="353947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7" name="Ellipse 6">
            <a:extLst>
              <a:ext uri="{FF2B5EF4-FFF2-40B4-BE49-F238E27FC236}">
                <a16:creationId xmlns:a16="http://schemas.microsoft.com/office/drawing/2014/main" id="{B49CBE83-8FEE-49FF-8A57-70B6B42359C3}"/>
              </a:ext>
            </a:extLst>
          </p:cNvPr>
          <p:cNvSpPr/>
          <p:nvPr userDrawn="1"/>
        </p:nvSpPr>
        <p:spPr>
          <a:xfrm rot="447595">
            <a:off x="-446156" y="3477027"/>
            <a:ext cx="892314" cy="917282"/>
          </a:xfrm>
          <a:prstGeom prst="ellipse">
            <a:avLst/>
          </a:prstGeom>
          <a:noFill/>
          <a:ln w="57150">
            <a:solidFill>
              <a:srgbClr val="3EBF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EDBBBA98-277F-4453-8E86-981C9D61AABD}"/>
              </a:ext>
            </a:extLst>
          </p:cNvPr>
          <p:cNvSpPr/>
          <p:nvPr userDrawn="1"/>
        </p:nvSpPr>
        <p:spPr>
          <a:xfrm flipV="1">
            <a:off x="0" y="6627527"/>
            <a:ext cx="11080197" cy="45719"/>
          </a:xfrm>
          <a:prstGeom prst="rect">
            <a:avLst/>
          </a:prstGeom>
          <a:solidFill>
            <a:srgbClr val="3EBF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Ellipse 8">
            <a:extLst>
              <a:ext uri="{FF2B5EF4-FFF2-40B4-BE49-F238E27FC236}">
                <a16:creationId xmlns:a16="http://schemas.microsoft.com/office/drawing/2014/main" id="{924EB3C9-27DB-498B-B31B-C807B7146E99}"/>
              </a:ext>
            </a:extLst>
          </p:cNvPr>
          <p:cNvSpPr/>
          <p:nvPr userDrawn="1"/>
        </p:nvSpPr>
        <p:spPr>
          <a:xfrm rot="161190">
            <a:off x="-783522" y="2448739"/>
            <a:ext cx="1489968" cy="1489968"/>
          </a:xfrm>
          <a:prstGeom prst="ellipse">
            <a:avLst/>
          </a:prstGeom>
          <a:noFill/>
          <a:ln w="57150">
            <a:solidFill>
              <a:srgbClr val="009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F094F9FD-D88C-4E69-8C0B-DE1AFBF34216}"/>
              </a:ext>
            </a:extLst>
          </p:cNvPr>
          <p:cNvSpPr/>
          <p:nvPr userDrawn="1"/>
        </p:nvSpPr>
        <p:spPr>
          <a:xfrm rot="447595">
            <a:off x="11014117" y="5631894"/>
            <a:ext cx="1489968" cy="1489968"/>
          </a:xfrm>
          <a:prstGeom prst="ellipse">
            <a:avLst/>
          </a:prstGeom>
          <a:noFill/>
          <a:ln w="57150">
            <a:solidFill>
              <a:srgbClr val="3EBF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AE3866E0-887D-4C3E-A1CA-9F6B506459F9}"/>
              </a:ext>
            </a:extLst>
          </p:cNvPr>
          <p:cNvSpPr/>
          <p:nvPr userDrawn="1"/>
        </p:nvSpPr>
        <p:spPr>
          <a:xfrm rot="447595">
            <a:off x="11144335" y="5759034"/>
            <a:ext cx="1349504" cy="1349504"/>
          </a:xfrm>
          <a:prstGeom prst="ellipse">
            <a:avLst/>
          </a:prstGeom>
          <a:solidFill>
            <a:srgbClr val="009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numéro de diapositive 4">
            <a:extLst>
              <a:ext uri="{FF2B5EF4-FFF2-40B4-BE49-F238E27FC236}">
                <a16:creationId xmlns:a16="http://schemas.microsoft.com/office/drawing/2014/main" id="{9A487D82-7C40-46F6-A5D9-DA799A6F0ADA}"/>
              </a:ext>
            </a:extLst>
          </p:cNvPr>
          <p:cNvSpPr>
            <a:spLocks noGrp="1"/>
          </p:cNvSpPr>
          <p:nvPr>
            <p:ph type="sldNum" sz="quarter" idx="12"/>
          </p:nvPr>
        </p:nvSpPr>
        <p:spPr>
          <a:xfrm>
            <a:off x="11461071" y="6194315"/>
            <a:ext cx="473707" cy="365125"/>
          </a:xfrm>
        </p:spPr>
        <p:txBody>
          <a:bodyPr/>
          <a:lstStyle>
            <a:lvl1pPr>
              <a:defRPr>
                <a:solidFill>
                  <a:schemeClr val="bg1"/>
                </a:solidFill>
              </a:defRPr>
            </a:lvl1pPr>
          </a:lstStyle>
          <a:p>
            <a:fld id="{AE3CA754-A55E-413D-A6F6-65F50450773E}" type="slidenum">
              <a:rPr lang="fr-FR" smtClean="0"/>
              <a:pPr/>
              <a:t>‹N°›</a:t>
            </a:fld>
            <a:endParaRPr lang="fr-FR"/>
          </a:p>
        </p:txBody>
      </p:sp>
      <p:sp>
        <p:nvSpPr>
          <p:cNvPr id="14" name="Espace réservé du texte 13">
            <a:extLst>
              <a:ext uri="{FF2B5EF4-FFF2-40B4-BE49-F238E27FC236}">
                <a16:creationId xmlns:a16="http://schemas.microsoft.com/office/drawing/2014/main" id="{8F6FE9E6-3107-4A8E-B97A-22CD5E7DBC89}"/>
              </a:ext>
            </a:extLst>
          </p:cNvPr>
          <p:cNvSpPr>
            <a:spLocks noGrp="1"/>
          </p:cNvSpPr>
          <p:nvPr>
            <p:ph type="body" sz="quarter" idx="13"/>
          </p:nvPr>
        </p:nvSpPr>
        <p:spPr>
          <a:xfrm>
            <a:off x="838200" y="5379867"/>
            <a:ext cx="9982200" cy="1094018"/>
          </a:xfrm>
        </p:spPr>
        <p:txBody>
          <a:bodyPr/>
          <a:lstStyle>
            <a:lvl1pPr marL="0" indent="0">
              <a:buNone/>
              <a:defRPr/>
            </a:lvl1pPr>
          </a:lstStyle>
          <a:p>
            <a:pPr lvl="0"/>
            <a:r>
              <a:rPr lang="fr-FR"/>
              <a:t>Cliquez pour modifier les styles du texte du masque</a:t>
            </a:r>
          </a:p>
        </p:txBody>
      </p:sp>
      <p:sp>
        <p:nvSpPr>
          <p:cNvPr id="16" name="Espace réservé du contenu 15">
            <a:extLst>
              <a:ext uri="{FF2B5EF4-FFF2-40B4-BE49-F238E27FC236}">
                <a16:creationId xmlns:a16="http://schemas.microsoft.com/office/drawing/2014/main" id="{41D24579-655C-44A0-8B20-BF1E940E94ED}"/>
              </a:ext>
            </a:extLst>
          </p:cNvPr>
          <p:cNvSpPr>
            <a:spLocks noGrp="1"/>
          </p:cNvSpPr>
          <p:nvPr>
            <p:ph sz="quarter" idx="14"/>
          </p:nvPr>
        </p:nvSpPr>
        <p:spPr>
          <a:xfrm>
            <a:off x="5888400" y="1721612"/>
            <a:ext cx="4932000" cy="35401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pic>
        <p:nvPicPr>
          <p:cNvPr id="3" name="Image 2" descr="Une image contenant Graphique, graphisme, capture d’écran, logo&#10;&#10;Description générée automatiquement">
            <a:extLst>
              <a:ext uri="{FF2B5EF4-FFF2-40B4-BE49-F238E27FC236}">
                <a16:creationId xmlns:a16="http://schemas.microsoft.com/office/drawing/2014/main" id="{E0A97873-ABE6-48DB-BB34-B57378E1D1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7747" y="-61945"/>
            <a:ext cx="1163489" cy="1163489"/>
          </a:xfrm>
          <a:prstGeom prst="rect">
            <a:avLst/>
          </a:prstGeom>
        </p:spPr>
      </p:pic>
    </p:spTree>
    <p:extLst>
      <p:ext uri="{BB962C8B-B14F-4D97-AF65-F5344CB8AC3E}">
        <p14:creationId xmlns:p14="http://schemas.microsoft.com/office/powerpoint/2010/main" val="229525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F20768-8248-40CA-80CA-9A552F8E6310}"/>
              </a:ext>
            </a:extLst>
          </p:cNvPr>
          <p:cNvSpPr>
            <a:spLocks noGrp="1"/>
          </p:cNvSpPr>
          <p:nvPr>
            <p:ph type="title"/>
          </p:nvPr>
        </p:nvSpPr>
        <p:spPr>
          <a:xfrm>
            <a:off x="836612" y="972116"/>
            <a:ext cx="3932237" cy="923971"/>
          </a:xfrm>
        </p:spPr>
        <p:txBody>
          <a:bodyPr anchor="b">
            <a:normAutofit/>
          </a:bodyPr>
          <a:lstStyle>
            <a:lvl1pPr>
              <a:defRPr sz="2800"/>
            </a:lvl1pPr>
          </a:lstStyle>
          <a:p>
            <a:r>
              <a:rPr lang="fr-FR"/>
              <a:t>Modifiez le style du titre</a:t>
            </a:r>
            <a:endParaRPr lang="fr-FR" dirty="0"/>
          </a:p>
        </p:txBody>
      </p:sp>
      <p:sp>
        <p:nvSpPr>
          <p:cNvPr id="3" name="Espace réservé pour une image  2">
            <a:extLst>
              <a:ext uri="{FF2B5EF4-FFF2-40B4-BE49-F238E27FC236}">
                <a16:creationId xmlns:a16="http://schemas.microsoft.com/office/drawing/2014/main" id="{C214870A-2E77-467F-B3E0-CB7B596F9A2C}"/>
              </a:ext>
            </a:extLst>
          </p:cNvPr>
          <p:cNvSpPr>
            <a:spLocks noGrp="1"/>
          </p:cNvSpPr>
          <p:nvPr>
            <p:ph type="pic" idx="1"/>
          </p:nvPr>
        </p:nvSpPr>
        <p:spPr>
          <a:xfrm>
            <a:off x="5183188" y="987426"/>
            <a:ext cx="6172200" cy="46414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a:extLst>
              <a:ext uri="{FF2B5EF4-FFF2-40B4-BE49-F238E27FC236}">
                <a16:creationId xmlns:a16="http://schemas.microsoft.com/office/drawing/2014/main" id="{600B2932-FBCF-4193-B7D8-887925AFAC72}"/>
              </a:ext>
            </a:extLst>
          </p:cNvPr>
          <p:cNvSpPr>
            <a:spLocks noGrp="1"/>
          </p:cNvSpPr>
          <p:nvPr>
            <p:ph type="body" sz="half" idx="2"/>
          </p:nvPr>
        </p:nvSpPr>
        <p:spPr>
          <a:xfrm>
            <a:off x="859084" y="2241310"/>
            <a:ext cx="3932237" cy="393754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8" name="Rectangle 7">
            <a:extLst>
              <a:ext uri="{FF2B5EF4-FFF2-40B4-BE49-F238E27FC236}">
                <a16:creationId xmlns:a16="http://schemas.microsoft.com/office/drawing/2014/main" id="{6079D975-EF07-4B03-9A01-437F362BCF6B}"/>
              </a:ext>
            </a:extLst>
          </p:cNvPr>
          <p:cNvSpPr/>
          <p:nvPr userDrawn="1"/>
        </p:nvSpPr>
        <p:spPr>
          <a:xfrm>
            <a:off x="-152879" y="2031676"/>
            <a:ext cx="4924904" cy="83197"/>
          </a:xfrm>
          <a:prstGeom prst="rect">
            <a:avLst/>
          </a:prstGeom>
          <a:solidFill>
            <a:srgbClr val="009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Ellipse 8">
            <a:extLst>
              <a:ext uri="{FF2B5EF4-FFF2-40B4-BE49-F238E27FC236}">
                <a16:creationId xmlns:a16="http://schemas.microsoft.com/office/drawing/2014/main" id="{7A790434-CBEA-40F6-B9ED-43D463DE5DED}"/>
              </a:ext>
            </a:extLst>
          </p:cNvPr>
          <p:cNvSpPr/>
          <p:nvPr userDrawn="1"/>
        </p:nvSpPr>
        <p:spPr>
          <a:xfrm rot="447595">
            <a:off x="-446156" y="3477027"/>
            <a:ext cx="892314" cy="917282"/>
          </a:xfrm>
          <a:prstGeom prst="ellipse">
            <a:avLst/>
          </a:prstGeom>
          <a:noFill/>
          <a:ln w="57150">
            <a:solidFill>
              <a:srgbClr val="3EBF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962A0A3C-E460-4B69-8032-3C4BAE9B1A68}"/>
              </a:ext>
            </a:extLst>
          </p:cNvPr>
          <p:cNvSpPr/>
          <p:nvPr userDrawn="1"/>
        </p:nvSpPr>
        <p:spPr>
          <a:xfrm flipV="1">
            <a:off x="0" y="6627527"/>
            <a:ext cx="11080197" cy="45719"/>
          </a:xfrm>
          <a:prstGeom prst="rect">
            <a:avLst/>
          </a:prstGeom>
          <a:solidFill>
            <a:srgbClr val="3EBF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Ellipse 10">
            <a:extLst>
              <a:ext uri="{FF2B5EF4-FFF2-40B4-BE49-F238E27FC236}">
                <a16:creationId xmlns:a16="http://schemas.microsoft.com/office/drawing/2014/main" id="{66603A45-D4D6-4FAE-B2D6-2AC29993F13D}"/>
              </a:ext>
            </a:extLst>
          </p:cNvPr>
          <p:cNvSpPr/>
          <p:nvPr userDrawn="1"/>
        </p:nvSpPr>
        <p:spPr>
          <a:xfrm rot="161190">
            <a:off x="-783522" y="2448739"/>
            <a:ext cx="1489968" cy="1489968"/>
          </a:xfrm>
          <a:prstGeom prst="ellipse">
            <a:avLst/>
          </a:prstGeom>
          <a:noFill/>
          <a:ln w="57150">
            <a:solidFill>
              <a:srgbClr val="009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3AF51A7A-5CBC-4508-9221-BF9105919F97}"/>
              </a:ext>
            </a:extLst>
          </p:cNvPr>
          <p:cNvSpPr/>
          <p:nvPr userDrawn="1"/>
        </p:nvSpPr>
        <p:spPr>
          <a:xfrm rot="447595">
            <a:off x="11014117" y="5631894"/>
            <a:ext cx="1489968" cy="1489968"/>
          </a:xfrm>
          <a:prstGeom prst="ellipse">
            <a:avLst/>
          </a:prstGeom>
          <a:noFill/>
          <a:ln w="57150">
            <a:solidFill>
              <a:srgbClr val="3EBF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D127379A-828C-4044-98A3-061B25BA53D4}"/>
              </a:ext>
            </a:extLst>
          </p:cNvPr>
          <p:cNvSpPr/>
          <p:nvPr userDrawn="1"/>
        </p:nvSpPr>
        <p:spPr>
          <a:xfrm rot="447595">
            <a:off x="11144335" y="5759034"/>
            <a:ext cx="1349504" cy="1349504"/>
          </a:xfrm>
          <a:prstGeom prst="ellipse">
            <a:avLst/>
          </a:prstGeom>
          <a:solidFill>
            <a:srgbClr val="009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numéro de diapositive 6">
            <a:extLst>
              <a:ext uri="{FF2B5EF4-FFF2-40B4-BE49-F238E27FC236}">
                <a16:creationId xmlns:a16="http://schemas.microsoft.com/office/drawing/2014/main" id="{8A74C671-939B-4C87-9813-D06E8473FD55}"/>
              </a:ext>
            </a:extLst>
          </p:cNvPr>
          <p:cNvSpPr>
            <a:spLocks noGrp="1"/>
          </p:cNvSpPr>
          <p:nvPr>
            <p:ph type="sldNum" sz="quarter" idx="12"/>
          </p:nvPr>
        </p:nvSpPr>
        <p:spPr>
          <a:xfrm>
            <a:off x="11398146" y="6124638"/>
            <a:ext cx="514165" cy="365125"/>
          </a:xfrm>
        </p:spPr>
        <p:txBody>
          <a:bodyPr/>
          <a:lstStyle>
            <a:lvl1pPr>
              <a:defRPr>
                <a:solidFill>
                  <a:schemeClr val="bg1"/>
                </a:solidFill>
              </a:defRPr>
            </a:lvl1pPr>
          </a:lstStyle>
          <a:p>
            <a:fld id="{AE3CA754-A55E-413D-A6F6-65F50450773E}" type="slidenum">
              <a:rPr lang="fr-FR" smtClean="0"/>
              <a:pPr/>
              <a:t>‹N°›</a:t>
            </a:fld>
            <a:endParaRPr lang="fr-FR"/>
          </a:p>
        </p:txBody>
      </p:sp>
      <p:pic>
        <p:nvPicPr>
          <p:cNvPr id="5" name="Image 4" descr="Une image contenant Graphique, graphisme, capture d’écran, logo&#10;&#10;Description générée automatiquement">
            <a:extLst>
              <a:ext uri="{FF2B5EF4-FFF2-40B4-BE49-F238E27FC236}">
                <a16:creationId xmlns:a16="http://schemas.microsoft.com/office/drawing/2014/main" id="{F063B264-7DC5-F03D-2D50-6994B42CF5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7747" y="-61945"/>
            <a:ext cx="1163489" cy="1163489"/>
          </a:xfrm>
          <a:prstGeom prst="rect">
            <a:avLst/>
          </a:prstGeom>
        </p:spPr>
      </p:pic>
    </p:spTree>
    <p:extLst>
      <p:ext uri="{BB962C8B-B14F-4D97-AF65-F5344CB8AC3E}">
        <p14:creationId xmlns:p14="http://schemas.microsoft.com/office/powerpoint/2010/main" val="3013909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464CC-771C-4E99-A5FD-5CDC94C9FACD}"/>
              </a:ext>
            </a:extLst>
          </p:cNvPr>
          <p:cNvSpPr/>
          <p:nvPr userDrawn="1"/>
        </p:nvSpPr>
        <p:spPr>
          <a:xfrm>
            <a:off x="0" y="0"/>
            <a:ext cx="12192000" cy="6207979"/>
          </a:xfrm>
          <a:prstGeom prst="rect">
            <a:avLst/>
          </a:prstGeom>
          <a:solidFill>
            <a:srgbClr val="40C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Subtitle 2">
            <a:extLst>
              <a:ext uri="{FF2B5EF4-FFF2-40B4-BE49-F238E27FC236}">
                <a16:creationId xmlns:a16="http://schemas.microsoft.com/office/drawing/2014/main" id="{22B12F15-6298-43B6-8860-F5F55E624791}"/>
              </a:ext>
            </a:extLst>
          </p:cNvPr>
          <p:cNvSpPr txBox="1">
            <a:spLocks/>
          </p:cNvSpPr>
          <p:nvPr userDrawn="1"/>
        </p:nvSpPr>
        <p:spPr>
          <a:xfrm>
            <a:off x="5256747" y="2312240"/>
            <a:ext cx="3257705" cy="44888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kern="1200" cap="none" baseline="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t>www.leap-re.eu</a:t>
            </a:r>
          </a:p>
        </p:txBody>
      </p:sp>
      <p:sp>
        <p:nvSpPr>
          <p:cNvPr id="9" name="Subtitle 2">
            <a:extLst>
              <a:ext uri="{FF2B5EF4-FFF2-40B4-BE49-F238E27FC236}">
                <a16:creationId xmlns:a16="http://schemas.microsoft.com/office/drawing/2014/main" id="{C0AC89DA-4ED1-4E70-809B-51FF6125C0A6}"/>
              </a:ext>
            </a:extLst>
          </p:cNvPr>
          <p:cNvSpPr txBox="1">
            <a:spLocks/>
          </p:cNvSpPr>
          <p:nvPr userDrawn="1"/>
        </p:nvSpPr>
        <p:spPr>
          <a:xfrm>
            <a:off x="5256747" y="3249688"/>
            <a:ext cx="3257705" cy="44888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kern="1200" cap="none" baseline="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t>contact@leap-re.eu</a:t>
            </a:r>
          </a:p>
        </p:txBody>
      </p:sp>
      <p:sp>
        <p:nvSpPr>
          <p:cNvPr id="10" name="Subtitle 2">
            <a:extLst>
              <a:ext uri="{FF2B5EF4-FFF2-40B4-BE49-F238E27FC236}">
                <a16:creationId xmlns:a16="http://schemas.microsoft.com/office/drawing/2014/main" id="{EA6F78DF-9D01-4E6F-94A4-932D0EA526B2}"/>
              </a:ext>
            </a:extLst>
          </p:cNvPr>
          <p:cNvSpPr txBox="1">
            <a:spLocks/>
          </p:cNvSpPr>
          <p:nvPr userDrawn="1"/>
        </p:nvSpPr>
        <p:spPr>
          <a:xfrm>
            <a:off x="5256747" y="4244286"/>
            <a:ext cx="3257705" cy="44888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kern="1200" cap="none" baseline="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t>@</a:t>
            </a:r>
            <a:r>
              <a:rPr lang="en-GB" dirty="0" err="1"/>
              <a:t>leapRE_EU</a:t>
            </a:r>
            <a:endParaRPr lang="en-GB" dirty="0"/>
          </a:p>
        </p:txBody>
      </p:sp>
      <p:pic>
        <p:nvPicPr>
          <p:cNvPr id="12" name="Image 11">
            <a:extLst>
              <a:ext uri="{FF2B5EF4-FFF2-40B4-BE49-F238E27FC236}">
                <a16:creationId xmlns:a16="http://schemas.microsoft.com/office/drawing/2014/main" id="{134791B9-3FCE-41AF-96FC-9CAAF72011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28239" y="3165352"/>
            <a:ext cx="604935" cy="604935"/>
          </a:xfrm>
          <a:prstGeom prst="rect">
            <a:avLst/>
          </a:prstGeom>
        </p:spPr>
      </p:pic>
      <p:pic>
        <p:nvPicPr>
          <p:cNvPr id="13" name="Image 12">
            <a:extLst>
              <a:ext uri="{FF2B5EF4-FFF2-40B4-BE49-F238E27FC236}">
                <a16:creationId xmlns:a16="http://schemas.microsoft.com/office/drawing/2014/main" id="{76DE4B4E-3B45-49F2-BEFB-F4DB22B966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28239" y="2236857"/>
            <a:ext cx="604935" cy="604935"/>
          </a:xfrm>
          <a:prstGeom prst="rect">
            <a:avLst/>
          </a:prstGeom>
        </p:spPr>
      </p:pic>
      <p:sp>
        <p:nvSpPr>
          <p:cNvPr id="14" name="Ellipse 13">
            <a:extLst>
              <a:ext uri="{FF2B5EF4-FFF2-40B4-BE49-F238E27FC236}">
                <a16:creationId xmlns:a16="http://schemas.microsoft.com/office/drawing/2014/main" id="{7962E686-F4F8-41BA-A4E3-F8D79387C22E}"/>
              </a:ext>
            </a:extLst>
          </p:cNvPr>
          <p:cNvSpPr>
            <a:spLocks noChangeAspect="1"/>
          </p:cNvSpPr>
          <p:nvPr userDrawn="1"/>
        </p:nvSpPr>
        <p:spPr>
          <a:xfrm rot="161190">
            <a:off x="-480890" y="-570729"/>
            <a:ext cx="1977468" cy="1977468"/>
          </a:xfrm>
          <a:prstGeom prst="ellipse">
            <a:avLst/>
          </a:prstGeom>
          <a:noFill/>
          <a:ln w="57150">
            <a:solidFill>
              <a:srgbClr val="009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8F3690F0-FCC0-40C7-995C-58AB7F8CA1C7}"/>
              </a:ext>
            </a:extLst>
          </p:cNvPr>
          <p:cNvSpPr>
            <a:spLocks noChangeAspect="1"/>
          </p:cNvSpPr>
          <p:nvPr userDrawn="1"/>
        </p:nvSpPr>
        <p:spPr>
          <a:xfrm rot="447595">
            <a:off x="11419014" y="5789700"/>
            <a:ext cx="1098095" cy="1098095"/>
          </a:xfrm>
          <a:prstGeom prst="ellipse">
            <a:avLst/>
          </a:prstGeom>
          <a:solidFill>
            <a:srgbClr val="00991D"/>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21670B89-6975-4662-9154-2389D4DA01CA}"/>
              </a:ext>
            </a:extLst>
          </p:cNvPr>
          <p:cNvSpPr>
            <a:spLocks noChangeAspect="1"/>
          </p:cNvSpPr>
          <p:nvPr userDrawn="1"/>
        </p:nvSpPr>
        <p:spPr>
          <a:xfrm>
            <a:off x="-744985" y="746889"/>
            <a:ext cx="1489968" cy="1489968"/>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C73860EB-2363-4A44-9FD7-B34782F1350A}"/>
              </a:ext>
            </a:extLst>
          </p:cNvPr>
          <p:cNvSpPr txBox="1"/>
          <p:nvPr userDrawn="1"/>
        </p:nvSpPr>
        <p:spPr>
          <a:xfrm>
            <a:off x="4330550" y="602786"/>
            <a:ext cx="3686175" cy="707886"/>
          </a:xfrm>
          <a:prstGeom prst="rect">
            <a:avLst/>
          </a:prstGeom>
          <a:noFill/>
        </p:spPr>
        <p:txBody>
          <a:bodyPr wrap="square" rtlCol="0">
            <a:spAutoFit/>
          </a:bodyPr>
          <a:lstStyle/>
          <a:p>
            <a:r>
              <a:rPr lang="fr-FR" sz="4000" b="1" dirty="0">
                <a:solidFill>
                  <a:schemeClr val="bg1"/>
                </a:solidFill>
                <a:latin typeface="Verdana" panose="020B0604030504040204" pitchFamily="34" charset="0"/>
                <a:ea typeface="Verdana" panose="020B0604030504040204" pitchFamily="34" charset="0"/>
              </a:rPr>
              <a:t>THANK YOU</a:t>
            </a:r>
          </a:p>
        </p:txBody>
      </p:sp>
      <p:sp>
        <p:nvSpPr>
          <p:cNvPr id="18" name="ZoneTexte 17">
            <a:extLst>
              <a:ext uri="{FF2B5EF4-FFF2-40B4-BE49-F238E27FC236}">
                <a16:creationId xmlns:a16="http://schemas.microsoft.com/office/drawing/2014/main" id="{AA49115E-4164-445F-A631-8F8A71EC03E1}"/>
              </a:ext>
            </a:extLst>
          </p:cNvPr>
          <p:cNvSpPr txBox="1"/>
          <p:nvPr userDrawn="1"/>
        </p:nvSpPr>
        <p:spPr>
          <a:xfrm>
            <a:off x="2973237" y="1506232"/>
            <a:ext cx="6400800" cy="461665"/>
          </a:xfrm>
          <a:prstGeom prst="rect">
            <a:avLst/>
          </a:prstGeom>
          <a:noFill/>
        </p:spPr>
        <p:txBody>
          <a:bodyPr wrap="square" rtlCol="0">
            <a:spAutoFit/>
          </a:bodyPr>
          <a:lstStyle/>
          <a:p>
            <a:pPr algn="ctr"/>
            <a:r>
              <a:rPr lang="en-GB" sz="2400" noProof="0" dirty="0">
                <a:solidFill>
                  <a:schemeClr val="bg1"/>
                </a:solidFill>
                <a:latin typeface="Verdana" panose="020B0604030504040204" pitchFamily="34" charset="0"/>
                <a:ea typeface="Verdana" panose="020B0604030504040204" pitchFamily="34" charset="0"/>
              </a:rPr>
              <a:t>CONTACT US FOR MORE INFORMATION</a:t>
            </a:r>
          </a:p>
        </p:txBody>
      </p:sp>
      <p:pic>
        <p:nvPicPr>
          <p:cNvPr id="1026" name="Picture 2">
            <a:extLst>
              <a:ext uri="{FF2B5EF4-FFF2-40B4-BE49-F238E27FC236}">
                <a16:creationId xmlns:a16="http://schemas.microsoft.com/office/drawing/2014/main" id="{BEB6FC1A-B746-A86D-75F0-CDD32A1FAB7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487369" y="4141054"/>
            <a:ext cx="545805" cy="5458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nkedIn App White icon PNG and SVG Vector Free Download">
            <a:extLst>
              <a:ext uri="{FF2B5EF4-FFF2-40B4-BE49-F238E27FC236}">
                <a16:creationId xmlns:a16="http://schemas.microsoft.com/office/drawing/2014/main" id="{AE861650-06E0-0A0A-4F9A-C58116082218}"/>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487260" y="4889299"/>
            <a:ext cx="604935" cy="604935"/>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2">
            <a:extLst>
              <a:ext uri="{FF2B5EF4-FFF2-40B4-BE49-F238E27FC236}">
                <a16:creationId xmlns:a16="http://schemas.microsoft.com/office/drawing/2014/main" id="{9DA28583-9D25-419B-3511-DBB4EA6C9FD3}"/>
              </a:ext>
            </a:extLst>
          </p:cNvPr>
          <p:cNvSpPr txBox="1">
            <a:spLocks/>
          </p:cNvSpPr>
          <p:nvPr userDrawn="1"/>
        </p:nvSpPr>
        <p:spPr>
          <a:xfrm>
            <a:off x="5256747" y="5014443"/>
            <a:ext cx="3257705" cy="44888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kern="1200" cap="none" baseline="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t>@LEAP-RE</a:t>
            </a:r>
          </a:p>
        </p:txBody>
      </p:sp>
      <p:pic>
        <p:nvPicPr>
          <p:cNvPr id="2" name="Picture 14">
            <a:extLst>
              <a:ext uri="{FF2B5EF4-FFF2-40B4-BE49-F238E27FC236}">
                <a16:creationId xmlns:a16="http://schemas.microsoft.com/office/drawing/2014/main" id="{6A0B702A-906B-F727-BCE1-9FC8908FD7C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5363" y="6341748"/>
            <a:ext cx="567812" cy="386112"/>
          </a:xfrm>
          <a:prstGeom prst="rect">
            <a:avLst/>
          </a:prstGeom>
        </p:spPr>
      </p:pic>
      <p:sp>
        <p:nvSpPr>
          <p:cNvPr id="3" name="Rectangle 2">
            <a:extLst>
              <a:ext uri="{FF2B5EF4-FFF2-40B4-BE49-F238E27FC236}">
                <a16:creationId xmlns:a16="http://schemas.microsoft.com/office/drawing/2014/main" id="{52FBC96D-BC94-8C09-13C7-F9150583A003}"/>
              </a:ext>
            </a:extLst>
          </p:cNvPr>
          <p:cNvSpPr/>
          <p:nvPr userDrawn="1"/>
        </p:nvSpPr>
        <p:spPr>
          <a:xfrm>
            <a:off x="814768" y="6413524"/>
            <a:ext cx="1129150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lumMod val="65000"/>
                    <a:lumOff val="35000"/>
                  </a:schemeClr>
                </a:solidFill>
                <a:effectLst/>
                <a:latin typeface="Rubik"/>
              </a:rPr>
              <a:t>The LEAP-SE project has received funding from the European Union’s Horizon Europe Program </a:t>
            </a:r>
            <a:r>
              <a:rPr lang="en-US" sz="1100" b="0" i="0" dirty="0" err="1">
                <a:solidFill>
                  <a:schemeClr val="tx1">
                    <a:lumMod val="65000"/>
                    <a:lumOff val="35000"/>
                  </a:schemeClr>
                </a:solidFill>
                <a:effectLst/>
                <a:latin typeface="Rubik"/>
              </a:rPr>
              <a:t>Cofund</a:t>
            </a:r>
            <a:r>
              <a:rPr lang="en-US" sz="1100" b="0" i="0" dirty="0">
                <a:solidFill>
                  <a:schemeClr val="tx1">
                    <a:lumMod val="65000"/>
                    <a:lumOff val="35000"/>
                  </a:schemeClr>
                </a:solidFill>
                <a:effectLst/>
                <a:latin typeface="Rubik"/>
              </a:rPr>
              <a:t> Action under Grant Agreement 101172838.</a:t>
            </a:r>
            <a:endParaRPr lang="fr-FR" sz="1100" dirty="0">
              <a:solidFill>
                <a:schemeClr val="tx1">
                  <a:lumMod val="65000"/>
                  <a:lumOff val="35000"/>
                </a:schemeClr>
              </a:solidFill>
            </a:endParaRPr>
          </a:p>
        </p:txBody>
      </p:sp>
    </p:spTree>
    <p:extLst>
      <p:ext uri="{BB962C8B-B14F-4D97-AF65-F5344CB8AC3E}">
        <p14:creationId xmlns:p14="http://schemas.microsoft.com/office/powerpoint/2010/main" val="3253289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30E722B-4761-4A69-BC4C-DF14000D8B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7E41E92C-D797-4667-B80F-0BB45961A2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F5CC2215-6074-4638-8CC6-1C8FE51D67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F4DFFB-3ACB-4D74-8D7F-8E2F1D09B9CC}" type="datetimeFigureOut">
              <a:rPr lang="fr-FR" smtClean="0"/>
              <a:t>06/01/2026</a:t>
            </a:fld>
            <a:endParaRPr lang="fr-FR"/>
          </a:p>
        </p:txBody>
      </p:sp>
      <p:sp>
        <p:nvSpPr>
          <p:cNvPr id="5" name="Espace réservé du pied de page 4">
            <a:extLst>
              <a:ext uri="{FF2B5EF4-FFF2-40B4-BE49-F238E27FC236}">
                <a16:creationId xmlns:a16="http://schemas.microsoft.com/office/drawing/2014/main" id="{4A2A40DC-9783-44F2-AB6C-6EA5F9C1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0784E092-A6DA-4F77-890A-0704FED21F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CA754-A55E-413D-A6F6-65F50450773E}" type="slidenum">
              <a:rPr lang="fr-FR" smtClean="0"/>
              <a:t>‹N°›</a:t>
            </a:fld>
            <a:endParaRPr lang="fr-FR"/>
          </a:p>
        </p:txBody>
      </p:sp>
    </p:spTree>
    <p:extLst>
      <p:ext uri="{BB962C8B-B14F-4D97-AF65-F5344CB8AC3E}">
        <p14:creationId xmlns:p14="http://schemas.microsoft.com/office/powerpoint/2010/main" val="854168207"/>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63" r:id="rId4"/>
    <p:sldLayoutId id="2147483665" r:id="rId5"/>
    <p:sldLayoutId id="2147483652" r:id="rId6"/>
    <p:sldLayoutId id="2147483654" r:id="rId7"/>
    <p:sldLayoutId id="2147483657" r:id="rId8"/>
    <p:sldLayoutId id="2147483664" r:id="rId9"/>
    <p:sldLayoutId id="2147483668" r:id="rId10"/>
  </p:sldLayoutIdLst>
  <p:txStyles>
    <p:titleStyle>
      <a:lvl1pPr algn="l" defTabSz="914400" rtl="0" eaLnBrk="1" latinLnBrk="0" hangingPunct="1">
        <a:lnSpc>
          <a:spcPct val="90000"/>
        </a:lnSpc>
        <a:spcBef>
          <a:spcPct val="0"/>
        </a:spcBef>
        <a:buNone/>
        <a:defRPr sz="4000" b="1" kern="1200">
          <a:solidFill>
            <a:schemeClr val="tx1">
              <a:lumMod val="65000"/>
              <a:lumOff val="35000"/>
            </a:schemeClr>
          </a:solidFill>
          <a:latin typeface="Verdana" panose="020B0604030504040204" pitchFamily="34" charset="0"/>
          <a:ea typeface="Verdana" panose="020B0604030504040204" pitchFamily="34" charset="0"/>
          <a:cs typeface="+mj-cs"/>
        </a:defRPr>
      </a:lvl1pPr>
    </p:titleStyle>
    <p:bodyStyle>
      <a:lvl1pPr marL="0" indent="0" algn="l" defTabSz="914400" rtl="0" eaLnBrk="1" latinLnBrk="0" hangingPunct="1">
        <a:lnSpc>
          <a:spcPct val="90000"/>
        </a:lnSpc>
        <a:spcBef>
          <a:spcPts val="1000"/>
        </a:spcBef>
        <a:buClr>
          <a:srgbClr val="00991D"/>
        </a:buClr>
        <a:buFont typeface="Arial" panose="020B0604020202020204" pitchFamily="34" charset="0"/>
        <a:buNone/>
        <a:defRPr sz="24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991D"/>
        </a:buClr>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991D"/>
        </a:buClr>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991D"/>
        </a:buClr>
        <a:buFont typeface="Arial" panose="020B0604020202020204" pitchFamily="34" charset="0"/>
        <a:buChar char="•"/>
        <a:defRPr sz="16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991D"/>
        </a:buClr>
        <a:buFont typeface="Arial" panose="020B0604020202020204" pitchFamily="34" charset="0"/>
        <a:buChar char="•"/>
        <a:defRPr sz="16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10.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hyperlink" Target="https://www.leap-re.eu/leap-se-call-2026/" TargetMode="External"/><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www.leap-re.eu/wp-content/uploads/2025/11/LEAP_SE_2026_Checklist-for-the-Consortium-Coordinator.pdf" TargetMode="External"/><Relationship Id="rId3" Type="http://schemas.openxmlformats.org/officeDocument/2006/relationships/hyperlink" Target="https://www.leap-re.eu/wp-content/uploads/2025/12/National_regional-funding-requirements-V1_2.pdf" TargetMode="External"/><Relationship Id="rId7" Type="http://schemas.openxmlformats.org/officeDocument/2006/relationships/hyperlink" Target="https://www.leap-re.eu/wp-content/uploads/2025/11/LEAP-SE_financial_sheet.xlsx" TargetMode="External"/><Relationship Id="rId2" Type="http://schemas.openxmlformats.org/officeDocument/2006/relationships/hyperlink" Target="https://www.leap-re.eu/wp-content/uploads/2025/11/LEAP-SE_2026_Call-text1.pdf" TargetMode="External"/><Relationship Id="rId1" Type="http://schemas.openxmlformats.org/officeDocument/2006/relationships/slideLayout" Target="../slideLayouts/slideLayout4.xml"/><Relationship Id="rId6" Type="http://schemas.openxmlformats.org/officeDocument/2006/relationships/hyperlink" Target="https://www.leap-re.eu/wp-content/uploads/2025/11/LEAP_SE-Applicant-CV-Template.docx" TargetMode="External"/><Relationship Id="rId5" Type="http://schemas.openxmlformats.org/officeDocument/2006/relationships/hyperlink" Target="https://www.leap-re.eu/wp-content/uploads/2025/11/LEAP-SE_Form-A_pre-proposal_Template.docx" TargetMode="External"/><Relationship Id="rId4" Type="http://schemas.openxmlformats.org/officeDocument/2006/relationships/hyperlink" Target="https://www.leap-re.eu/wp-content/uploads/2025/11/LEAP-SE_Submission-Guideline.pdf" TargetMode="External"/><Relationship Id="rId9" Type="http://schemas.openxmlformats.org/officeDocument/2006/relationships/hyperlink" Target="https://aap.agencerecherche.fr/_layouts/15/SIM/Pages/SIMNouveauProjet.aspx?idAAP=2349" TargetMode="Externa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hyperlink" Target="https://aap.agencerecherche.fr/_layouts/15/SIM/Pages/SIMNouveauProjet.aspx?idAAP=2349"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leap-re.app" TargetMode="Externa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image" Target="../media/image47.emf"/><Relationship Id="rId13" Type="http://schemas.openxmlformats.org/officeDocument/2006/relationships/image" Target="../media/image50.jpeg"/><Relationship Id="rId3" Type="http://schemas.openxmlformats.org/officeDocument/2006/relationships/image" Target="../media/image42.emf"/><Relationship Id="rId7" Type="http://schemas.openxmlformats.org/officeDocument/2006/relationships/image" Target="../media/image46.emf"/><Relationship Id="rId12" Type="http://schemas.openxmlformats.org/officeDocument/2006/relationships/hyperlink" Target="https://www.leap-re.eu/mg-farm/" TargetMode="External"/><Relationship Id="rId2" Type="http://schemas.openxmlformats.org/officeDocument/2006/relationships/chart" Target="../charts/chart1.xml"/><Relationship Id="rId16" Type="http://schemas.openxmlformats.org/officeDocument/2006/relationships/hyperlink" Target="https://www.leap-re.eu/sirevival/" TargetMode="External"/><Relationship Id="rId1" Type="http://schemas.openxmlformats.org/officeDocument/2006/relationships/slideLayout" Target="../slideLayouts/slideLayout4.xml"/><Relationship Id="rId6" Type="http://schemas.openxmlformats.org/officeDocument/2006/relationships/image" Target="../media/image45.emf"/><Relationship Id="rId11" Type="http://schemas.openxmlformats.org/officeDocument/2006/relationships/image" Target="../media/image49.jpeg"/><Relationship Id="rId5" Type="http://schemas.openxmlformats.org/officeDocument/2006/relationships/image" Target="../media/image44.emf"/><Relationship Id="rId15" Type="http://schemas.openxmlformats.org/officeDocument/2006/relationships/hyperlink" Target="https://www.leap-re.eu/nanosolarcell/" TargetMode="External"/><Relationship Id="rId10" Type="http://schemas.openxmlformats.org/officeDocument/2006/relationships/hyperlink" Target="https://www.leap-re.eu/biotherep/" TargetMode="External"/><Relationship Id="rId4" Type="http://schemas.openxmlformats.org/officeDocument/2006/relationships/image" Target="../media/image43.emf"/><Relationship Id="rId9" Type="http://schemas.openxmlformats.org/officeDocument/2006/relationships/image" Target="../media/image48.png"/><Relationship Id="rId14" Type="http://schemas.openxmlformats.org/officeDocument/2006/relationships/hyperlink" Target="https://www.leap-re.eu/midina/"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8E8118-E6DE-4F0E-B3DE-9C40D3D90565}"/>
              </a:ext>
            </a:extLst>
          </p:cNvPr>
          <p:cNvSpPr>
            <a:spLocks noGrp="1"/>
          </p:cNvSpPr>
          <p:nvPr>
            <p:ph type="ctrTitle"/>
          </p:nvPr>
        </p:nvSpPr>
        <p:spPr>
          <a:xfrm>
            <a:off x="528128" y="1794692"/>
            <a:ext cx="5655627" cy="1658322"/>
          </a:xfrm>
        </p:spPr>
        <p:txBody>
          <a:bodyPr/>
          <a:lstStyle/>
          <a:p>
            <a:r>
              <a:rPr lang="fr-FR" dirty="0">
                <a:solidFill>
                  <a:srgbClr val="FFFF00"/>
                </a:solidFill>
              </a:rPr>
              <a:t>LEAP-SE-2026</a:t>
            </a:r>
          </a:p>
        </p:txBody>
      </p:sp>
      <p:sp>
        <p:nvSpPr>
          <p:cNvPr id="7" name="Titre 1">
            <a:extLst>
              <a:ext uri="{FF2B5EF4-FFF2-40B4-BE49-F238E27FC236}">
                <a16:creationId xmlns:a16="http://schemas.microsoft.com/office/drawing/2014/main" id="{1C758780-3002-4561-A345-3C11A9A5A72C}"/>
              </a:ext>
            </a:extLst>
          </p:cNvPr>
          <p:cNvSpPr txBox="1">
            <a:spLocks/>
          </p:cNvSpPr>
          <p:nvPr/>
        </p:nvSpPr>
        <p:spPr>
          <a:xfrm>
            <a:off x="683799" y="3858646"/>
            <a:ext cx="5600043" cy="113347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800" b="1" kern="1200" cap="all" baseline="0">
                <a:solidFill>
                  <a:schemeClr val="bg1"/>
                </a:solidFill>
                <a:latin typeface="Verdana" panose="020B0604030504040204" pitchFamily="34" charset="0"/>
                <a:ea typeface="Verdana" panose="020B0604030504040204" pitchFamily="34" charset="0"/>
                <a:cs typeface="+mj-cs"/>
              </a:defRPr>
            </a:lvl1pPr>
          </a:lstStyle>
          <a:p>
            <a:r>
              <a:rPr lang="fr-FR" sz="4000" dirty="0">
                <a:solidFill>
                  <a:srgbClr val="FFFF00"/>
                </a:solidFill>
              </a:rPr>
              <a:t>Présentation de l'appel</a:t>
            </a:r>
          </a:p>
        </p:txBody>
      </p:sp>
      <p:sp>
        <p:nvSpPr>
          <p:cNvPr id="3" name="Rectangle 2"/>
          <p:cNvSpPr/>
          <p:nvPr/>
        </p:nvSpPr>
        <p:spPr>
          <a:xfrm>
            <a:off x="435819" y="4992121"/>
            <a:ext cx="9362807" cy="1508105"/>
          </a:xfrm>
          <a:prstGeom prst="rect">
            <a:avLst/>
          </a:prstGeom>
        </p:spPr>
        <p:txBody>
          <a:bodyPr wrap="square">
            <a:spAutoFit/>
          </a:bodyPr>
          <a:lstStyle/>
          <a:p>
            <a:r>
              <a:rPr lang="fr-FR" sz="2000" b="1" dirty="0"/>
              <a:t>Dr</a:t>
            </a:r>
            <a:r>
              <a:rPr lang="en-US" b="1" dirty="0"/>
              <a:t> Mohamed LOUCIF SEIAD</a:t>
            </a:r>
            <a:endParaRPr lang="en-US" dirty="0"/>
          </a:p>
          <a:p>
            <a:r>
              <a:rPr lang="en-US" dirty="0"/>
              <a:t>Deputy-director of International Research Programs </a:t>
            </a:r>
          </a:p>
          <a:p>
            <a:r>
              <a:rPr lang="en-US" dirty="0"/>
              <a:t>The Directorate-General for Scientific Research and Technological Development (DGRSDT).</a:t>
            </a:r>
            <a:br>
              <a:rPr lang="en-US" dirty="0"/>
            </a:br>
            <a:r>
              <a:rPr lang="en-US" dirty="0"/>
              <a:t>Ministry of Higher Education and Scientific Research</a:t>
            </a:r>
          </a:p>
          <a:p>
            <a:endParaRPr lang="fr-FR" dirty="0"/>
          </a:p>
        </p:txBody>
      </p:sp>
      <p:pic>
        <p:nvPicPr>
          <p:cNvPr id="6" name="Image 5"/>
          <p:cNvPicPr>
            <a:picLocks noChangeAspect="1"/>
          </p:cNvPicPr>
          <p:nvPr/>
        </p:nvPicPr>
        <p:blipFill>
          <a:blip r:embed="rId3"/>
          <a:stretch>
            <a:fillRect/>
          </a:stretch>
        </p:blipFill>
        <p:spPr>
          <a:xfrm>
            <a:off x="0" y="0"/>
            <a:ext cx="1377574" cy="1389060"/>
          </a:xfrm>
          <a:prstGeom prst="rect">
            <a:avLst/>
          </a:prstGeom>
        </p:spPr>
      </p:pic>
      <p:pic>
        <p:nvPicPr>
          <p:cNvPr id="1026" name="Picture 2" descr="761 émanant de la DGRSDT du MESRS ...">
            <a:extLst>
              <a:ext uri="{FF2B5EF4-FFF2-40B4-BE49-F238E27FC236}">
                <a16:creationId xmlns:a16="http://schemas.microsoft.com/office/drawing/2014/main" id="{EA8D397F-EF21-46ED-9702-6C7801C0BA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7574" y="7935"/>
            <a:ext cx="3314700" cy="1381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072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p:cNvSpPr/>
          <p:nvPr/>
        </p:nvSpPr>
        <p:spPr>
          <a:xfrm rot="1366086">
            <a:off x="7326209" y="2094615"/>
            <a:ext cx="1197757" cy="1263569"/>
          </a:xfrm>
          <a:prstGeom prst="rect">
            <a:avLst/>
          </a:prstGeom>
          <a:gradFill flip="none" rotWithShape="1">
            <a:gsLst>
              <a:gs pos="0">
                <a:schemeClr val="tx1">
                  <a:alpha val="0"/>
                </a:schemeClr>
              </a:gs>
              <a:gs pos="100000">
                <a:schemeClr val="tx1">
                  <a:alpha val="16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2" name="Rectangle 111"/>
          <p:cNvSpPr/>
          <p:nvPr/>
        </p:nvSpPr>
        <p:spPr>
          <a:xfrm rot="1366086">
            <a:off x="5959637" y="1522480"/>
            <a:ext cx="1197757" cy="1263569"/>
          </a:xfrm>
          <a:prstGeom prst="rect">
            <a:avLst/>
          </a:prstGeom>
          <a:gradFill flip="none" rotWithShape="1">
            <a:gsLst>
              <a:gs pos="0">
                <a:schemeClr val="tx1">
                  <a:alpha val="0"/>
                </a:schemeClr>
              </a:gs>
              <a:gs pos="100000">
                <a:schemeClr val="tx1">
                  <a:alpha val="16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3" name="Rectangle 112"/>
          <p:cNvSpPr/>
          <p:nvPr/>
        </p:nvSpPr>
        <p:spPr>
          <a:xfrm rot="1366086">
            <a:off x="4636695" y="2101000"/>
            <a:ext cx="1197757" cy="1263569"/>
          </a:xfrm>
          <a:prstGeom prst="rect">
            <a:avLst/>
          </a:prstGeom>
          <a:gradFill flip="none" rotWithShape="1">
            <a:gsLst>
              <a:gs pos="0">
                <a:schemeClr val="tx1">
                  <a:alpha val="0"/>
                </a:schemeClr>
              </a:gs>
              <a:gs pos="100000">
                <a:schemeClr val="tx1">
                  <a:alpha val="16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4" name="Rectangle 113"/>
          <p:cNvSpPr/>
          <p:nvPr/>
        </p:nvSpPr>
        <p:spPr>
          <a:xfrm rot="1366086">
            <a:off x="4164611" y="3472829"/>
            <a:ext cx="1197757" cy="1263569"/>
          </a:xfrm>
          <a:prstGeom prst="rect">
            <a:avLst/>
          </a:prstGeom>
          <a:gradFill flip="none" rotWithShape="1">
            <a:gsLst>
              <a:gs pos="0">
                <a:schemeClr val="tx1">
                  <a:alpha val="0"/>
                </a:schemeClr>
              </a:gs>
              <a:gs pos="100000">
                <a:schemeClr val="tx1">
                  <a:alpha val="16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0" name="Rectangle 129"/>
          <p:cNvSpPr/>
          <p:nvPr/>
        </p:nvSpPr>
        <p:spPr>
          <a:xfrm rot="1366086">
            <a:off x="4698657" y="4752167"/>
            <a:ext cx="1197757" cy="1263569"/>
          </a:xfrm>
          <a:prstGeom prst="rect">
            <a:avLst/>
          </a:prstGeom>
          <a:gradFill flip="none" rotWithShape="1">
            <a:gsLst>
              <a:gs pos="0">
                <a:schemeClr val="tx1">
                  <a:alpha val="0"/>
                </a:schemeClr>
              </a:gs>
              <a:gs pos="100000">
                <a:schemeClr val="tx1">
                  <a:alpha val="16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3" name="Rectangle 132"/>
          <p:cNvSpPr/>
          <p:nvPr/>
        </p:nvSpPr>
        <p:spPr>
          <a:xfrm rot="1366086">
            <a:off x="5980027" y="5339845"/>
            <a:ext cx="1197757" cy="1263569"/>
          </a:xfrm>
          <a:prstGeom prst="rect">
            <a:avLst/>
          </a:prstGeom>
          <a:gradFill flip="none" rotWithShape="1">
            <a:gsLst>
              <a:gs pos="0">
                <a:schemeClr val="tx1">
                  <a:alpha val="0"/>
                </a:schemeClr>
              </a:gs>
              <a:gs pos="100000">
                <a:schemeClr val="tx1">
                  <a:alpha val="16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0" name="Rectangle 109"/>
          <p:cNvSpPr/>
          <p:nvPr/>
        </p:nvSpPr>
        <p:spPr>
          <a:xfrm rot="1366086">
            <a:off x="7770503" y="3441303"/>
            <a:ext cx="1197757" cy="1263569"/>
          </a:xfrm>
          <a:prstGeom prst="rect">
            <a:avLst/>
          </a:prstGeom>
          <a:gradFill flip="none" rotWithShape="1">
            <a:gsLst>
              <a:gs pos="0">
                <a:schemeClr val="tx1">
                  <a:alpha val="0"/>
                </a:schemeClr>
              </a:gs>
              <a:gs pos="100000">
                <a:schemeClr val="tx1">
                  <a:alpha val="16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9" name="Rectangle 108"/>
          <p:cNvSpPr/>
          <p:nvPr/>
        </p:nvSpPr>
        <p:spPr>
          <a:xfrm rot="1366086">
            <a:off x="7326210" y="4736249"/>
            <a:ext cx="1197757" cy="1263569"/>
          </a:xfrm>
          <a:prstGeom prst="rect">
            <a:avLst/>
          </a:prstGeom>
          <a:gradFill flip="none" rotWithShape="1">
            <a:gsLst>
              <a:gs pos="0">
                <a:schemeClr val="tx1">
                  <a:alpha val="0"/>
                </a:schemeClr>
              </a:gs>
              <a:gs pos="100000">
                <a:schemeClr val="tx1">
                  <a:alpha val="16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836451" y="60217"/>
            <a:ext cx="10515600" cy="1325563"/>
          </a:xfrm>
        </p:spPr>
        <p:txBody>
          <a:bodyPr>
            <a:normAutofit/>
          </a:bodyPr>
          <a:lstStyle/>
          <a:p>
            <a:r>
              <a:rPr lang="fr-FR" dirty="0">
                <a:solidFill>
                  <a:schemeClr val="tx1"/>
                </a:solidFill>
              </a:rPr>
              <a:t>Les des 7 axes prioritaires (#MAR)</a:t>
            </a:r>
            <a:endParaRPr lang="en-US" dirty="0">
              <a:solidFill>
                <a:schemeClr val="tx1"/>
              </a:solidFill>
            </a:endParaRPr>
          </a:p>
        </p:txBody>
      </p:sp>
      <p:grpSp>
        <p:nvGrpSpPr>
          <p:cNvPr id="13" name="Group 12"/>
          <p:cNvGrpSpPr/>
          <p:nvPr/>
        </p:nvGrpSpPr>
        <p:grpSpPr>
          <a:xfrm>
            <a:off x="5076823" y="2317313"/>
            <a:ext cx="2652042" cy="3109296"/>
            <a:chOff x="4570412" y="2514600"/>
            <a:chExt cx="2209797" cy="2590800"/>
          </a:xfrm>
        </p:grpSpPr>
        <p:cxnSp>
          <p:nvCxnSpPr>
            <p:cNvPr id="9" name="Straight Connector 8"/>
            <p:cNvCxnSpPr/>
            <p:nvPr/>
          </p:nvCxnSpPr>
          <p:spPr>
            <a:xfrm>
              <a:off x="4570412" y="3048000"/>
              <a:ext cx="1752600" cy="1676400"/>
            </a:xfrm>
            <a:prstGeom prst="line">
              <a:avLst/>
            </a:prstGeom>
            <a:ln w="1270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4657406" y="2959101"/>
              <a:ext cx="1752600" cy="1676400"/>
            </a:xfrm>
            <a:prstGeom prst="line">
              <a:avLst/>
            </a:prstGeom>
            <a:ln w="1270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439092" y="2514600"/>
              <a:ext cx="0" cy="2590800"/>
            </a:xfrm>
            <a:prstGeom prst="line">
              <a:avLst/>
            </a:prstGeom>
            <a:ln w="1270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cxnSpLocks/>
            </p:cNvCxnSpPr>
            <p:nvPr/>
          </p:nvCxnSpPr>
          <p:spPr>
            <a:xfrm>
              <a:off x="4849150" y="3881440"/>
              <a:ext cx="1931059" cy="0"/>
            </a:xfrm>
            <a:prstGeom prst="line">
              <a:avLst/>
            </a:prstGeom>
            <a:ln w="1270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3" name="Oval 2"/>
          <p:cNvSpPr/>
          <p:nvPr/>
        </p:nvSpPr>
        <p:spPr>
          <a:xfrm>
            <a:off x="5459391" y="1318986"/>
            <a:ext cx="1280298" cy="1280298"/>
          </a:xfrm>
          <a:prstGeom prst="ellipse">
            <a:avLst/>
          </a:prstGeom>
          <a:solidFill>
            <a:srgbClr val="FFFF00"/>
          </a:solidFill>
          <a:ln>
            <a:noFill/>
          </a:ln>
          <a:effectLst>
            <a:outerShdw blurRad="114300" sx="106000" sy="106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4" name="Oval 43"/>
          <p:cNvSpPr/>
          <p:nvPr/>
        </p:nvSpPr>
        <p:spPr>
          <a:xfrm>
            <a:off x="5459391" y="5121777"/>
            <a:ext cx="1280298" cy="1280298"/>
          </a:xfrm>
          <a:prstGeom prst="ellipse">
            <a:avLst/>
          </a:prstGeom>
          <a:solidFill>
            <a:srgbClr val="7030A0"/>
          </a:solidFill>
          <a:ln>
            <a:noFill/>
          </a:ln>
          <a:effectLst>
            <a:outerShdw blurRad="114300" sx="106000" sy="106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5" name="Oval 44"/>
          <p:cNvSpPr/>
          <p:nvPr/>
        </p:nvSpPr>
        <p:spPr>
          <a:xfrm>
            <a:off x="6818564" y="4527352"/>
            <a:ext cx="1280298" cy="1280298"/>
          </a:xfrm>
          <a:prstGeom prst="ellipse">
            <a:avLst/>
          </a:prstGeom>
          <a:solidFill>
            <a:schemeClr val="accent2"/>
          </a:solidFill>
          <a:ln>
            <a:noFill/>
          </a:ln>
          <a:effectLst>
            <a:outerShdw blurRad="114300" sx="106000" sy="106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6" name="Oval 45"/>
          <p:cNvSpPr/>
          <p:nvPr/>
        </p:nvSpPr>
        <p:spPr>
          <a:xfrm>
            <a:off x="4139655" y="4527352"/>
            <a:ext cx="1280298" cy="1280298"/>
          </a:xfrm>
          <a:prstGeom prst="ellipse">
            <a:avLst/>
          </a:prstGeom>
          <a:solidFill>
            <a:schemeClr val="tx2"/>
          </a:solidFill>
          <a:ln>
            <a:noFill/>
          </a:ln>
          <a:effectLst>
            <a:outerShdw blurRad="114300" sx="106000" sy="106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7" name="Oval 46"/>
          <p:cNvSpPr/>
          <p:nvPr/>
        </p:nvSpPr>
        <p:spPr>
          <a:xfrm>
            <a:off x="6818564" y="1890548"/>
            <a:ext cx="1280298" cy="1280298"/>
          </a:xfrm>
          <a:prstGeom prst="ellipse">
            <a:avLst/>
          </a:prstGeom>
          <a:solidFill>
            <a:schemeClr val="tx2"/>
          </a:solidFill>
          <a:ln>
            <a:noFill/>
          </a:ln>
          <a:effectLst>
            <a:outerShdw blurRad="114300" sx="106000" sy="106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8" name="Oval 47"/>
          <p:cNvSpPr/>
          <p:nvPr/>
        </p:nvSpPr>
        <p:spPr>
          <a:xfrm>
            <a:off x="4139655" y="1890548"/>
            <a:ext cx="1280298" cy="1280298"/>
          </a:xfrm>
          <a:prstGeom prst="ellipse">
            <a:avLst/>
          </a:prstGeom>
          <a:solidFill>
            <a:schemeClr val="accent2"/>
          </a:solidFill>
          <a:ln>
            <a:noFill/>
          </a:ln>
          <a:effectLst>
            <a:outerShdw blurRad="114300" sx="106000" sy="106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9" name="Oval 48"/>
          <p:cNvSpPr/>
          <p:nvPr/>
        </p:nvSpPr>
        <p:spPr>
          <a:xfrm>
            <a:off x="7287150" y="3247054"/>
            <a:ext cx="1280298" cy="1280298"/>
          </a:xfrm>
          <a:prstGeom prst="ellipse">
            <a:avLst/>
          </a:prstGeom>
          <a:solidFill>
            <a:schemeClr val="accent1"/>
          </a:solidFill>
          <a:ln>
            <a:noFill/>
          </a:ln>
          <a:effectLst>
            <a:outerShdw blurRad="114300" sx="106000" sy="106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Octagon 5"/>
          <p:cNvSpPr/>
          <p:nvPr/>
        </p:nvSpPr>
        <p:spPr>
          <a:xfrm>
            <a:off x="5344506" y="3098451"/>
            <a:ext cx="1676391" cy="1516543"/>
          </a:xfrm>
          <a:prstGeom prst="octagon">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Multi-Annual Roadmap </a:t>
            </a:r>
            <a:r>
              <a:rPr lang="en-US" sz="2000" dirty="0">
                <a:latin typeface="Arial" panose="020B0604020202020204" pitchFamily="34" charset="0"/>
                <a:cs typeface="Arial" panose="020B0604020202020204" pitchFamily="34" charset="0"/>
              </a:rPr>
              <a:t>#1</a:t>
            </a:r>
          </a:p>
        </p:txBody>
      </p:sp>
      <p:sp>
        <p:nvSpPr>
          <p:cNvPr id="63" name="TextBox 62"/>
          <p:cNvSpPr txBox="1"/>
          <p:nvPr/>
        </p:nvSpPr>
        <p:spPr>
          <a:xfrm>
            <a:off x="6966816" y="2434865"/>
            <a:ext cx="983797" cy="584775"/>
          </a:xfrm>
          <a:prstGeom prst="rect">
            <a:avLst/>
          </a:prstGeom>
          <a:noFill/>
        </p:spPr>
        <p:txBody>
          <a:bodyPr wrap="square" rtlCol="0">
            <a:spAutoFit/>
          </a:bodyPr>
          <a:lstStyle/>
          <a:p>
            <a:pPr algn="ctr"/>
            <a:r>
              <a:rPr lang="en-US" sz="1600" kern="0" dirty="0">
                <a:solidFill>
                  <a:schemeClr val="bg1"/>
                </a:solidFill>
                <a:latin typeface="Arial" panose="020B0604020202020204" pitchFamily="34" charset="0"/>
                <a:cs typeface="Arial" panose="020B0604020202020204" pitchFamily="34" charset="0"/>
              </a:rPr>
              <a:t>Sample</a:t>
            </a:r>
          </a:p>
          <a:p>
            <a:pPr algn="ctr"/>
            <a:r>
              <a:rPr lang="en-US" sz="1600" kern="0" dirty="0">
                <a:solidFill>
                  <a:schemeClr val="bg1"/>
                </a:solidFill>
                <a:latin typeface="Arial" panose="020B0604020202020204" pitchFamily="34" charset="0"/>
                <a:cs typeface="Arial" panose="020B0604020202020204" pitchFamily="34" charset="0"/>
              </a:rPr>
              <a:t>text.</a:t>
            </a:r>
            <a:endParaRPr lang="en-US" sz="1600" dirty="0">
              <a:solidFill>
                <a:schemeClr val="bg1"/>
              </a:solidFill>
              <a:latin typeface="Arial" panose="020B0604020202020204" pitchFamily="34" charset="0"/>
              <a:cs typeface="Arial" panose="020B0604020202020204" pitchFamily="34" charset="0"/>
            </a:endParaRPr>
          </a:p>
        </p:txBody>
      </p:sp>
      <p:sp>
        <p:nvSpPr>
          <p:cNvPr id="64" name="TextBox 63"/>
          <p:cNvSpPr txBox="1"/>
          <p:nvPr/>
        </p:nvSpPr>
        <p:spPr>
          <a:xfrm>
            <a:off x="6966816" y="2058778"/>
            <a:ext cx="983797" cy="369332"/>
          </a:xfrm>
          <a:prstGeom prst="rect">
            <a:avLst/>
          </a:prstGeom>
          <a:noFill/>
        </p:spPr>
        <p:txBody>
          <a:bodyPr wrap="square" rtlCol="0">
            <a:spAutoFit/>
          </a:bodyPr>
          <a:lstStyle/>
          <a:p>
            <a:pPr algn="ctr"/>
            <a:r>
              <a:rPr lang="en-US" b="1" kern="0" dirty="0">
                <a:latin typeface="Arial" panose="020B0604020202020204" pitchFamily="34" charset="0"/>
                <a:cs typeface="Arial" panose="020B0604020202020204" pitchFamily="34" charset="0"/>
              </a:rPr>
              <a:t>MAR#3</a:t>
            </a:r>
            <a:endParaRPr lang="en-US" b="1" dirty="0">
              <a:latin typeface="Arial" panose="020B0604020202020204" pitchFamily="34" charset="0"/>
              <a:cs typeface="Arial" panose="020B0604020202020204" pitchFamily="34" charset="0"/>
            </a:endParaRPr>
          </a:p>
        </p:txBody>
      </p:sp>
      <p:sp>
        <p:nvSpPr>
          <p:cNvPr id="67" name="TextBox 66"/>
          <p:cNvSpPr txBox="1"/>
          <p:nvPr/>
        </p:nvSpPr>
        <p:spPr>
          <a:xfrm>
            <a:off x="7435402" y="3791372"/>
            <a:ext cx="983797" cy="584775"/>
          </a:xfrm>
          <a:prstGeom prst="rect">
            <a:avLst/>
          </a:prstGeom>
          <a:noFill/>
        </p:spPr>
        <p:txBody>
          <a:bodyPr wrap="square" rtlCol="0">
            <a:spAutoFit/>
          </a:bodyPr>
          <a:lstStyle/>
          <a:p>
            <a:pPr algn="ctr"/>
            <a:r>
              <a:rPr lang="en-US" sz="1600" kern="0" dirty="0">
                <a:solidFill>
                  <a:schemeClr val="bg1"/>
                </a:solidFill>
                <a:latin typeface="Arial" panose="020B0604020202020204" pitchFamily="34" charset="0"/>
                <a:cs typeface="Arial" panose="020B0604020202020204" pitchFamily="34" charset="0"/>
              </a:rPr>
              <a:t>Sample</a:t>
            </a:r>
          </a:p>
          <a:p>
            <a:pPr algn="ctr"/>
            <a:r>
              <a:rPr lang="en-US" sz="1600" kern="0" dirty="0">
                <a:solidFill>
                  <a:schemeClr val="bg1"/>
                </a:solidFill>
                <a:latin typeface="Arial" panose="020B0604020202020204" pitchFamily="34" charset="0"/>
                <a:cs typeface="Arial" panose="020B0604020202020204" pitchFamily="34" charset="0"/>
              </a:rPr>
              <a:t>text.</a:t>
            </a:r>
            <a:endParaRPr lang="en-US" sz="1600" dirty="0">
              <a:solidFill>
                <a:schemeClr val="bg1"/>
              </a:solidFill>
              <a:latin typeface="Arial" panose="020B0604020202020204" pitchFamily="34" charset="0"/>
              <a:cs typeface="Arial" panose="020B0604020202020204" pitchFamily="34" charset="0"/>
            </a:endParaRPr>
          </a:p>
        </p:txBody>
      </p:sp>
      <p:sp>
        <p:nvSpPr>
          <p:cNvPr id="68" name="TextBox 67"/>
          <p:cNvSpPr txBox="1"/>
          <p:nvPr/>
        </p:nvSpPr>
        <p:spPr>
          <a:xfrm>
            <a:off x="7435402" y="3415284"/>
            <a:ext cx="983797" cy="369332"/>
          </a:xfrm>
          <a:prstGeom prst="rect">
            <a:avLst/>
          </a:prstGeom>
          <a:noFill/>
        </p:spPr>
        <p:txBody>
          <a:bodyPr wrap="square" rtlCol="0">
            <a:spAutoFit/>
          </a:bodyPr>
          <a:lstStyle/>
          <a:p>
            <a:pPr algn="ctr"/>
            <a:r>
              <a:rPr lang="en-US" b="1" kern="0" dirty="0">
                <a:latin typeface="Arial" panose="020B0604020202020204" pitchFamily="34" charset="0"/>
                <a:cs typeface="Arial" panose="020B0604020202020204" pitchFamily="34" charset="0"/>
              </a:rPr>
              <a:t>MAR#4</a:t>
            </a:r>
            <a:endParaRPr lang="en-US" b="1" dirty="0">
              <a:latin typeface="Arial" panose="020B0604020202020204" pitchFamily="34" charset="0"/>
              <a:cs typeface="Arial" panose="020B0604020202020204" pitchFamily="34" charset="0"/>
            </a:endParaRPr>
          </a:p>
        </p:txBody>
      </p:sp>
      <p:sp>
        <p:nvSpPr>
          <p:cNvPr id="70" name="TextBox 69"/>
          <p:cNvSpPr txBox="1"/>
          <p:nvPr/>
        </p:nvSpPr>
        <p:spPr>
          <a:xfrm>
            <a:off x="6966816" y="5071670"/>
            <a:ext cx="983797" cy="584775"/>
          </a:xfrm>
          <a:prstGeom prst="rect">
            <a:avLst/>
          </a:prstGeom>
          <a:noFill/>
        </p:spPr>
        <p:txBody>
          <a:bodyPr wrap="square" rtlCol="0">
            <a:spAutoFit/>
          </a:bodyPr>
          <a:lstStyle/>
          <a:p>
            <a:pPr algn="ctr"/>
            <a:r>
              <a:rPr lang="en-US" sz="1600" kern="0" dirty="0">
                <a:solidFill>
                  <a:schemeClr val="bg1"/>
                </a:solidFill>
                <a:latin typeface="Arial" panose="020B0604020202020204" pitchFamily="34" charset="0"/>
                <a:cs typeface="Arial" panose="020B0604020202020204" pitchFamily="34" charset="0"/>
              </a:rPr>
              <a:t>Sample</a:t>
            </a:r>
          </a:p>
          <a:p>
            <a:pPr algn="ctr"/>
            <a:r>
              <a:rPr lang="en-US" sz="1600" kern="0" dirty="0">
                <a:solidFill>
                  <a:schemeClr val="bg1"/>
                </a:solidFill>
                <a:latin typeface="Arial" panose="020B0604020202020204" pitchFamily="34" charset="0"/>
                <a:cs typeface="Arial" panose="020B0604020202020204" pitchFamily="34" charset="0"/>
              </a:rPr>
              <a:t>text.</a:t>
            </a:r>
            <a:endParaRPr lang="en-US" sz="1600" dirty="0">
              <a:solidFill>
                <a:schemeClr val="bg1"/>
              </a:solidFill>
              <a:latin typeface="Arial" panose="020B0604020202020204" pitchFamily="34" charset="0"/>
              <a:cs typeface="Arial" panose="020B0604020202020204" pitchFamily="34" charset="0"/>
            </a:endParaRPr>
          </a:p>
        </p:txBody>
      </p:sp>
      <p:sp>
        <p:nvSpPr>
          <p:cNvPr id="71" name="TextBox 70"/>
          <p:cNvSpPr txBox="1"/>
          <p:nvPr/>
        </p:nvSpPr>
        <p:spPr>
          <a:xfrm>
            <a:off x="6966816" y="4695583"/>
            <a:ext cx="983797" cy="369332"/>
          </a:xfrm>
          <a:prstGeom prst="rect">
            <a:avLst/>
          </a:prstGeom>
          <a:noFill/>
        </p:spPr>
        <p:txBody>
          <a:bodyPr wrap="square" rtlCol="0">
            <a:spAutoFit/>
          </a:bodyPr>
          <a:lstStyle/>
          <a:p>
            <a:pPr algn="ctr"/>
            <a:r>
              <a:rPr lang="en-US" b="1" kern="0" dirty="0">
                <a:latin typeface="Arial" panose="020B0604020202020204" pitchFamily="34" charset="0"/>
                <a:cs typeface="Arial" panose="020B0604020202020204" pitchFamily="34" charset="0"/>
              </a:rPr>
              <a:t>MAR#5</a:t>
            </a:r>
            <a:endParaRPr lang="en-US" b="1" dirty="0">
              <a:latin typeface="Arial" panose="020B0604020202020204" pitchFamily="34" charset="0"/>
              <a:cs typeface="Arial" panose="020B0604020202020204" pitchFamily="34" charset="0"/>
            </a:endParaRPr>
          </a:p>
        </p:txBody>
      </p:sp>
      <p:sp>
        <p:nvSpPr>
          <p:cNvPr id="73" name="TextBox 72"/>
          <p:cNvSpPr txBox="1"/>
          <p:nvPr/>
        </p:nvSpPr>
        <p:spPr>
          <a:xfrm>
            <a:off x="5607643" y="5666094"/>
            <a:ext cx="983797" cy="584775"/>
          </a:xfrm>
          <a:prstGeom prst="rect">
            <a:avLst/>
          </a:prstGeom>
          <a:noFill/>
        </p:spPr>
        <p:txBody>
          <a:bodyPr wrap="square" rtlCol="0">
            <a:spAutoFit/>
          </a:bodyPr>
          <a:lstStyle/>
          <a:p>
            <a:pPr algn="ctr"/>
            <a:r>
              <a:rPr lang="en-US" sz="1600" kern="0" dirty="0">
                <a:solidFill>
                  <a:schemeClr val="bg1"/>
                </a:solidFill>
                <a:latin typeface="Arial" panose="020B0604020202020204" pitchFamily="34" charset="0"/>
                <a:cs typeface="Arial" panose="020B0604020202020204" pitchFamily="34" charset="0"/>
              </a:rPr>
              <a:t>Sample</a:t>
            </a:r>
          </a:p>
          <a:p>
            <a:pPr algn="ctr"/>
            <a:r>
              <a:rPr lang="en-US" sz="1600" kern="0" dirty="0">
                <a:solidFill>
                  <a:schemeClr val="bg1"/>
                </a:solidFill>
                <a:latin typeface="Arial" panose="020B0604020202020204" pitchFamily="34" charset="0"/>
                <a:cs typeface="Arial" panose="020B0604020202020204" pitchFamily="34" charset="0"/>
              </a:rPr>
              <a:t>text.</a:t>
            </a:r>
            <a:endParaRPr lang="en-US" sz="1600" dirty="0">
              <a:solidFill>
                <a:schemeClr val="bg1"/>
              </a:solidFill>
              <a:latin typeface="Arial" panose="020B0604020202020204" pitchFamily="34" charset="0"/>
              <a:cs typeface="Arial" panose="020B0604020202020204" pitchFamily="34" charset="0"/>
            </a:endParaRPr>
          </a:p>
        </p:txBody>
      </p:sp>
      <p:sp>
        <p:nvSpPr>
          <p:cNvPr id="74" name="TextBox 73"/>
          <p:cNvSpPr txBox="1"/>
          <p:nvPr/>
        </p:nvSpPr>
        <p:spPr>
          <a:xfrm>
            <a:off x="5607643" y="5290007"/>
            <a:ext cx="983797" cy="369332"/>
          </a:xfrm>
          <a:prstGeom prst="rect">
            <a:avLst/>
          </a:prstGeom>
          <a:noFill/>
        </p:spPr>
        <p:txBody>
          <a:bodyPr wrap="square" rtlCol="0">
            <a:spAutoFit/>
          </a:bodyPr>
          <a:lstStyle/>
          <a:p>
            <a:pPr algn="ctr"/>
            <a:r>
              <a:rPr lang="en-US" b="1" kern="0" dirty="0">
                <a:latin typeface="Arial" panose="020B0604020202020204" pitchFamily="34" charset="0"/>
                <a:cs typeface="Arial" panose="020B0604020202020204" pitchFamily="34" charset="0"/>
              </a:rPr>
              <a:t>MAR#6</a:t>
            </a:r>
            <a:endParaRPr lang="en-US" b="1" dirty="0">
              <a:latin typeface="Arial" panose="020B0604020202020204" pitchFamily="34" charset="0"/>
              <a:cs typeface="Arial" panose="020B0604020202020204" pitchFamily="34" charset="0"/>
            </a:endParaRPr>
          </a:p>
        </p:txBody>
      </p:sp>
      <p:sp>
        <p:nvSpPr>
          <p:cNvPr id="76" name="TextBox 75"/>
          <p:cNvSpPr txBox="1"/>
          <p:nvPr/>
        </p:nvSpPr>
        <p:spPr>
          <a:xfrm>
            <a:off x="4287907" y="5071670"/>
            <a:ext cx="983797" cy="584775"/>
          </a:xfrm>
          <a:prstGeom prst="rect">
            <a:avLst/>
          </a:prstGeom>
          <a:noFill/>
        </p:spPr>
        <p:txBody>
          <a:bodyPr wrap="square" rtlCol="0">
            <a:spAutoFit/>
          </a:bodyPr>
          <a:lstStyle/>
          <a:p>
            <a:pPr algn="ctr"/>
            <a:r>
              <a:rPr lang="en-US" sz="1600" kern="0" dirty="0">
                <a:solidFill>
                  <a:schemeClr val="bg1"/>
                </a:solidFill>
                <a:latin typeface="Arial" panose="020B0604020202020204" pitchFamily="34" charset="0"/>
                <a:cs typeface="Arial" panose="020B0604020202020204" pitchFamily="34" charset="0"/>
              </a:rPr>
              <a:t>Sample</a:t>
            </a:r>
          </a:p>
          <a:p>
            <a:pPr algn="ctr"/>
            <a:r>
              <a:rPr lang="en-US" sz="1600" kern="0" dirty="0">
                <a:solidFill>
                  <a:schemeClr val="bg1"/>
                </a:solidFill>
                <a:latin typeface="Arial" panose="020B0604020202020204" pitchFamily="34" charset="0"/>
                <a:cs typeface="Arial" panose="020B0604020202020204" pitchFamily="34" charset="0"/>
              </a:rPr>
              <a:t>text.</a:t>
            </a:r>
            <a:endParaRPr lang="en-US" sz="1600" dirty="0">
              <a:solidFill>
                <a:schemeClr val="bg1"/>
              </a:solidFill>
              <a:latin typeface="Arial" panose="020B0604020202020204" pitchFamily="34" charset="0"/>
              <a:cs typeface="Arial" panose="020B0604020202020204" pitchFamily="34" charset="0"/>
            </a:endParaRPr>
          </a:p>
        </p:txBody>
      </p:sp>
      <p:sp>
        <p:nvSpPr>
          <p:cNvPr id="77" name="TextBox 76"/>
          <p:cNvSpPr txBox="1"/>
          <p:nvPr/>
        </p:nvSpPr>
        <p:spPr>
          <a:xfrm>
            <a:off x="4287907" y="4695583"/>
            <a:ext cx="983797" cy="369332"/>
          </a:xfrm>
          <a:prstGeom prst="rect">
            <a:avLst/>
          </a:prstGeom>
          <a:noFill/>
        </p:spPr>
        <p:txBody>
          <a:bodyPr wrap="square" rtlCol="0">
            <a:spAutoFit/>
          </a:bodyPr>
          <a:lstStyle/>
          <a:p>
            <a:pPr algn="ctr"/>
            <a:r>
              <a:rPr lang="en-US" b="1" kern="0" dirty="0">
                <a:latin typeface="Arial" panose="020B0604020202020204" pitchFamily="34" charset="0"/>
                <a:cs typeface="Arial" panose="020B0604020202020204" pitchFamily="34" charset="0"/>
              </a:rPr>
              <a:t>MAR#7</a:t>
            </a:r>
            <a:endParaRPr lang="en-US" b="1" dirty="0">
              <a:latin typeface="Arial" panose="020B0604020202020204" pitchFamily="34" charset="0"/>
              <a:cs typeface="Arial" panose="020B0604020202020204" pitchFamily="34" charset="0"/>
            </a:endParaRPr>
          </a:p>
        </p:txBody>
      </p:sp>
      <p:sp>
        <p:nvSpPr>
          <p:cNvPr id="82" name="TextBox 81"/>
          <p:cNvSpPr txBox="1"/>
          <p:nvPr/>
        </p:nvSpPr>
        <p:spPr>
          <a:xfrm>
            <a:off x="4287907" y="2434865"/>
            <a:ext cx="983797" cy="584775"/>
          </a:xfrm>
          <a:prstGeom prst="rect">
            <a:avLst/>
          </a:prstGeom>
          <a:noFill/>
        </p:spPr>
        <p:txBody>
          <a:bodyPr wrap="square" rtlCol="0">
            <a:spAutoFit/>
          </a:bodyPr>
          <a:lstStyle/>
          <a:p>
            <a:pPr algn="ctr"/>
            <a:r>
              <a:rPr lang="en-US" sz="1600" kern="0" dirty="0">
                <a:solidFill>
                  <a:schemeClr val="bg1"/>
                </a:solidFill>
                <a:latin typeface="Arial" panose="020B0604020202020204" pitchFamily="34" charset="0"/>
                <a:cs typeface="Arial" panose="020B0604020202020204" pitchFamily="34" charset="0"/>
              </a:rPr>
              <a:t>Sample</a:t>
            </a:r>
          </a:p>
          <a:p>
            <a:pPr algn="ctr"/>
            <a:r>
              <a:rPr lang="en-US" sz="1600" kern="0" dirty="0">
                <a:solidFill>
                  <a:schemeClr val="bg1"/>
                </a:solidFill>
                <a:latin typeface="Arial" panose="020B0604020202020204" pitchFamily="34" charset="0"/>
                <a:cs typeface="Arial" panose="020B0604020202020204" pitchFamily="34" charset="0"/>
              </a:rPr>
              <a:t>text.</a:t>
            </a:r>
            <a:endParaRPr lang="en-US" sz="1600" dirty="0">
              <a:solidFill>
                <a:schemeClr val="bg1"/>
              </a:solidFill>
              <a:latin typeface="Arial" panose="020B0604020202020204" pitchFamily="34" charset="0"/>
              <a:cs typeface="Arial" panose="020B0604020202020204" pitchFamily="34" charset="0"/>
            </a:endParaRPr>
          </a:p>
        </p:txBody>
      </p:sp>
      <p:sp>
        <p:nvSpPr>
          <p:cNvPr id="83" name="TextBox 82"/>
          <p:cNvSpPr txBox="1"/>
          <p:nvPr/>
        </p:nvSpPr>
        <p:spPr>
          <a:xfrm>
            <a:off x="4287907" y="2058778"/>
            <a:ext cx="983797" cy="369332"/>
          </a:xfrm>
          <a:prstGeom prst="rect">
            <a:avLst/>
          </a:prstGeom>
          <a:noFill/>
        </p:spPr>
        <p:txBody>
          <a:bodyPr wrap="square" rtlCol="0">
            <a:spAutoFit/>
          </a:bodyPr>
          <a:lstStyle/>
          <a:p>
            <a:pPr algn="ctr"/>
            <a:r>
              <a:rPr lang="en-US" b="1" kern="0" dirty="0">
                <a:latin typeface="Arial" panose="020B0604020202020204" pitchFamily="34" charset="0"/>
                <a:cs typeface="Arial" panose="020B0604020202020204" pitchFamily="34" charset="0"/>
              </a:rPr>
              <a:t>MAR#1</a:t>
            </a:r>
            <a:endParaRPr lang="en-US" b="1" dirty="0">
              <a:latin typeface="Arial" panose="020B0604020202020204" pitchFamily="34" charset="0"/>
              <a:cs typeface="Arial" panose="020B0604020202020204" pitchFamily="34" charset="0"/>
            </a:endParaRPr>
          </a:p>
        </p:txBody>
      </p:sp>
      <p:sp>
        <p:nvSpPr>
          <p:cNvPr id="85" name="TextBox 84"/>
          <p:cNvSpPr txBox="1"/>
          <p:nvPr/>
        </p:nvSpPr>
        <p:spPr>
          <a:xfrm>
            <a:off x="5607643" y="1863303"/>
            <a:ext cx="983797" cy="584775"/>
          </a:xfrm>
          <a:prstGeom prst="rect">
            <a:avLst/>
          </a:prstGeom>
          <a:noFill/>
        </p:spPr>
        <p:txBody>
          <a:bodyPr wrap="square" rtlCol="0">
            <a:spAutoFit/>
          </a:bodyPr>
          <a:lstStyle/>
          <a:p>
            <a:pPr algn="ctr"/>
            <a:r>
              <a:rPr lang="en-US" sz="1600" kern="0" dirty="0">
                <a:solidFill>
                  <a:schemeClr val="bg1"/>
                </a:solidFill>
                <a:latin typeface="Arial" panose="020B0604020202020204" pitchFamily="34" charset="0"/>
                <a:cs typeface="Arial" panose="020B0604020202020204" pitchFamily="34" charset="0"/>
              </a:rPr>
              <a:t>Sample</a:t>
            </a:r>
          </a:p>
          <a:p>
            <a:pPr algn="ctr"/>
            <a:r>
              <a:rPr lang="en-US" sz="1600" kern="0" dirty="0">
                <a:solidFill>
                  <a:schemeClr val="bg1"/>
                </a:solidFill>
                <a:latin typeface="Arial" panose="020B0604020202020204" pitchFamily="34" charset="0"/>
                <a:cs typeface="Arial" panose="020B0604020202020204" pitchFamily="34" charset="0"/>
              </a:rPr>
              <a:t>text.</a:t>
            </a:r>
            <a:endParaRPr lang="en-US" sz="1600" dirty="0">
              <a:solidFill>
                <a:schemeClr val="bg1"/>
              </a:solidFill>
              <a:latin typeface="Arial" panose="020B0604020202020204" pitchFamily="34" charset="0"/>
              <a:cs typeface="Arial" panose="020B0604020202020204" pitchFamily="34" charset="0"/>
            </a:endParaRPr>
          </a:p>
        </p:txBody>
      </p:sp>
      <p:sp>
        <p:nvSpPr>
          <p:cNvPr id="86" name="TextBox 85"/>
          <p:cNvSpPr txBox="1"/>
          <p:nvPr/>
        </p:nvSpPr>
        <p:spPr>
          <a:xfrm>
            <a:off x="5607643" y="1487216"/>
            <a:ext cx="983797" cy="369332"/>
          </a:xfrm>
          <a:prstGeom prst="rect">
            <a:avLst/>
          </a:prstGeom>
          <a:noFill/>
        </p:spPr>
        <p:txBody>
          <a:bodyPr wrap="square" rtlCol="0">
            <a:spAutoFit/>
          </a:bodyPr>
          <a:lstStyle/>
          <a:p>
            <a:pPr algn="ctr"/>
            <a:r>
              <a:rPr lang="en-US" b="1" kern="0" dirty="0">
                <a:latin typeface="Arial" panose="020B0604020202020204" pitchFamily="34" charset="0"/>
                <a:cs typeface="Arial" panose="020B0604020202020204" pitchFamily="34" charset="0"/>
              </a:rPr>
              <a:t>MAR#2</a:t>
            </a:r>
            <a:endParaRPr lang="en-US" b="1" dirty="0">
              <a:latin typeface="Arial" panose="020B0604020202020204" pitchFamily="34" charset="0"/>
              <a:cs typeface="Arial" panose="020B0604020202020204" pitchFamily="34" charset="0"/>
            </a:endParaRPr>
          </a:p>
        </p:txBody>
      </p:sp>
      <p:sp>
        <p:nvSpPr>
          <p:cNvPr id="91" name="TextBox 90"/>
          <p:cNvSpPr txBox="1"/>
          <p:nvPr/>
        </p:nvSpPr>
        <p:spPr>
          <a:xfrm>
            <a:off x="6504373" y="1219719"/>
            <a:ext cx="5288855" cy="830997"/>
          </a:xfrm>
          <a:prstGeom prst="rect">
            <a:avLst/>
          </a:prstGeom>
          <a:noFill/>
        </p:spPr>
        <p:txBody>
          <a:bodyPr wrap="square" rtlCol="0">
            <a:spAutoFit/>
          </a:bodyPr>
          <a:lstStyle/>
          <a:p>
            <a:pPr algn="ctr"/>
            <a:r>
              <a:rPr lang="fr-FR" sz="1600" kern="0" dirty="0">
                <a:solidFill>
                  <a:schemeClr val="tx1">
                    <a:lumMod val="75000"/>
                    <a:lumOff val="25000"/>
                  </a:schemeClr>
                </a:solidFill>
                <a:latin typeface="Arial" panose="020B0604020202020204" pitchFamily="34" charset="0"/>
                <a:cs typeface="Arial" panose="020B0604020202020204" pitchFamily="34" charset="0"/>
              </a:rPr>
              <a:t>2- Gestion de la fin de vie et de la seconde vie des composants d'énergies renouvelables et impact environnemental ;</a:t>
            </a:r>
            <a:endParaRPr lang="en-US" sz="1600" kern="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96" name="TextBox 95"/>
          <p:cNvSpPr txBox="1"/>
          <p:nvPr/>
        </p:nvSpPr>
        <p:spPr>
          <a:xfrm>
            <a:off x="8331590" y="2682673"/>
            <a:ext cx="3858136" cy="584775"/>
          </a:xfrm>
          <a:prstGeom prst="rect">
            <a:avLst/>
          </a:prstGeom>
          <a:noFill/>
        </p:spPr>
        <p:txBody>
          <a:bodyPr wrap="square" rtlCol="0">
            <a:spAutoFit/>
          </a:bodyPr>
          <a:lstStyle/>
          <a:p>
            <a:pPr algn="ctr"/>
            <a:r>
              <a:rPr lang="en-US" sz="1600" kern="0" dirty="0">
                <a:solidFill>
                  <a:schemeClr val="tx1">
                    <a:lumMod val="75000"/>
                    <a:lumOff val="25000"/>
                  </a:schemeClr>
                </a:solidFill>
                <a:latin typeface="Arial" panose="020B0604020202020204" pitchFamily="34" charset="0"/>
                <a:cs typeface="Arial" panose="020B0604020202020204" pitchFamily="34" charset="0"/>
              </a:rPr>
              <a:t>3- </a:t>
            </a:r>
            <a:r>
              <a:rPr lang="en-US" sz="1600" kern="0" dirty="0" err="1">
                <a:solidFill>
                  <a:schemeClr val="tx1">
                    <a:lumMod val="75000"/>
                    <a:lumOff val="25000"/>
                  </a:schemeClr>
                </a:solidFill>
                <a:latin typeface="Arial" panose="020B0604020202020204" pitchFamily="34" charset="0"/>
                <a:cs typeface="Arial" panose="020B0604020202020204" pitchFamily="34" charset="0"/>
              </a:rPr>
              <a:t>Systèmes</a:t>
            </a:r>
            <a:r>
              <a:rPr lang="en-US" sz="1600" kern="0" dirty="0">
                <a:solidFill>
                  <a:schemeClr val="tx1">
                    <a:lumMod val="75000"/>
                    <a:lumOff val="25000"/>
                  </a:schemeClr>
                </a:solidFill>
                <a:latin typeface="Arial" panose="020B0604020202020204" pitchFamily="34" charset="0"/>
                <a:cs typeface="Arial" panose="020B0604020202020204" pitchFamily="34" charset="0"/>
              </a:rPr>
              <a:t> </a:t>
            </a:r>
            <a:r>
              <a:rPr lang="en-US" sz="1600" kern="0" dirty="0" err="1">
                <a:solidFill>
                  <a:schemeClr val="tx1">
                    <a:lumMod val="75000"/>
                    <a:lumOff val="25000"/>
                  </a:schemeClr>
                </a:solidFill>
                <a:latin typeface="Arial" panose="020B0604020202020204" pitchFamily="34" charset="0"/>
                <a:cs typeface="Arial" panose="020B0604020202020204" pitchFamily="34" charset="0"/>
              </a:rPr>
              <a:t>autonomes</a:t>
            </a:r>
            <a:r>
              <a:rPr lang="en-US" sz="1600" kern="0" dirty="0">
                <a:solidFill>
                  <a:schemeClr val="tx1">
                    <a:lumMod val="75000"/>
                    <a:lumOff val="25000"/>
                  </a:schemeClr>
                </a:solidFill>
                <a:latin typeface="Arial" panose="020B0604020202020204" pitchFamily="34" charset="0"/>
                <a:cs typeface="Arial" panose="020B0604020202020204" pitchFamily="34" charset="0"/>
              </a:rPr>
              <a:t> </a:t>
            </a:r>
            <a:r>
              <a:rPr lang="en-US" sz="1600" kern="0" dirty="0" err="1">
                <a:solidFill>
                  <a:schemeClr val="tx1">
                    <a:lumMod val="75000"/>
                    <a:lumOff val="25000"/>
                  </a:schemeClr>
                </a:solidFill>
                <a:latin typeface="Arial" panose="020B0604020202020204" pitchFamily="34" charset="0"/>
                <a:cs typeface="Arial" panose="020B0604020202020204" pitchFamily="34" charset="0"/>
              </a:rPr>
              <a:t>intelligents</a:t>
            </a:r>
            <a:r>
              <a:rPr lang="en-US" sz="1600" kern="0" dirty="0">
                <a:solidFill>
                  <a:schemeClr val="tx1">
                    <a:lumMod val="75000"/>
                    <a:lumOff val="25000"/>
                  </a:schemeClr>
                </a:solidFill>
                <a:latin typeface="Arial" panose="020B0604020202020204" pitchFamily="34" charset="0"/>
                <a:cs typeface="Arial" panose="020B0604020202020204" pitchFamily="34" charset="0"/>
              </a:rPr>
              <a:t> ;</a:t>
            </a:r>
          </a:p>
          <a:p>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01" name="TextBox 100"/>
          <p:cNvSpPr txBox="1"/>
          <p:nvPr/>
        </p:nvSpPr>
        <p:spPr>
          <a:xfrm>
            <a:off x="8206338" y="5385875"/>
            <a:ext cx="3865839" cy="830997"/>
          </a:xfrm>
          <a:prstGeom prst="rect">
            <a:avLst/>
          </a:prstGeom>
          <a:noFill/>
        </p:spPr>
        <p:txBody>
          <a:bodyPr wrap="square" rtlCol="0">
            <a:spAutoFit/>
          </a:bodyPr>
          <a:lstStyle/>
          <a:p>
            <a:pPr algn="ctr"/>
            <a:r>
              <a:rPr lang="en-US" sz="1600" kern="0" dirty="0">
                <a:solidFill>
                  <a:schemeClr val="tx1">
                    <a:lumMod val="75000"/>
                    <a:lumOff val="25000"/>
                  </a:schemeClr>
                </a:solidFill>
                <a:latin typeface="Arial" panose="020B0604020202020204" pitchFamily="34" charset="0"/>
                <a:cs typeface="Arial" panose="020B0604020202020204" pitchFamily="34" charset="0"/>
              </a:rPr>
              <a:t>5- </a:t>
            </a:r>
            <a:r>
              <a:rPr lang="fr-FR" sz="1600" kern="0" dirty="0">
                <a:solidFill>
                  <a:schemeClr val="tx1">
                    <a:lumMod val="75000"/>
                    <a:lumOff val="25000"/>
                  </a:schemeClr>
                </a:solidFill>
                <a:latin typeface="Arial" panose="020B0604020202020204" pitchFamily="34" charset="0"/>
                <a:cs typeface="Arial" panose="020B0604020202020204" pitchFamily="34" charset="0"/>
              </a:rPr>
              <a:t>Procédés et appareils pour les usages productifs (agriculture, mobilité et industrie) ;</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02" name="TextBox 101"/>
          <p:cNvSpPr txBox="1"/>
          <p:nvPr/>
        </p:nvSpPr>
        <p:spPr>
          <a:xfrm>
            <a:off x="8580988" y="4027847"/>
            <a:ext cx="3575387" cy="830997"/>
          </a:xfrm>
          <a:prstGeom prst="rect">
            <a:avLst/>
          </a:prstGeom>
          <a:noFill/>
        </p:spPr>
        <p:txBody>
          <a:bodyPr wrap="square" rtlCol="0">
            <a:spAutoFit/>
          </a:bodyPr>
          <a:lstStyle/>
          <a:p>
            <a:pPr algn="ctr"/>
            <a:r>
              <a:rPr lang="en-US" sz="1600" kern="0" dirty="0">
                <a:solidFill>
                  <a:schemeClr val="tx1">
                    <a:lumMod val="75000"/>
                    <a:lumOff val="25000"/>
                  </a:schemeClr>
                </a:solidFill>
                <a:latin typeface="Arial" panose="020B0604020202020204" pitchFamily="34" charset="0"/>
                <a:cs typeface="Arial" panose="020B0604020202020204" pitchFamily="34" charset="0"/>
              </a:rPr>
              <a:t>4- </a:t>
            </a:r>
            <a:r>
              <a:rPr lang="fr-FR" sz="1600" kern="0" dirty="0">
                <a:solidFill>
                  <a:schemeClr val="tx1">
                    <a:lumMod val="75000"/>
                    <a:lumOff val="25000"/>
                  </a:schemeClr>
                </a:solidFill>
                <a:latin typeface="Arial" panose="020B0604020202020204" pitchFamily="34" charset="0"/>
                <a:cs typeface="Arial" panose="020B0604020202020204" pitchFamily="34" charset="0"/>
              </a:rPr>
              <a:t>Réseaux intelligents (à différentes échelles) applications hors réseau (</a:t>
            </a:r>
            <a:r>
              <a:rPr lang="fr-FR" sz="1600" i="1" kern="0" dirty="0">
                <a:solidFill>
                  <a:schemeClr val="tx1">
                    <a:lumMod val="75000"/>
                    <a:lumOff val="25000"/>
                  </a:schemeClr>
                </a:solidFill>
                <a:latin typeface="Arial" panose="020B0604020202020204" pitchFamily="34" charset="0"/>
                <a:cs typeface="Arial" panose="020B0604020202020204" pitchFamily="34" charset="0"/>
              </a:rPr>
              <a:t>smart </a:t>
            </a:r>
            <a:r>
              <a:rPr lang="fr-FR" sz="1600" i="1" kern="0" dirty="0" err="1">
                <a:solidFill>
                  <a:schemeClr val="tx1">
                    <a:lumMod val="75000"/>
                    <a:lumOff val="25000"/>
                  </a:schemeClr>
                </a:solidFill>
                <a:latin typeface="Arial" panose="020B0604020202020204" pitchFamily="34" charset="0"/>
                <a:cs typeface="Arial" panose="020B0604020202020204" pitchFamily="34" charset="0"/>
              </a:rPr>
              <a:t>grids</a:t>
            </a:r>
            <a:r>
              <a:rPr lang="fr-FR" sz="1600" kern="0" dirty="0">
                <a:solidFill>
                  <a:schemeClr val="tx1">
                    <a:lumMod val="75000"/>
                    <a:lumOff val="25000"/>
                  </a:schemeClr>
                </a:solidFill>
                <a:latin typeface="Arial" panose="020B0604020202020204" pitchFamily="34" charset="0"/>
                <a:cs typeface="Arial" panose="020B0604020202020204" pitchFamily="34" charset="0"/>
              </a:rPr>
              <a:t>);</a:t>
            </a:r>
            <a:endParaRPr lang="en-US" sz="1600" kern="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03" name="TextBox 102"/>
          <p:cNvSpPr txBox="1"/>
          <p:nvPr/>
        </p:nvSpPr>
        <p:spPr>
          <a:xfrm>
            <a:off x="1258623" y="5983066"/>
            <a:ext cx="4139134" cy="830997"/>
          </a:xfrm>
          <a:prstGeom prst="rect">
            <a:avLst/>
          </a:prstGeom>
          <a:noFill/>
        </p:spPr>
        <p:txBody>
          <a:bodyPr wrap="square" rtlCol="0">
            <a:spAutoFit/>
          </a:bodyPr>
          <a:lstStyle/>
          <a:p>
            <a:pPr algn="ctr"/>
            <a:r>
              <a:rPr lang="fr-FR" sz="1600" kern="0" dirty="0">
                <a:solidFill>
                  <a:schemeClr val="tx1">
                    <a:lumMod val="75000"/>
                    <a:lumOff val="25000"/>
                  </a:schemeClr>
                </a:solidFill>
                <a:latin typeface="Arial" panose="020B0604020202020204" pitchFamily="34" charset="0"/>
                <a:cs typeface="Arial" panose="020B0604020202020204" pitchFamily="34" charset="0"/>
              </a:rPr>
              <a:t>6- Solutions innovantes pour les usages domestiques prioritaires (cuisson propre et chaîne du froid) ;</a:t>
            </a:r>
            <a:endParaRPr lang="en-US" sz="1600" kern="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04" name="TextBox 103"/>
          <p:cNvSpPr txBox="1"/>
          <p:nvPr/>
        </p:nvSpPr>
        <p:spPr>
          <a:xfrm>
            <a:off x="1124895" y="4725753"/>
            <a:ext cx="2883302" cy="830997"/>
          </a:xfrm>
          <a:prstGeom prst="rect">
            <a:avLst/>
          </a:prstGeom>
          <a:noFill/>
        </p:spPr>
        <p:txBody>
          <a:bodyPr wrap="square" rtlCol="0">
            <a:spAutoFit/>
          </a:bodyPr>
          <a:lstStyle/>
          <a:p>
            <a:pPr algn="ctr"/>
            <a:r>
              <a:rPr lang="en-US" sz="1600" kern="0" dirty="0">
                <a:solidFill>
                  <a:schemeClr val="tx1">
                    <a:lumMod val="75000"/>
                    <a:lumOff val="25000"/>
                  </a:schemeClr>
                </a:solidFill>
                <a:latin typeface="Arial" panose="020B0604020202020204" pitchFamily="34" charset="0"/>
                <a:cs typeface="Arial" panose="020B0604020202020204" pitchFamily="34" charset="0"/>
              </a:rPr>
              <a:t>7- </a:t>
            </a:r>
            <a:r>
              <a:rPr lang="fr-FR" sz="1600" kern="0" dirty="0">
                <a:solidFill>
                  <a:schemeClr val="tx1">
                    <a:lumMod val="75000"/>
                    <a:lumOff val="25000"/>
                  </a:schemeClr>
                </a:solidFill>
                <a:latin typeface="Arial" panose="020B0604020202020204" pitchFamily="34" charset="0"/>
                <a:cs typeface="Arial" panose="020B0604020202020204" pitchFamily="34" charset="0"/>
              </a:rPr>
              <a:t>Production et utilisation de l'hydrogène vert.</a:t>
            </a:r>
          </a:p>
          <a:p>
            <a:pPr algn="ctr"/>
            <a:r>
              <a:rPr lang="en-US" sz="1600" kern="0" dirty="0">
                <a:solidFill>
                  <a:schemeClr val="tx1">
                    <a:lumMod val="75000"/>
                    <a:lumOff val="25000"/>
                  </a:schemeClr>
                </a:solidFill>
                <a:latin typeface="Arial" panose="020B0604020202020204" pitchFamily="34" charset="0"/>
                <a:cs typeface="Arial" panose="020B0604020202020204" pitchFamily="34" charset="0"/>
              </a:rPr>
              <a:t>.</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07" name="TextBox 106"/>
          <p:cNvSpPr txBox="1"/>
          <p:nvPr/>
        </p:nvSpPr>
        <p:spPr>
          <a:xfrm>
            <a:off x="174463" y="1953737"/>
            <a:ext cx="3805875" cy="1323439"/>
          </a:xfrm>
          <a:prstGeom prst="rect">
            <a:avLst/>
          </a:prstGeom>
          <a:noFill/>
        </p:spPr>
        <p:txBody>
          <a:bodyPr wrap="square" rtlCol="0">
            <a:spAutoFit/>
          </a:bodyPr>
          <a:lstStyle/>
          <a:p>
            <a:pPr algn="ctr"/>
            <a:r>
              <a:rPr lang="fr-FR" sz="1600" kern="0" dirty="0">
                <a:solidFill>
                  <a:schemeClr val="tx1">
                    <a:lumMod val="75000"/>
                    <a:lumOff val="25000"/>
                  </a:schemeClr>
                </a:solidFill>
                <a:latin typeface="Arial" panose="020B0604020202020204" pitchFamily="34" charset="0"/>
                <a:cs typeface="Arial" panose="020B0604020202020204" pitchFamily="34" charset="0"/>
              </a:rPr>
              <a:t>1- Évaluation des sources d’énergie renouvelable et intégration des énergies renouvelable dans des scénarios énergétiques durables;</a:t>
            </a:r>
          </a:p>
          <a:p>
            <a:pPr algn="r"/>
            <a:r>
              <a:rPr lang="en-US" sz="1600" kern="0" dirty="0">
                <a:solidFill>
                  <a:schemeClr val="tx1">
                    <a:lumMod val="75000"/>
                    <a:lumOff val="25000"/>
                  </a:schemeClr>
                </a:solidFill>
                <a:latin typeface="Arial" panose="020B0604020202020204" pitchFamily="34" charset="0"/>
                <a:cs typeface="Arial" panose="020B0604020202020204" pitchFamily="34" charset="0"/>
              </a:rPr>
              <a:t>.</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51" name="Picture 14">
            <a:extLst>
              <a:ext uri="{FF2B5EF4-FFF2-40B4-BE49-F238E27FC236}">
                <a16:creationId xmlns:a16="http://schemas.microsoft.com/office/drawing/2014/main" id="{C43BE70A-E70A-4F00-991E-D8BD30E02988}"/>
              </a:ext>
            </a:extLst>
          </p:cNvPr>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91321" y="2428109"/>
            <a:ext cx="1332000" cy="972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a:extLst>
              <a:ext uri="{FF2B5EF4-FFF2-40B4-BE49-F238E27FC236}">
                <a16:creationId xmlns:a16="http://schemas.microsoft.com/office/drawing/2014/main" id="{100402C3-C9F3-41AA-84E0-7C861DF2AD77}"/>
              </a:ext>
            </a:extLst>
          </p:cNvPr>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9391" y="1797378"/>
            <a:ext cx="1332000" cy="972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a:extLst>
              <a:ext uri="{FF2B5EF4-FFF2-40B4-BE49-F238E27FC236}">
                <a16:creationId xmlns:a16="http://schemas.microsoft.com/office/drawing/2014/main" id="{5C193B9F-C22A-4039-858F-CE8830278317}"/>
              </a:ext>
            </a:extLst>
          </p:cNvPr>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8034" y="2366607"/>
            <a:ext cx="1332000" cy="972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8">
            <a:extLst>
              <a:ext uri="{FF2B5EF4-FFF2-40B4-BE49-F238E27FC236}">
                <a16:creationId xmlns:a16="http://schemas.microsoft.com/office/drawing/2014/main" id="{435EE245-C19F-46CA-87B8-807991D3ACBE}"/>
              </a:ext>
            </a:extLst>
          </p:cNvPr>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84613" y="3728670"/>
            <a:ext cx="1332000" cy="972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a:extLst>
              <a:ext uri="{FF2B5EF4-FFF2-40B4-BE49-F238E27FC236}">
                <a16:creationId xmlns:a16="http://schemas.microsoft.com/office/drawing/2014/main" id="{0C58562D-2FC8-4A62-9576-FC3F380F434F}"/>
              </a:ext>
            </a:extLst>
          </p:cNvPr>
          <p:cNvPicPr preferRelativeResize="0">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66862" y="5032058"/>
            <a:ext cx="1332000" cy="9720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a:extLst>
              <a:ext uri="{FF2B5EF4-FFF2-40B4-BE49-F238E27FC236}">
                <a16:creationId xmlns:a16="http://schemas.microsoft.com/office/drawing/2014/main" id="{2AB4D47F-298D-4CEE-A735-1F463D3267FF}"/>
              </a:ext>
            </a:extLst>
          </p:cNvPr>
          <p:cNvPicPr preferRelativeResize="0">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11343" y="5613678"/>
            <a:ext cx="1332000" cy="972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a:extLst>
              <a:ext uri="{FF2B5EF4-FFF2-40B4-BE49-F238E27FC236}">
                <a16:creationId xmlns:a16="http://schemas.microsoft.com/office/drawing/2014/main" id="{2AEC7C60-9EFB-4805-A606-A61FCA64E4A2}"/>
              </a:ext>
            </a:extLst>
          </p:cNvPr>
          <p:cNvPicPr preferRelativeResize="0">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08801" y="5094352"/>
            <a:ext cx="1332000" cy="9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467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648197" y="678494"/>
            <a:ext cx="10502156" cy="514411"/>
          </a:xfrm>
        </p:spPr>
        <p:txBody>
          <a:bodyPr>
            <a:normAutofit fontScale="90000"/>
          </a:bodyPr>
          <a:lstStyle/>
          <a:p>
            <a:r>
              <a:rPr lang="en-GB" dirty="0">
                <a:solidFill>
                  <a:schemeClr val="tx1"/>
                </a:solidFill>
              </a:rPr>
              <a:t> #MAR 1: </a:t>
            </a:r>
            <a:r>
              <a:rPr lang="fr-FR" sz="2900" dirty="0">
                <a:solidFill>
                  <a:schemeClr val="tx1"/>
                </a:solidFill>
                <a:latin typeface="+mn-lt"/>
              </a:rPr>
              <a:t>Évaluation des sources d’énergie renouvelable et intégration des énergies renouvelable dans des scénarios énergétiques durables</a:t>
            </a:r>
            <a:r>
              <a:rPr lang="en-GB" sz="2900" dirty="0">
                <a:solidFill>
                  <a:schemeClr val="tx1"/>
                </a:solidFill>
                <a:latin typeface="+mn-lt"/>
              </a:rPr>
              <a:t>;</a:t>
            </a:r>
            <a:br>
              <a:rPr lang="fr-FR" sz="2900" dirty="0">
                <a:solidFill>
                  <a:schemeClr val="tx1"/>
                </a:solidFill>
                <a:latin typeface="+mn-lt"/>
              </a:rPr>
            </a:br>
            <a:endParaRPr lang="fr-FR" sz="2900" dirty="0">
              <a:solidFill>
                <a:schemeClr val="tx1"/>
              </a:solidFill>
              <a:latin typeface="+mn-lt"/>
            </a:endParaRPr>
          </a:p>
        </p:txBody>
      </p:sp>
      <p:sp>
        <p:nvSpPr>
          <p:cNvPr id="4" name="Rectangle : coins arrondis 7">
            <a:extLst>
              <a:ext uri="{FF2B5EF4-FFF2-40B4-BE49-F238E27FC236}">
                <a16:creationId xmlns:a16="http://schemas.microsoft.com/office/drawing/2014/main" id="{4498EF15-87DB-4F52-966A-3E9DECC4E043}"/>
              </a:ext>
            </a:extLst>
          </p:cNvPr>
          <p:cNvSpPr>
            <a:spLocks noGrp="1"/>
          </p:cNvSpPr>
          <p:nvPr>
            <p:ph idx="1"/>
          </p:nvPr>
        </p:nvSpPr>
        <p:spPr>
          <a:xfrm>
            <a:off x="823570" y="1486663"/>
            <a:ext cx="10326783" cy="4737673"/>
          </a:xfrm>
          <a:prstGeom prst="round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normAutofit fontScale="92500" lnSpcReduction="10000"/>
          </a:bodyPr>
          <a:lstStyle/>
          <a:p>
            <a:pPr marL="342900" indent="-342900" algn="just">
              <a:spcAft>
                <a:spcPct val="35000"/>
              </a:spcAft>
              <a:buFont typeface="Wingdings" panose="05000000000000000000" pitchFamily="2" charset="2"/>
              <a:buChar char="q"/>
            </a:pPr>
            <a:r>
              <a:rPr lang="fr-FR" b="1" dirty="0"/>
              <a:t>Analyse des besoins et des ressources potentielles aux niveaux national et régional.</a:t>
            </a:r>
          </a:p>
          <a:p>
            <a:pPr marL="342900" indent="-342900" algn="just">
              <a:spcAft>
                <a:spcPct val="35000"/>
              </a:spcAft>
              <a:buFont typeface="Wingdings" panose="05000000000000000000" pitchFamily="2" charset="2"/>
              <a:buChar char="q"/>
            </a:pPr>
            <a:r>
              <a:rPr lang="fr-FR" altLang="fr-FR" b="1" dirty="0">
                <a:solidFill>
                  <a:schemeClr val="tx1"/>
                </a:solidFill>
              </a:rPr>
              <a:t>Développement d’outils, tels que des modèles et des scénarios.</a:t>
            </a:r>
          </a:p>
          <a:p>
            <a:pPr marL="342900" indent="-342900" algn="just">
              <a:spcAft>
                <a:spcPct val="35000"/>
              </a:spcAft>
              <a:buFont typeface="Wingdings" panose="05000000000000000000" pitchFamily="2" charset="2"/>
              <a:buChar char="Ø"/>
            </a:pPr>
            <a:r>
              <a:rPr lang="fr-FR" altLang="fr-FR" dirty="0">
                <a:solidFill>
                  <a:schemeClr val="tx1"/>
                </a:solidFill>
              </a:rPr>
              <a:t>Conformité avec les politiques nationales de développement des énergies renouvelables.</a:t>
            </a:r>
          </a:p>
          <a:p>
            <a:pPr marL="342900" indent="-342900" algn="just">
              <a:spcAft>
                <a:spcPct val="35000"/>
              </a:spcAft>
              <a:buFont typeface="Wingdings" panose="05000000000000000000" pitchFamily="2" charset="2"/>
              <a:buChar char="Ø"/>
            </a:pPr>
            <a:r>
              <a:rPr lang="fr-FR" altLang="fr-FR" dirty="0">
                <a:solidFill>
                  <a:schemeClr val="tx1"/>
                </a:solidFill>
              </a:rPr>
              <a:t>Prise en compte des besoins des populations locales.</a:t>
            </a:r>
          </a:p>
          <a:p>
            <a:pPr marL="342900" indent="-342900" algn="just">
              <a:spcAft>
                <a:spcPct val="35000"/>
              </a:spcAft>
              <a:buFont typeface="Wingdings" panose="05000000000000000000" pitchFamily="2" charset="2"/>
              <a:buChar char="Ø"/>
            </a:pPr>
            <a:r>
              <a:rPr lang="fr-FR" altLang="fr-FR" dirty="0">
                <a:solidFill>
                  <a:schemeClr val="tx1"/>
                </a:solidFill>
              </a:rPr>
              <a:t>Accent sur l’efficacité et la fiabilité des solutions énergétiques.</a:t>
            </a:r>
          </a:p>
          <a:p>
            <a:pPr marL="342900" indent="-342900" algn="just">
              <a:spcAft>
                <a:spcPct val="35000"/>
              </a:spcAft>
              <a:buFont typeface="Wingdings" panose="05000000000000000000" pitchFamily="2" charset="2"/>
              <a:buChar char="Ø"/>
            </a:pPr>
            <a:r>
              <a:rPr lang="fr-FR" altLang="fr-FR" dirty="0">
                <a:solidFill>
                  <a:schemeClr val="tx1"/>
                </a:solidFill>
              </a:rPr>
              <a:t>Alignement avec les objectifs de </a:t>
            </a:r>
            <a:r>
              <a:rPr lang="fr-FR" altLang="fr-FR" dirty="0" err="1">
                <a:solidFill>
                  <a:schemeClr val="tx1"/>
                </a:solidFill>
              </a:rPr>
              <a:t>décarbonation</a:t>
            </a:r>
            <a:r>
              <a:rPr lang="fr-FR" altLang="fr-FR" dirty="0">
                <a:solidFill>
                  <a:schemeClr val="tx1"/>
                </a:solidFill>
              </a:rPr>
              <a:t> et de remplacement des énergies conventionnelles.</a:t>
            </a:r>
          </a:p>
          <a:p>
            <a:pPr marL="342900" indent="-342900" algn="just">
              <a:spcAft>
                <a:spcPct val="35000"/>
              </a:spcAft>
              <a:buFont typeface="Wingdings" panose="05000000000000000000" pitchFamily="2" charset="2"/>
              <a:buChar char="Ø"/>
            </a:pPr>
            <a:r>
              <a:rPr lang="fr-FR" altLang="fr-FR" dirty="0">
                <a:solidFill>
                  <a:schemeClr val="tx1"/>
                </a:solidFill>
              </a:rPr>
              <a:t>Objectif d’un accès universel à l’énergie pour tous</a:t>
            </a:r>
          </a:p>
        </p:txBody>
      </p:sp>
      <p:pic>
        <p:nvPicPr>
          <p:cNvPr id="5" name="Picture 14">
            <a:extLst>
              <a:ext uri="{FF2B5EF4-FFF2-40B4-BE49-F238E27FC236}">
                <a16:creationId xmlns:a16="http://schemas.microsoft.com/office/drawing/2014/main" id="{3723E344-EEF8-4AE5-B90D-CC736298C46D}"/>
              </a:ext>
            </a:extLst>
          </p:cNvPr>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70353" y="5418000"/>
            <a:ext cx="216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114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823570" y="614326"/>
            <a:ext cx="9672961" cy="514411"/>
          </a:xfrm>
        </p:spPr>
        <p:txBody>
          <a:bodyPr>
            <a:normAutofit fontScale="90000"/>
          </a:bodyPr>
          <a:lstStyle/>
          <a:p>
            <a:r>
              <a:rPr lang="fr-FR" sz="2900" dirty="0">
                <a:solidFill>
                  <a:schemeClr val="tx1"/>
                </a:solidFill>
                <a:latin typeface="+mn-lt"/>
                <a:cs typeface="Times New Roman" panose="02020603050405020304" pitchFamily="18" charset="0"/>
              </a:rPr>
              <a:t>#MAR 2:Gestion de la fin de vie et de la seconde vie des composants d'énergies renouvelables et impact environnemental;</a:t>
            </a:r>
            <a:br>
              <a:rPr lang="fr-FR" dirty="0">
                <a:latin typeface="Times New Roman" panose="02020603050405020304" pitchFamily="18" charset="0"/>
                <a:cs typeface="Times New Roman" panose="02020603050405020304" pitchFamily="18" charset="0"/>
              </a:rPr>
            </a:br>
            <a:endParaRPr lang="fr-FR" dirty="0"/>
          </a:p>
        </p:txBody>
      </p:sp>
      <p:sp>
        <p:nvSpPr>
          <p:cNvPr id="4" name="Rectangle : coins arrondis 9">
            <a:extLst>
              <a:ext uri="{FF2B5EF4-FFF2-40B4-BE49-F238E27FC236}">
                <a16:creationId xmlns:a16="http://schemas.microsoft.com/office/drawing/2014/main" id="{DCDA24E5-940B-42FA-8823-73CD32B0221B}"/>
              </a:ext>
            </a:extLst>
          </p:cNvPr>
          <p:cNvSpPr/>
          <p:nvPr/>
        </p:nvSpPr>
        <p:spPr>
          <a:xfrm>
            <a:off x="823570" y="1494261"/>
            <a:ext cx="10651435" cy="4459873"/>
          </a:xfrm>
          <a:prstGeom prst="roundRect">
            <a:avLst/>
          </a:prstGeom>
          <a:solidFill>
            <a:schemeClr val="accent1">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just">
              <a:lnSpc>
                <a:spcPct val="150000"/>
              </a:lnSpc>
              <a:spcBef>
                <a:spcPts val="600"/>
              </a:spcBef>
              <a:spcAft>
                <a:spcPts val="600"/>
              </a:spcAft>
            </a:pPr>
            <a:endParaRPr lang="en-GB" sz="2200" b="1" dirty="0"/>
          </a:p>
          <a:p>
            <a:pPr marL="285750" lvl="0" indent="-285750" algn="just">
              <a:lnSpc>
                <a:spcPct val="150000"/>
              </a:lnSpc>
              <a:buFont typeface="Wingdings" panose="05000000000000000000" pitchFamily="2" charset="2"/>
              <a:buChar char="q"/>
            </a:pPr>
            <a:r>
              <a:rPr lang="fr-FR" altLang="fr-FR" sz="2200" dirty="0">
                <a:solidFill>
                  <a:schemeClr val="tx1"/>
                </a:solidFill>
              </a:rPr>
              <a:t>Étude des composants en fin de vie (batteries, panneaux solaires , etc.)</a:t>
            </a:r>
          </a:p>
          <a:p>
            <a:pPr marL="285750" lvl="0" indent="-285750" algn="just">
              <a:lnSpc>
                <a:spcPct val="150000"/>
              </a:lnSpc>
              <a:buFont typeface="Wingdings" panose="05000000000000000000" pitchFamily="2" charset="2"/>
              <a:buChar char="q"/>
            </a:pPr>
            <a:r>
              <a:rPr lang="fr-FR" altLang="fr-FR" sz="2200" dirty="0">
                <a:solidFill>
                  <a:schemeClr val="tx1"/>
                </a:solidFill>
              </a:rPr>
              <a:t>Recherche sur le </a:t>
            </a:r>
            <a:r>
              <a:rPr lang="fr-FR" altLang="fr-FR" sz="2200" b="1" dirty="0">
                <a:solidFill>
                  <a:schemeClr val="tx1"/>
                </a:solidFill>
              </a:rPr>
              <a:t>réemploi des composants en « seconde vie »</a:t>
            </a:r>
            <a:r>
              <a:rPr lang="fr-FR" altLang="fr-FR" sz="2200" dirty="0">
                <a:solidFill>
                  <a:schemeClr val="tx1"/>
                </a:solidFill>
              </a:rPr>
              <a:t>, comme la réutilisation des batteries de véhicules électriques</a:t>
            </a:r>
            <a:endParaRPr lang="fr-FR" sz="2200" dirty="0"/>
          </a:p>
          <a:p>
            <a:pPr marL="285750" indent="-285750" algn="just">
              <a:lnSpc>
                <a:spcPct val="150000"/>
              </a:lnSpc>
              <a:buFont typeface="Wingdings" panose="05000000000000000000" pitchFamily="2" charset="2"/>
              <a:buChar char="q"/>
            </a:pPr>
            <a:r>
              <a:rPr lang="fr-FR" altLang="fr-FR" sz="2200" dirty="0">
                <a:solidFill>
                  <a:schemeClr val="tx1"/>
                </a:solidFill>
              </a:rPr>
              <a:t>Conception et expérimentation de nouveaux </a:t>
            </a:r>
            <a:r>
              <a:rPr lang="fr-FR" altLang="fr-FR" sz="2200" b="1" dirty="0">
                <a:solidFill>
                  <a:schemeClr val="tx1"/>
                </a:solidFill>
              </a:rPr>
              <a:t>systèmes de collecte</a:t>
            </a:r>
            <a:r>
              <a:rPr lang="fr-FR" altLang="fr-FR" sz="2200" dirty="0">
                <a:solidFill>
                  <a:schemeClr val="tx1"/>
                </a:solidFill>
              </a:rPr>
              <a:t> des composants en fin de vie, allant au-delà des méthodes rudimentaires des collecteurs informels.</a:t>
            </a:r>
          </a:p>
          <a:p>
            <a:pPr marL="285750" lvl="0" indent="-285750" algn="just">
              <a:lnSpc>
                <a:spcPct val="150000"/>
              </a:lnSpc>
              <a:buFont typeface="Wingdings" panose="05000000000000000000" pitchFamily="2" charset="2"/>
              <a:buChar char="q"/>
            </a:pPr>
            <a:r>
              <a:rPr lang="fr-FR" altLang="fr-FR" sz="2200" dirty="0">
                <a:solidFill>
                  <a:schemeClr val="tx1"/>
                </a:solidFill>
              </a:rPr>
              <a:t>Recherche sur les </a:t>
            </a:r>
            <a:r>
              <a:rPr lang="fr-FR" altLang="fr-FR" sz="2200" b="1" dirty="0">
                <a:solidFill>
                  <a:schemeClr val="tx1"/>
                </a:solidFill>
              </a:rPr>
              <a:t>matériaux utilisés</a:t>
            </a:r>
            <a:r>
              <a:rPr lang="fr-FR" altLang="fr-FR" sz="2200" dirty="0">
                <a:solidFill>
                  <a:schemeClr val="tx1"/>
                </a:solidFill>
              </a:rPr>
              <a:t> dans les composants des énergies renouvelables en tenant compte des enjeux liés à leur fin de vie </a:t>
            </a:r>
          </a:p>
          <a:p>
            <a:pPr algn="ctr"/>
            <a:endParaRPr lang="fr-FR" dirty="0"/>
          </a:p>
        </p:txBody>
      </p:sp>
      <p:pic>
        <p:nvPicPr>
          <p:cNvPr id="5" name="Picture 12">
            <a:extLst>
              <a:ext uri="{FF2B5EF4-FFF2-40B4-BE49-F238E27FC236}">
                <a16:creationId xmlns:a16="http://schemas.microsoft.com/office/drawing/2014/main" id="{A06546B3-4D85-4AC6-956B-07B49FD862BA}"/>
              </a:ext>
            </a:extLst>
          </p:cNvPr>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32000" y="5395823"/>
            <a:ext cx="216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414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838200" y="453905"/>
            <a:ext cx="10166684" cy="514411"/>
          </a:xfrm>
        </p:spPr>
        <p:txBody>
          <a:bodyPr>
            <a:noAutofit/>
          </a:bodyPr>
          <a:lstStyle/>
          <a:p>
            <a:r>
              <a:rPr lang="fr-FR" sz="2600" dirty="0">
                <a:solidFill>
                  <a:schemeClr val="tx1"/>
                </a:solidFill>
                <a:latin typeface="+mn-lt"/>
              </a:rPr>
              <a:t>#MAR 3: Systèmes autonomes intelligents;</a:t>
            </a:r>
            <a:br>
              <a:rPr lang="fr-FR" sz="2600" dirty="0">
                <a:solidFill>
                  <a:schemeClr val="tx1"/>
                </a:solidFill>
                <a:latin typeface="+mn-lt"/>
              </a:rPr>
            </a:br>
            <a:endParaRPr lang="fr-FR" sz="2600" dirty="0">
              <a:solidFill>
                <a:schemeClr val="tx1"/>
              </a:solidFill>
              <a:latin typeface="+mn-lt"/>
            </a:endParaRPr>
          </a:p>
        </p:txBody>
      </p:sp>
      <p:sp>
        <p:nvSpPr>
          <p:cNvPr id="4" name="Rectangle : coins arrondis 9">
            <a:extLst>
              <a:ext uri="{FF2B5EF4-FFF2-40B4-BE49-F238E27FC236}">
                <a16:creationId xmlns:a16="http://schemas.microsoft.com/office/drawing/2014/main" id="{DCDA24E5-940B-42FA-8823-73CD32B0221B}"/>
              </a:ext>
            </a:extLst>
          </p:cNvPr>
          <p:cNvSpPr/>
          <p:nvPr/>
        </p:nvSpPr>
        <p:spPr>
          <a:xfrm>
            <a:off x="823570" y="1494261"/>
            <a:ext cx="10651435" cy="4459873"/>
          </a:xfrm>
          <a:prstGeom prst="roundRect">
            <a:avLst/>
          </a:prstGeom>
          <a:solidFill>
            <a:schemeClr val="accent1">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just">
              <a:lnSpc>
                <a:spcPct val="150000"/>
              </a:lnSpc>
              <a:spcBef>
                <a:spcPts val="600"/>
              </a:spcBef>
              <a:spcAft>
                <a:spcPts val="600"/>
              </a:spcAft>
            </a:pPr>
            <a:endParaRPr lang="en-GB" sz="2200" b="1" dirty="0"/>
          </a:p>
          <a:p>
            <a:pPr marL="285750" lvl="0" indent="-285750" algn="just">
              <a:lnSpc>
                <a:spcPct val="150000"/>
              </a:lnSpc>
              <a:buFont typeface="Wingdings" panose="05000000000000000000" pitchFamily="2" charset="2"/>
              <a:buChar char="q"/>
            </a:pPr>
            <a:r>
              <a:rPr lang="fr-FR" altLang="fr-FR" sz="2200" b="1" dirty="0">
                <a:solidFill>
                  <a:schemeClr val="tx1"/>
                </a:solidFill>
              </a:rPr>
              <a:t>Amélioration des technologies autonomes </a:t>
            </a:r>
            <a:r>
              <a:rPr lang="fr-FR" altLang="fr-FR" sz="2200" dirty="0">
                <a:solidFill>
                  <a:schemeClr val="tx1"/>
                </a:solidFill>
              </a:rPr>
              <a:t>pour les </a:t>
            </a:r>
            <a:r>
              <a:rPr lang="fr-FR" altLang="fr-FR" sz="2200" u="sng" dirty="0">
                <a:solidFill>
                  <a:schemeClr val="tx1"/>
                </a:solidFill>
              </a:rPr>
              <a:t>communautés isolées </a:t>
            </a:r>
            <a:r>
              <a:rPr lang="fr-FR" altLang="fr-FR" sz="2200" dirty="0">
                <a:solidFill>
                  <a:schemeClr val="tx1"/>
                </a:solidFill>
              </a:rPr>
              <a:t>et leur développement.</a:t>
            </a:r>
          </a:p>
          <a:p>
            <a:pPr marL="285750" lvl="0" indent="-285750" algn="just">
              <a:lnSpc>
                <a:spcPct val="150000"/>
              </a:lnSpc>
              <a:buFont typeface="Wingdings" panose="05000000000000000000" pitchFamily="2" charset="2"/>
              <a:buChar char="q"/>
            </a:pPr>
            <a:r>
              <a:rPr lang="fr-FR" sz="2200" dirty="0">
                <a:solidFill>
                  <a:schemeClr val="tx1"/>
                </a:solidFill>
              </a:rPr>
              <a:t> Développement de </a:t>
            </a:r>
            <a:r>
              <a:rPr lang="fr-FR" sz="2200" b="1" dirty="0">
                <a:solidFill>
                  <a:schemeClr val="tx1"/>
                </a:solidFill>
              </a:rPr>
              <a:t>systèmes solaires autonomes </a:t>
            </a:r>
            <a:r>
              <a:rPr lang="fr-FR" sz="2200" dirty="0">
                <a:solidFill>
                  <a:schemeClr val="tx1"/>
                </a:solidFill>
              </a:rPr>
              <a:t>pour les besoins essentiels et productifs (</a:t>
            </a:r>
            <a:r>
              <a:rPr lang="fr-FR" sz="2200" dirty="0"/>
              <a:t>éclairage, réfrigération domestique, pompage de l'eau, dispositifs de santé tels que le stockage des vaccins...)</a:t>
            </a:r>
          </a:p>
          <a:p>
            <a:pPr marL="285750" lvl="0" indent="-285750" algn="just">
              <a:lnSpc>
                <a:spcPct val="150000"/>
              </a:lnSpc>
              <a:buFont typeface="Wingdings" panose="05000000000000000000" pitchFamily="2" charset="2"/>
              <a:buChar char="q"/>
            </a:pPr>
            <a:r>
              <a:rPr lang="fr-FR" altLang="fr-FR" sz="2200" b="1" dirty="0"/>
              <a:t>Systèmes solaires individuels</a:t>
            </a:r>
            <a:r>
              <a:rPr lang="fr-FR" altLang="fr-FR" sz="2200" dirty="0"/>
              <a:t> connectés pour </a:t>
            </a:r>
            <a:r>
              <a:rPr lang="fr-FR" altLang="fr-FR" sz="2200" u="sng" dirty="0"/>
              <a:t>pallier l’instabilité du réseau en milieu urbain</a:t>
            </a:r>
            <a:r>
              <a:rPr lang="fr-FR" altLang="fr-FR" sz="2200" dirty="0"/>
              <a:t> (</a:t>
            </a:r>
            <a:r>
              <a:rPr lang="fr-FR" sz="2400" dirty="0"/>
              <a:t>domestiques ou professionnels)</a:t>
            </a:r>
            <a:endParaRPr lang="fr-FR" sz="2200" dirty="0"/>
          </a:p>
          <a:p>
            <a:pPr marL="285750" lvl="0" indent="-285750" algn="just">
              <a:lnSpc>
                <a:spcPct val="150000"/>
              </a:lnSpc>
              <a:buFont typeface="Wingdings" panose="05000000000000000000" pitchFamily="2" charset="2"/>
              <a:buChar char="q"/>
            </a:pPr>
            <a:endParaRPr lang="fr-FR" sz="2200" dirty="0">
              <a:solidFill>
                <a:schemeClr val="tx1"/>
              </a:solidFill>
            </a:endParaRPr>
          </a:p>
          <a:p>
            <a:pPr marL="285750" lvl="0" indent="-285750" algn="just">
              <a:lnSpc>
                <a:spcPct val="150000"/>
              </a:lnSpc>
              <a:buFont typeface="Wingdings" panose="05000000000000000000" pitchFamily="2" charset="2"/>
              <a:buChar char="q"/>
            </a:pPr>
            <a:endParaRPr lang="fr-FR" dirty="0"/>
          </a:p>
        </p:txBody>
      </p:sp>
      <p:pic>
        <p:nvPicPr>
          <p:cNvPr id="5" name="Picture 10">
            <a:extLst>
              <a:ext uri="{FF2B5EF4-FFF2-40B4-BE49-F238E27FC236}">
                <a16:creationId xmlns:a16="http://schemas.microsoft.com/office/drawing/2014/main" id="{6E027289-707B-4797-9485-2DD1057E0A2E}"/>
              </a:ext>
            </a:extLst>
          </p:cNvPr>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10013" y="5411865"/>
            <a:ext cx="216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673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823570" y="774747"/>
            <a:ext cx="9672961" cy="476537"/>
          </a:xfrm>
        </p:spPr>
        <p:txBody>
          <a:bodyPr>
            <a:noAutofit/>
          </a:bodyPr>
          <a:lstStyle/>
          <a:p>
            <a:r>
              <a:rPr lang="fr-FR" sz="2600" dirty="0">
                <a:solidFill>
                  <a:schemeClr val="tx1"/>
                </a:solidFill>
                <a:latin typeface="+mn-lt"/>
              </a:rPr>
              <a:t>#MAR 4: Réseaux intelligents (à différentes échelles) applications hors réseau (</a:t>
            </a:r>
            <a:r>
              <a:rPr lang="fr-FR" sz="2600" i="1" dirty="0">
                <a:solidFill>
                  <a:schemeClr val="tx1"/>
                </a:solidFill>
                <a:latin typeface="+mn-lt"/>
              </a:rPr>
              <a:t>smart </a:t>
            </a:r>
            <a:r>
              <a:rPr lang="fr-FR" sz="2600" i="1" dirty="0" err="1">
                <a:solidFill>
                  <a:schemeClr val="tx1"/>
                </a:solidFill>
                <a:latin typeface="+mn-lt"/>
              </a:rPr>
              <a:t>grids</a:t>
            </a:r>
            <a:r>
              <a:rPr lang="fr-FR" sz="2600" dirty="0">
                <a:solidFill>
                  <a:schemeClr val="tx1"/>
                </a:solidFill>
                <a:latin typeface="+mn-lt"/>
              </a:rPr>
              <a:t>);</a:t>
            </a:r>
            <a:br>
              <a:rPr lang="fr-FR" sz="2600" dirty="0">
                <a:solidFill>
                  <a:schemeClr val="tx1"/>
                </a:solidFill>
                <a:latin typeface="+mn-lt"/>
              </a:rPr>
            </a:br>
            <a:br>
              <a:rPr lang="fr-FR" sz="2600" dirty="0">
                <a:solidFill>
                  <a:schemeClr val="tx1"/>
                </a:solidFill>
                <a:latin typeface="+mn-lt"/>
                <a:cs typeface="Times New Roman" panose="02020603050405020304" pitchFamily="18" charset="0"/>
              </a:rPr>
            </a:br>
            <a:endParaRPr lang="fr-FR" sz="2600" dirty="0">
              <a:solidFill>
                <a:schemeClr val="tx1"/>
              </a:solidFill>
              <a:latin typeface="+mn-lt"/>
            </a:endParaRPr>
          </a:p>
        </p:txBody>
      </p:sp>
      <p:sp>
        <p:nvSpPr>
          <p:cNvPr id="4" name="Rectangle : coins arrondis 9">
            <a:extLst>
              <a:ext uri="{FF2B5EF4-FFF2-40B4-BE49-F238E27FC236}">
                <a16:creationId xmlns:a16="http://schemas.microsoft.com/office/drawing/2014/main" id="{DCDA24E5-940B-42FA-8823-73CD32B0221B}"/>
              </a:ext>
            </a:extLst>
          </p:cNvPr>
          <p:cNvSpPr/>
          <p:nvPr/>
        </p:nvSpPr>
        <p:spPr>
          <a:xfrm>
            <a:off x="823570" y="1443789"/>
            <a:ext cx="10651435" cy="4510345"/>
          </a:xfrm>
          <a:prstGeom prst="roundRect">
            <a:avLst/>
          </a:prstGeom>
          <a:solidFill>
            <a:schemeClr val="accent1">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just">
              <a:lnSpc>
                <a:spcPct val="150000"/>
              </a:lnSpc>
              <a:spcBef>
                <a:spcPts val="600"/>
              </a:spcBef>
              <a:spcAft>
                <a:spcPts val="600"/>
              </a:spcAft>
            </a:pPr>
            <a:endParaRPr lang="en-GB" sz="2200" b="1" dirty="0"/>
          </a:p>
          <a:p>
            <a:pPr marL="285750" lvl="0" indent="-285750" algn="just">
              <a:lnSpc>
                <a:spcPct val="150000"/>
              </a:lnSpc>
              <a:buFont typeface="Wingdings" panose="05000000000000000000" pitchFamily="2" charset="2"/>
              <a:buChar char="q"/>
            </a:pPr>
            <a:r>
              <a:rPr lang="fr-FR" sz="2200" dirty="0"/>
              <a:t>Innovation sur </a:t>
            </a:r>
            <a:r>
              <a:rPr lang="fr-FR" sz="2200" b="1" dirty="0"/>
              <a:t>l’intégration des énergies renouvelables </a:t>
            </a:r>
            <a:r>
              <a:rPr lang="fr-FR" sz="2200" dirty="0"/>
              <a:t>dans les mini et micro-réseaux.</a:t>
            </a:r>
          </a:p>
          <a:p>
            <a:pPr marL="285750" lvl="0" indent="-285750" algn="just">
              <a:lnSpc>
                <a:spcPct val="150000"/>
              </a:lnSpc>
              <a:buFont typeface="Wingdings" panose="05000000000000000000" pitchFamily="2" charset="2"/>
              <a:buChar char="q"/>
            </a:pPr>
            <a:r>
              <a:rPr lang="fr-FR" sz="2200" dirty="0"/>
              <a:t> </a:t>
            </a:r>
            <a:r>
              <a:rPr lang="fr-FR" sz="2200" b="1" dirty="0"/>
              <a:t>Solutions numériques pour optimiser la performance </a:t>
            </a:r>
            <a:r>
              <a:rPr lang="fr-FR" sz="2200" dirty="0"/>
              <a:t>et la gestion des réseaux intelligents.</a:t>
            </a:r>
          </a:p>
          <a:p>
            <a:pPr marL="285750" lvl="0" indent="-285750" algn="just">
              <a:lnSpc>
                <a:spcPct val="150000"/>
              </a:lnSpc>
              <a:buFont typeface="Wingdings" panose="05000000000000000000" pitchFamily="2" charset="2"/>
              <a:buChar char="q"/>
            </a:pPr>
            <a:r>
              <a:rPr lang="fr-FR" sz="2200" dirty="0"/>
              <a:t> R&amp;D sur les solutions de stockage pour l’équilibre offre-demande en électricité.</a:t>
            </a:r>
          </a:p>
          <a:p>
            <a:pPr marL="285750" lvl="0" indent="-285750" algn="just">
              <a:lnSpc>
                <a:spcPct val="150000"/>
              </a:lnSpc>
              <a:buFont typeface="Wingdings" panose="05000000000000000000" pitchFamily="2" charset="2"/>
              <a:buChar char="q"/>
            </a:pPr>
            <a:r>
              <a:rPr lang="fr-FR" sz="2200" dirty="0"/>
              <a:t> Développement de solutions </a:t>
            </a:r>
            <a:r>
              <a:rPr lang="fr-FR" sz="2200" b="1" dirty="0"/>
              <a:t>agri-photovoltaïques alliant électricité et agriculture</a:t>
            </a:r>
            <a:r>
              <a:rPr lang="fr-FR" sz="2200" dirty="0"/>
              <a:t>.</a:t>
            </a:r>
          </a:p>
          <a:p>
            <a:pPr marL="285750" lvl="0" indent="-285750" algn="just">
              <a:lnSpc>
                <a:spcPct val="150000"/>
              </a:lnSpc>
              <a:buFont typeface="Wingdings" panose="05000000000000000000" pitchFamily="2" charset="2"/>
              <a:buChar char="q"/>
            </a:pPr>
            <a:r>
              <a:rPr lang="fr-FR" sz="2200" dirty="0"/>
              <a:t> Rôle des </a:t>
            </a:r>
            <a:r>
              <a:rPr lang="fr-FR" sz="2200" dirty="0" err="1"/>
              <a:t>miniréseaux</a:t>
            </a:r>
            <a:r>
              <a:rPr lang="fr-FR" sz="2200" dirty="0"/>
              <a:t> dans la réponse aux </a:t>
            </a:r>
            <a:r>
              <a:rPr lang="fr-FR" sz="2200" u="sng" dirty="0"/>
              <a:t>défis socio-économiques locaux</a:t>
            </a:r>
            <a:r>
              <a:rPr lang="fr-FR" sz="2200" dirty="0"/>
              <a:t>.</a:t>
            </a:r>
          </a:p>
          <a:p>
            <a:pPr marL="285750" lvl="0" indent="-285750" algn="just">
              <a:lnSpc>
                <a:spcPct val="150000"/>
              </a:lnSpc>
              <a:buFont typeface="Wingdings" panose="05000000000000000000" pitchFamily="2" charset="2"/>
              <a:buChar char="q"/>
            </a:pPr>
            <a:endParaRPr lang="fr-FR" dirty="0"/>
          </a:p>
        </p:txBody>
      </p:sp>
      <p:pic>
        <p:nvPicPr>
          <p:cNvPr id="5" name="Picture 8">
            <a:extLst>
              <a:ext uri="{FF2B5EF4-FFF2-40B4-BE49-F238E27FC236}">
                <a16:creationId xmlns:a16="http://schemas.microsoft.com/office/drawing/2014/main" id="{4FBE10E8-30A2-4DC0-AAD8-C9908D67942E}"/>
              </a:ext>
            </a:extLst>
          </p:cNvPr>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48042" y="5390998"/>
            <a:ext cx="216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905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838200" y="453905"/>
            <a:ext cx="9877926" cy="514411"/>
          </a:xfrm>
        </p:spPr>
        <p:txBody>
          <a:bodyPr>
            <a:noAutofit/>
          </a:bodyPr>
          <a:lstStyle/>
          <a:p>
            <a:pPr algn="just"/>
            <a:r>
              <a:rPr lang="fr-FR" sz="2600" dirty="0">
                <a:solidFill>
                  <a:schemeClr val="tx1"/>
                </a:solidFill>
                <a:latin typeface="+mn-lt"/>
              </a:rPr>
              <a:t>#MAR 5: Procédés et appareils pour les usages productifs (agriculture, mobilité et industrie);</a:t>
            </a:r>
          </a:p>
        </p:txBody>
      </p:sp>
      <p:sp>
        <p:nvSpPr>
          <p:cNvPr id="4" name="Rectangle : coins arrondis 9">
            <a:extLst>
              <a:ext uri="{FF2B5EF4-FFF2-40B4-BE49-F238E27FC236}">
                <a16:creationId xmlns:a16="http://schemas.microsoft.com/office/drawing/2014/main" id="{DCDA24E5-940B-42FA-8823-73CD32B0221B}"/>
              </a:ext>
            </a:extLst>
          </p:cNvPr>
          <p:cNvSpPr/>
          <p:nvPr/>
        </p:nvSpPr>
        <p:spPr>
          <a:xfrm>
            <a:off x="823570" y="1494261"/>
            <a:ext cx="10651435" cy="4459873"/>
          </a:xfrm>
          <a:prstGeom prst="roundRect">
            <a:avLst/>
          </a:prstGeom>
          <a:solidFill>
            <a:schemeClr val="accent1">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just">
              <a:lnSpc>
                <a:spcPct val="150000"/>
              </a:lnSpc>
              <a:spcBef>
                <a:spcPts val="600"/>
              </a:spcBef>
              <a:spcAft>
                <a:spcPts val="600"/>
              </a:spcAft>
            </a:pPr>
            <a:endParaRPr lang="en-GB" sz="2200" b="1" dirty="0"/>
          </a:p>
          <a:p>
            <a:pPr marL="285750" indent="-285750" algn="just">
              <a:lnSpc>
                <a:spcPct val="150000"/>
              </a:lnSpc>
              <a:buFont typeface="Wingdings" panose="05000000000000000000" pitchFamily="2" charset="2"/>
              <a:buChar char="q"/>
            </a:pPr>
            <a:r>
              <a:rPr lang="fr-FR" sz="2200" dirty="0"/>
              <a:t>Innovation sur le lien énergie-eau-alimentation pour une agriculture productive et durable.</a:t>
            </a:r>
          </a:p>
          <a:p>
            <a:pPr marL="285750" indent="-285750" algn="just">
              <a:lnSpc>
                <a:spcPct val="150000"/>
              </a:lnSpc>
              <a:buFont typeface="Wingdings" panose="05000000000000000000" pitchFamily="2" charset="2"/>
              <a:buChar char="q"/>
            </a:pPr>
            <a:r>
              <a:rPr lang="fr-FR" sz="2200" dirty="0">
                <a:cs typeface="Times New Roman" panose="02020603050405020304" pitchFamily="18" charset="0"/>
              </a:rPr>
              <a:t> </a:t>
            </a:r>
            <a:r>
              <a:rPr lang="fr-FR" sz="2200" dirty="0"/>
              <a:t>Amélioration de l’approvisionnement alimentaire et des processus de la chaîne de valeur.</a:t>
            </a:r>
          </a:p>
          <a:p>
            <a:pPr marL="285750" indent="-285750" algn="just">
              <a:lnSpc>
                <a:spcPct val="150000"/>
              </a:lnSpc>
              <a:buFont typeface="Wingdings" panose="05000000000000000000" pitchFamily="2" charset="2"/>
              <a:buChar char="q"/>
            </a:pPr>
            <a:r>
              <a:rPr lang="fr-FR" sz="2200" dirty="0">
                <a:cs typeface="Times New Roman" panose="02020603050405020304" pitchFamily="18" charset="0"/>
              </a:rPr>
              <a:t> </a:t>
            </a:r>
            <a:r>
              <a:rPr lang="fr-FR" sz="2200" dirty="0"/>
              <a:t>Innovations technologiques pour l’agriculture et l’artisanat afin de dynamiser l’économie locale (ateliers de couture, travaux de soudure et fabrication artisanale)</a:t>
            </a:r>
          </a:p>
          <a:p>
            <a:pPr marL="285750" indent="-285750" algn="just">
              <a:lnSpc>
                <a:spcPct val="150000"/>
              </a:lnSpc>
              <a:buFont typeface="Wingdings" panose="05000000000000000000" pitchFamily="2" charset="2"/>
              <a:buChar char="q"/>
            </a:pPr>
            <a:r>
              <a:rPr lang="fr-FR" sz="2200" dirty="0">
                <a:cs typeface="Times New Roman" panose="02020603050405020304" pitchFamily="18" charset="0"/>
              </a:rPr>
              <a:t> </a:t>
            </a:r>
            <a:r>
              <a:rPr lang="fr-FR" sz="2200" dirty="0"/>
              <a:t>Développement de nouveaux services de mobilité dans les zones urbaines ou rurales, associés aux énergies renouvelables. </a:t>
            </a:r>
            <a:endParaRPr lang="fr-FR" sz="2200" dirty="0">
              <a:cs typeface="Times New Roman" panose="02020603050405020304" pitchFamily="18" charset="0"/>
            </a:endParaRPr>
          </a:p>
          <a:p>
            <a:pPr marL="285750" lvl="0" indent="-285750" algn="just">
              <a:lnSpc>
                <a:spcPct val="150000"/>
              </a:lnSpc>
              <a:buFont typeface="Wingdings" panose="05000000000000000000" pitchFamily="2" charset="2"/>
              <a:buChar char="q"/>
            </a:pPr>
            <a:endParaRPr lang="fr-FR" dirty="0"/>
          </a:p>
        </p:txBody>
      </p:sp>
      <p:pic>
        <p:nvPicPr>
          <p:cNvPr id="5" name="Picture 6">
            <a:extLst>
              <a:ext uri="{FF2B5EF4-FFF2-40B4-BE49-F238E27FC236}">
                <a16:creationId xmlns:a16="http://schemas.microsoft.com/office/drawing/2014/main" id="{90710973-0CFE-4C37-AB80-B3E00BC8B323}"/>
              </a:ext>
            </a:extLst>
          </p:cNvPr>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32000" y="5391591"/>
            <a:ext cx="216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384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823570" y="694535"/>
            <a:ext cx="10542310" cy="514411"/>
          </a:xfrm>
        </p:spPr>
        <p:txBody>
          <a:bodyPr>
            <a:normAutofit fontScale="90000"/>
          </a:bodyPr>
          <a:lstStyle/>
          <a:p>
            <a:r>
              <a:rPr lang="fr-FR" sz="2900" dirty="0">
                <a:solidFill>
                  <a:schemeClr val="tx1"/>
                </a:solidFill>
                <a:latin typeface="+mn-lt"/>
                <a:cs typeface="Times New Roman" panose="02020603050405020304" pitchFamily="18" charset="0"/>
              </a:rPr>
              <a:t>#MAR 6: Solutions innovantes pour les usages domestiques prioritaires (cuisson propre et chaîne du froid);</a:t>
            </a:r>
            <a:br>
              <a:rPr lang="fr-FR" sz="2900" dirty="0">
                <a:solidFill>
                  <a:schemeClr val="tx1"/>
                </a:solidFill>
                <a:latin typeface="+mn-lt"/>
                <a:cs typeface="Times New Roman" panose="02020603050405020304" pitchFamily="18" charset="0"/>
              </a:rPr>
            </a:br>
            <a:br>
              <a:rPr lang="fr-FR" dirty="0">
                <a:latin typeface="Times New Roman" panose="02020603050405020304" pitchFamily="18" charset="0"/>
                <a:cs typeface="Times New Roman" panose="02020603050405020304" pitchFamily="18" charset="0"/>
              </a:rPr>
            </a:br>
            <a:endParaRPr lang="fr-FR" dirty="0"/>
          </a:p>
        </p:txBody>
      </p:sp>
      <p:sp>
        <p:nvSpPr>
          <p:cNvPr id="4" name="Rectangle : coins arrondis 9">
            <a:extLst>
              <a:ext uri="{FF2B5EF4-FFF2-40B4-BE49-F238E27FC236}">
                <a16:creationId xmlns:a16="http://schemas.microsoft.com/office/drawing/2014/main" id="{DCDA24E5-940B-42FA-8823-73CD32B0221B}"/>
              </a:ext>
            </a:extLst>
          </p:cNvPr>
          <p:cNvSpPr/>
          <p:nvPr/>
        </p:nvSpPr>
        <p:spPr>
          <a:xfrm>
            <a:off x="823570" y="1494261"/>
            <a:ext cx="10651435" cy="4459873"/>
          </a:xfrm>
          <a:prstGeom prst="roundRect">
            <a:avLst/>
          </a:prstGeom>
          <a:solidFill>
            <a:schemeClr val="accent1">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just">
              <a:lnSpc>
                <a:spcPct val="150000"/>
              </a:lnSpc>
              <a:spcBef>
                <a:spcPts val="600"/>
              </a:spcBef>
              <a:spcAft>
                <a:spcPts val="600"/>
              </a:spcAft>
            </a:pPr>
            <a:endParaRPr lang="en-GB" sz="2200" b="1" dirty="0"/>
          </a:p>
          <a:p>
            <a:pPr marL="285750" lvl="0" indent="-285750" algn="just">
              <a:lnSpc>
                <a:spcPct val="150000"/>
              </a:lnSpc>
              <a:buFont typeface="Wingdings" panose="05000000000000000000" pitchFamily="2" charset="2"/>
              <a:buChar char="q"/>
            </a:pPr>
            <a:r>
              <a:rPr lang="fr-FR" sz="2200" dirty="0"/>
              <a:t>Recherche et innovation sur les appareils de cuisson à haut rendement efficaces comme alternative à la biomasse.</a:t>
            </a:r>
          </a:p>
          <a:p>
            <a:pPr marL="285750" lvl="0" indent="-285750" algn="just">
              <a:lnSpc>
                <a:spcPct val="150000"/>
              </a:lnSpc>
              <a:buFont typeface="Wingdings" panose="05000000000000000000" pitchFamily="2" charset="2"/>
              <a:buChar char="q"/>
            </a:pPr>
            <a:r>
              <a:rPr lang="fr-FR" sz="2200" dirty="0"/>
              <a:t>Développement à grande échelle du biogaz et de nouveaux carburants innovants tels que l'éthanol.</a:t>
            </a:r>
          </a:p>
          <a:p>
            <a:pPr marL="285750" lvl="0" indent="-285750" algn="just">
              <a:lnSpc>
                <a:spcPct val="150000"/>
              </a:lnSpc>
              <a:buFont typeface="Wingdings" panose="05000000000000000000" pitchFamily="2" charset="2"/>
              <a:buChar char="q"/>
            </a:pPr>
            <a:r>
              <a:rPr lang="fr-FR" sz="2200" dirty="0"/>
              <a:t> Développement de systèmes de réfrigération pour la conservation des aliments et vaccins (domestique ou communautaire)</a:t>
            </a:r>
          </a:p>
          <a:p>
            <a:pPr marL="285750" lvl="0" indent="-285750" algn="just">
              <a:lnSpc>
                <a:spcPct val="150000"/>
              </a:lnSpc>
              <a:buFont typeface="Wingdings" panose="05000000000000000000" pitchFamily="2" charset="2"/>
              <a:buChar char="q"/>
            </a:pPr>
            <a:r>
              <a:rPr lang="fr-FR" sz="2200" dirty="0"/>
              <a:t>Développement de systèmes compacts et fiables pour une chaîne du froid ininterrompue à coût réduit. </a:t>
            </a:r>
          </a:p>
          <a:p>
            <a:pPr marL="285750" lvl="0" indent="-285750" algn="just">
              <a:lnSpc>
                <a:spcPct val="150000"/>
              </a:lnSpc>
              <a:buFont typeface="Wingdings" panose="05000000000000000000" pitchFamily="2" charset="2"/>
              <a:buChar char="q"/>
            </a:pPr>
            <a:endParaRPr lang="fr-FR" dirty="0"/>
          </a:p>
        </p:txBody>
      </p:sp>
      <p:pic>
        <p:nvPicPr>
          <p:cNvPr id="5" name="Picture 4">
            <a:extLst>
              <a:ext uri="{FF2B5EF4-FFF2-40B4-BE49-F238E27FC236}">
                <a16:creationId xmlns:a16="http://schemas.microsoft.com/office/drawing/2014/main" id="{89B5B87F-9799-4595-9436-FD30C567C9D5}"/>
              </a:ext>
            </a:extLst>
          </p:cNvPr>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64084" y="5394554"/>
            <a:ext cx="216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865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fontScale="90000"/>
          </a:bodyPr>
          <a:lstStyle/>
          <a:p>
            <a:r>
              <a:rPr lang="fr-FR" sz="2900" dirty="0">
                <a:solidFill>
                  <a:schemeClr val="tx1"/>
                </a:solidFill>
                <a:latin typeface="+mn-lt"/>
              </a:rPr>
              <a:t>#MAR 7: </a:t>
            </a:r>
            <a:r>
              <a:rPr lang="fr-FR" sz="2900" dirty="0">
                <a:solidFill>
                  <a:schemeClr val="tx1"/>
                </a:solidFill>
                <a:latin typeface="+mn-lt"/>
                <a:cs typeface="Times New Roman" panose="02020603050405020304" pitchFamily="18" charset="0"/>
              </a:rPr>
              <a:t>Production et utilisation de l’hydrogène vert;</a:t>
            </a:r>
            <a:br>
              <a:rPr lang="fr-FR" sz="2900" dirty="0">
                <a:solidFill>
                  <a:schemeClr val="tx1"/>
                </a:solidFill>
                <a:latin typeface="+mn-lt"/>
                <a:cs typeface="Times New Roman" panose="02020603050405020304" pitchFamily="18" charset="0"/>
              </a:rPr>
            </a:br>
            <a:endParaRPr lang="fr-FR" dirty="0"/>
          </a:p>
        </p:txBody>
      </p:sp>
      <p:sp>
        <p:nvSpPr>
          <p:cNvPr id="4" name="Rectangle : coins arrondis 9">
            <a:extLst>
              <a:ext uri="{FF2B5EF4-FFF2-40B4-BE49-F238E27FC236}">
                <a16:creationId xmlns:a16="http://schemas.microsoft.com/office/drawing/2014/main" id="{DCDA24E5-940B-42FA-8823-73CD32B0221B}"/>
              </a:ext>
            </a:extLst>
          </p:cNvPr>
          <p:cNvSpPr/>
          <p:nvPr/>
        </p:nvSpPr>
        <p:spPr>
          <a:xfrm>
            <a:off x="823570" y="1203158"/>
            <a:ext cx="10651435" cy="5358063"/>
          </a:xfrm>
          <a:prstGeom prst="roundRect">
            <a:avLst/>
          </a:prstGeom>
          <a:solidFill>
            <a:schemeClr val="accent1">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285750" lvl="0" indent="-285750" algn="just">
              <a:lnSpc>
                <a:spcPct val="150000"/>
              </a:lnSpc>
              <a:buFont typeface="Wingdings" panose="05000000000000000000" pitchFamily="2" charset="2"/>
              <a:buChar char="q"/>
            </a:pPr>
            <a:r>
              <a:rPr lang="fr-FR" sz="2200" dirty="0"/>
              <a:t>Développement de technologies vertes de production d'hydrogène :</a:t>
            </a:r>
          </a:p>
          <a:p>
            <a:pPr marL="285750" lvl="0" indent="-285750" algn="just">
              <a:lnSpc>
                <a:spcPct val="150000"/>
              </a:lnSpc>
              <a:buFont typeface="Wingdings" panose="05000000000000000000" pitchFamily="2" charset="2"/>
              <a:buChar char="Ø"/>
            </a:pPr>
            <a:r>
              <a:rPr lang="fr-FR" sz="2200" dirty="0"/>
              <a:t> Amélioration des procédés existants tels que l'électrolyse avec pour une application fiable et sécurisée en Afrique.</a:t>
            </a:r>
          </a:p>
          <a:p>
            <a:pPr marL="285750" lvl="0" indent="-285750" algn="just">
              <a:lnSpc>
                <a:spcPct val="150000"/>
              </a:lnSpc>
              <a:buFont typeface="Wingdings" panose="05000000000000000000" pitchFamily="2" charset="2"/>
              <a:buChar char="Ø"/>
            </a:pPr>
            <a:r>
              <a:rPr lang="fr-FR" sz="2200" dirty="0"/>
              <a:t>Gestion de la disponibilité de l’eau en contexte de pénurie.</a:t>
            </a:r>
          </a:p>
          <a:p>
            <a:pPr marL="285750" lvl="0" indent="-285750" algn="just">
              <a:lnSpc>
                <a:spcPct val="150000"/>
              </a:lnSpc>
              <a:buFont typeface="Wingdings" panose="05000000000000000000" pitchFamily="2" charset="2"/>
              <a:buChar char="Ø"/>
            </a:pPr>
            <a:r>
              <a:rPr lang="fr-FR" sz="2200" dirty="0"/>
              <a:t>Optimisation de la production d’hydrogène à partir de la biomasse.</a:t>
            </a:r>
          </a:p>
          <a:p>
            <a:pPr marL="285750" lvl="0" indent="-285750" algn="just">
              <a:lnSpc>
                <a:spcPct val="150000"/>
              </a:lnSpc>
              <a:buFont typeface="Wingdings" panose="05000000000000000000" pitchFamily="2" charset="2"/>
              <a:buChar char="Ø"/>
            </a:pPr>
            <a:r>
              <a:rPr lang="fr-FR" sz="2200" dirty="0"/>
              <a:t>Conversion directe de la lumière solaire en produits chimiques et combustibles.</a:t>
            </a:r>
          </a:p>
          <a:p>
            <a:pPr marL="285750" lvl="0" indent="-285750" algn="just">
              <a:lnSpc>
                <a:spcPct val="150000"/>
              </a:lnSpc>
              <a:buFont typeface="Wingdings" panose="05000000000000000000" pitchFamily="2" charset="2"/>
              <a:buChar char="q"/>
            </a:pPr>
            <a:r>
              <a:rPr lang="fr-FR" sz="2200" dirty="0"/>
              <a:t>Hydrogène vert comme vecteur d’énergie </a:t>
            </a:r>
            <a:r>
              <a:rPr lang="fr-FR" sz="2200" dirty="0" err="1"/>
              <a:t>décarbonée</a:t>
            </a:r>
            <a:r>
              <a:rPr lang="fr-FR" sz="2200" dirty="0"/>
              <a:t> pour l’industrie et le stockage.</a:t>
            </a:r>
          </a:p>
          <a:p>
            <a:pPr marL="285750" lvl="0" indent="-285750" algn="just">
              <a:lnSpc>
                <a:spcPct val="150000"/>
              </a:lnSpc>
              <a:buFont typeface="Wingdings" panose="05000000000000000000" pitchFamily="2" charset="2"/>
              <a:buChar char="q"/>
            </a:pPr>
            <a:r>
              <a:rPr lang="fr-FR" sz="2200" dirty="0"/>
              <a:t>Recherche et innovation sur les solutions de stockage de l'hydrogène.</a:t>
            </a:r>
          </a:p>
          <a:p>
            <a:pPr marL="285750" lvl="0" indent="-285750" algn="just">
              <a:lnSpc>
                <a:spcPct val="150000"/>
              </a:lnSpc>
              <a:buFont typeface="Wingdings" panose="05000000000000000000" pitchFamily="2" charset="2"/>
              <a:buChar char="q"/>
            </a:pPr>
            <a:r>
              <a:rPr lang="fr-FR" sz="2200" dirty="0"/>
              <a:t>Questions transversales (socio-économiques, vallées de l'hydrogène,</a:t>
            </a:r>
          </a:p>
          <a:p>
            <a:pPr lvl="0" algn="just">
              <a:lnSpc>
                <a:spcPct val="150000"/>
              </a:lnSpc>
            </a:pPr>
            <a:r>
              <a:rPr lang="fr-FR" sz="2200" dirty="0"/>
              <a:t> implication des parties prenantes...)</a:t>
            </a:r>
          </a:p>
        </p:txBody>
      </p:sp>
      <p:pic>
        <p:nvPicPr>
          <p:cNvPr id="5" name="Picture 2">
            <a:extLst>
              <a:ext uri="{FF2B5EF4-FFF2-40B4-BE49-F238E27FC236}">
                <a16:creationId xmlns:a16="http://schemas.microsoft.com/office/drawing/2014/main" id="{14D4B24D-6DBF-44E2-B751-81CDF33F7E0A}"/>
              </a:ext>
            </a:extLst>
          </p:cNvPr>
          <p:cNvPicPr preferRelativeResize="0">
            <a:picLocks noGrp="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032000" y="5418000"/>
            <a:ext cx="216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856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9A0A54-DEDC-4984-87FF-0FC69D9EFD10}"/>
              </a:ext>
            </a:extLst>
          </p:cNvPr>
          <p:cNvSpPr>
            <a:spLocks noGrp="1"/>
          </p:cNvSpPr>
          <p:nvPr>
            <p:ph type="title"/>
          </p:nvPr>
        </p:nvSpPr>
        <p:spPr>
          <a:xfrm>
            <a:off x="569023" y="709138"/>
            <a:ext cx="10515600" cy="781235"/>
          </a:xfrm>
        </p:spPr>
        <p:txBody>
          <a:bodyPr/>
          <a:lstStyle/>
          <a:p>
            <a:r>
              <a:rPr lang="fr-FR" dirty="0"/>
              <a:t>Timeline</a:t>
            </a:r>
          </a:p>
        </p:txBody>
      </p:sp>
      <p:sp>
        <p:nvSpPr>
          <p:cNvPr id="6" name="Flèche : pentagone 5">
            <a:extLst>
              <a:ext uri="{FF2B5EF4-FFF2-40B4-BE49-F238E27FC236}">
                <a16:creationId xmlns:a16="http://schemas.microsoft.com/office/drawing/2014/main" id="{91717756-04DA-4481-B5F7-8B4725EC863B}"/>
              </a:ext>
            </a:extLst>
          </p:cNvPr>
          <p:cNvSpPr/>
          <p:nvPr/>
        </p:nvSpPr>
        <p:spPr>
          <a:xfrm rot="5400000">
            <a:off x="8008146" y="2701944"/>
            <a:ext cx="790099" cy="852190"/>
          </a:xfrm>
          <a:prstGeom prst="homePlate">
            <a:avLst>
              <a:gd name="adj" fmla="val 37336"/>
            </a:avLst>
          </a:prstGeom>
          <a:solidFill>
            <a:srgbClr val="047464"/>
          </a:solidFill>
        </p:spPr>
        <p:txBody>
          <a:bodyPr vert="vert270" wrap="square">
            <a:spAutoFit/>
          </a:bodyPr>
          <a:lstStyle/>
          <a:p>
            <a:pPr algn="ctr"/>
            <a:r>
              <a:rPr lang="fr-FR" sz="1000" b="1" dirty="0">
                <a:solidFill>
                  <a:schemeClr val="bg1"/>
                </a:solidFill>
                <a:latin typeface="Arial" panose="020B0604020202020204" pitchFamily="34" charset="0"/>
                <a:cs typeface="Arial" panose="020B0604020202020204" pitchFamily="34" charset="0"/>
              </a:rPr>
              <a:t>Stage 2 </a:t>
            </a:r>
            <a:r>
              <a:rPr lang="fr-FR" sz="1000" dirty="0">
                <a:solidFill>
                  <a:schemeClr val="bg1"/>
                </a:solidFill>
                <a:latin typeface="Arial" panose="020B0604020202020204" pitchFamily="34" charset="0"/>
                <a:cs typeface="Arial" panose="020B0604020202020204" pitchFamily="34" charset="0"/>
              </a:rPr>
              <a:t>Dead-line soumission</a:t>
            </a:r>
          </a:p>
        </p:txBody>
      </p:sp>
      <p:sp>
        <p:nvSpPr>
          <p:cNvPr id="7" name="Flèche : pentagone 6">
            <a:extLst>
              <a:ext uri="{FF2B5EF4-FFF2-40B4-BE49-F238E27FC236}">
                <a16:creationId xmlns:a16="http://schemas.microsoft.com/office/drawing/2014/main" id="{C2531123-21DF-40E7-B96C-8CCBC59BC18C}"/>
              </a:ext>
            </a:extLst>
          </p:cNvPr>
          <p:cNvSpPr/>
          <p:nvPr/>
        </p:nvSpPr>
        <p:spPr>
          <a:xfrm rot="16200000">
            <a:off x="8227209" y="3982809"/>
            <a:ext cx="339068" cy="278951"/>
          </a:xfrm>
          <a:prstGeom prst="homePlate">
            <a:avLst/>
          </a:prstGeom>
          <a:solidFill>
            <a:srgbClr val="04746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fr-FR" sz="1200" b="1" dirty="0">
                <a:solidFill>
                  <a:schemeClr val="bg1"/>
                </a:solidFill>
                <a:latin typeface="Arial" panose="020B0604020202020204" pitchFamily="34" charset="0"/>
                <a:cs typeface="Arial" panose="020B0604020202020204" pitchFamily="34" charset="0"/>
              </a:rPr>
              <a:t>24</a:t>
            </a:r>
          </a:p>
        </p:txBody>
      </p:sp>
      <p:sp>
        <p:nvSpPr>
          <p:cNvPr id="8" name="Flèche : pentagone 7">
            <a:extLst>
              <a:ext uri="{FF2B5EF4-FFF2-40B4-BE49-F238E27FC236}">
                <a16:creationId xmlns:a16="http://schemas.microsoft.com/office/drawing/2014/main" id="{B3623BE1-D3D6-458F-A078-18AECDEC4A29}"/>
              </a:ext>
            </a:extLst>
          </p:cNvPr>
          <p:cNvSpPr/>
          <p:nvPr/>
        </p:nvSpPr>
        <p:spPr>
          <a:xfrm rot="5400000">
            <a:off x="10647661" y="2661162"/>
            <a:ext cx="777597" cy="861636"/>
          </a:xfrm>
          <a:prstGeom prst="homePlate">
            <a:avLst>
              <a:gd name="adj" fmla="val 34130"/>
            </a:avLst>
          </a:prstGeom>
          <a:solidFill>
            <a:srgbClr val="005D6E"/>
          </a:solidFill>
        </p:spPr>
        <p:txBody>
          <a:bodyPr vert="vert270" wrap="square">
            <a:spAutoFit/>
          </a:bodyPr>
          <a:lstStyle/>
          <a:p>
            <a:pPr algn="ctr"/>
            <a:r>
              <a:rPr lang="fr-FR" sz="1000" dirty="0">
                <a:solidFill>
                  <a:schemeClr val="bg1"/>
                </a:solidFill>
                <a:latin typeface="Arial" panose="020B0604020202020204" pitchFamily="34" charset="0"/>
                <a:cs typeface="Arial" panose="020B0604020202020204" pitchFamily="34" charset="0"/>
              </a:rPr>
              <a:t>Feedback/ </a:t>
            </a:r>
            <a:r>
              <a:rPr lang="fr-FR" sz="1000" dirty="0" err="1">
                <a:solidFill>
                  <a:schemeClr val="bg1"/>
                </a:solidFill>
                <a:latin typeface="Arial" panose="020B0604020202020204" pitchFamily="34" charset="0"/>
                <a:cs typeface="Arial" panose="020B0604020202020204" pitchFamily="34" charset="0"/>
              </a:rPr>
              <a:t>results</a:t>
            </a:r>
            <a:r>
              <a:rPr lang="fr-FR" sz="1000" dirty="0">
                <a:solidFill>
                  <a:schemeClr val="bg1"/>
                </a:solidFill>
                <a:latin typeface="Arial" panose="020B0604020202020204" pitchFamily="34" charset="0"/>
                <a:cs typeface="Arial" panose="020B0604020202020204" pitchFamily="34" charset="0"/>
              </a:rPr>
              <a:t> to </a:t>
            </a:r>
            <a:r>
              <a:rPr lang="fr-FR" sz="1000" dirty="0" err="1">
                <a:solidFill>
                  <a:schemeClr val="bg1"/>
                </a:solidFill>
                <a:latin typeface="Arial" panose="020B0604020202020204" pitchFamily="34" charset="0"/>
                <a:cs typeface="Arial" panose="020B0604020202020204" pitchFamily="34" charset="0"/>
              </a:rPr>
              <a:t>applicants</a:t>
            </a:r>
            <a:endParaRPr lang="fr-FR" sz="1000" dirty="0">
              <a:solidFill>
                <a:schemeClr val="bg1"/>
              </a:solidFill>
              <a:latin typeface="Arial" panose="020B0604020202020204" pitchFamily="34" charset="0"/>
              <a:cs typeface="Arial" panose="020B0604020202020204" pitchFamily="34" charset="0"/>
            </a:endParaRPr>
          </a:p>
        </p:txBody>
      </p:sp>
      <p:sp>
        <p:nvSpPr>
          <p:cNvPr id="9" name="Flèche : pentagone 8">
            <a:extLst>
              <a:ext uri="{FF2B5EF4-FFF2-40B4-BE49-F238E27FC236}">
                <a16:creationId xmlns:a16="http://schemas.microsoft.com/office/drawing/2014/main" id="{844844E2-FFDF-4705-B451-144F487C5834}"/>
              </a:ext>
            </a:extLst>
          </p:cNvPr>
          <p:cNvSpPr/>
          <p:nvPr/>
        </p:nvSpPr>
        <p:spPr>
          <a:xfrm rot="16200000">
            <a:off x="10930850" y="4037911"/>
            <a:ext cx="211217" cy="278953"/>
          </a:xfrm>
          <a:prstGeom prst="homePlate">
            <a:avLst/>
          </a:prstGeom>
          <a:solidFill>
            <a:srgbClr val="005D6E"/>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fr-FR" sz="1200" b="1" dirty="0">
                <a:solidFill>
                  <a:schemeClr val="bg1"/>
                </a:solidFill>
                <a:latin typeface="Arial" panose="020B0604020202020204" pitchFamily="34" charset="0"/>
                <a:cs typeface="Arial" panose="020B0604020202020204" pitchFamily="34" charset="0"/>
              </a:rPr>
              <a:t>15</a:t>
            </a:r>
          </a:p>
        </p:txBody>
      </p:sp>
      <p:sp>
        <p:nvSpPr>
          <p:cNvPr id="10" name="Rectangle 9">
            <a:extLst>
              <a:ext uri="{FF2B5EF4-FFF2-40B4-BE49-F238E27FC236}">
                <a16:creationId xmlns:a16="http://schemas.microsoft.com/office/drawing/2014/main" id="{E0222C2F-EF19-47D0-9F48-E9B5C5A4F597}"/>
              </a:ext>
            </a:extLst>
          </p:cNvPr>
          <p:cNvSpPr/>
          <p:nvPr/>
        </p:nvSpPr>
        <p:spPr>
          <a:xfrm>
            <a:off x="766977" y="2356538"/>
            <a:ext cx="4922832" cy="243433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b="1" dirty="0">
                <a:solidFill>
                  <a:srgbClr val="00B050"/>
                </a:solidFill>
                <a:latin typeface="Arial" panose="020B0604020202020204" pitchFamily="34" charset="0"/>
                <a:cs typeface="Arial" panose="020B0604020202020204" pitchFamily="34" charset="0"/>
              </a:rPr>
              <a:t>Phase 1 – Pre-Proposals </a:t>
            </a:r>
            <a:endParaRPr lang="fr-FR" sz="1400" b="1" dirty="0">
              <a:solidFill>
                <a:srgbClr val="00B050"/>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892686A-80D2-4233-B3AC-E21AB0395807}"/>
              </a:ext>
            </a:extLst>
          </p:cNvPr>
          <p:cNvSpPr/>
          <p:nvPr/>
        </p:nvSpPr>
        <p:spPr>
          <a:xfrm>
            <a:off x="2296629" y="4326269"/>
            <a:ext cx="936000" cy="195208"/>
          </a:xfrm>
          <a:prstGeom prst="rect">
            <a:avLst/>
          </a:prstGeom>
          <a:solidFill>
            <a:srgbClr val="28A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err="1">
                <a:latin typeface="Arial" panose="020B0604020202020204" pitchFamily="34" charset="0"/>
                <a:cs typeface="Arial" panose="020B0604020202020204" pitchFamily="34" charset="0"/>
              </a:rPr>
              <a:t>February</a:t>
            </a:r>
            <a:endParaRPr lang="fr-FR" sz="1100" b="1"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CEDFDEEA-AE35-4AF8-B430-7E63DF4FC078}"/>
              </a:ext>
            </a:extLst>
          </p:cNvPr>
          <p:cNvSpPr/>
          <p:nvPr/>
        </p:nvSpPr>
        <p:spPr>
          <a:xfrm>
            <a:off x="5209905" y="4326269"/>
            <a:ext cx="936000" cy="195208"/>
          </a:xfrm>
          <a:prstGeom prst="rect">
            <a:avLst/>
          </a:prstGeom>
          <a:solidFill>
            <a:srgbClr val="41A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latin typeface="Arial" panose="020B0604020202020204" pitchFamily="34" charset="0"/>
                <a:cs typeface="Arial" panose="020B0604020202020204" pitchFamily="34" charset="0"/>
              </a:rPr>
              <a:t>April</a:t>
            </a:r>
          </a:p>
        </p:txBody>
      </p:sp>
      <p:sp>
        <p:nvSpPr>
          <p:cNvPr id="16" name="Flèche : double flèche horizontale 15">
            <a:extLst>
              <a:ext uri="{FF2B5EF4-FFF2-40B4-BE49-F238E27FC236}">
                <a16:creationId xmlns:a16="http://schemas.microsoft.com/office/drawing/2014/main" id="{07B5FB24-F3B4-42A7-87ED-0E6E9C21C6A8}"/>
              </a:ext>
            </a:extLst>
          </p:cNvPr>
          <p:cNvSpPr/>
          <p:nvPr/>
        </p:nvSpPr>
        <p:spPr>
          <a:xfrm>
            <a:off x="975239" y="3292215"/>
            <a:ext cx="1594748" cy="289589"/>
          </a:xfrm>
          <a:prstGeom prst="leftRightArrow">
            <a:avLst>
              <a:gd name="adj1" fmla="val 64511"/>
              <a:gd name="adj2" fmla="val 62755"/>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C00000"/>
                </a:solidFill>
                <a:latin typeface="Arial" panose="020B0604020202020204" pitchFamily="34" charset="0"/>
                <a:cs typeface="Arial" panose="020B0604020202020204" pitchFamily="34" charset="0"/>
              </a:rPr>
              <a:t>Mini 2 </a:t>
            </a:r>
            <a:r>
              <a:rPr lang="fr-FR" sz="1050" b="1" dirty="0" err="1">
                <a:solidFill>
                  <a:srgbClr val="C00000"/>
                </a:solidFill>
                <a:latin typeface="Arial" panose="020B0604020202020204" pitchFamily="34" charset="0"/>
                <a:cs typeface="Arial" panose="020B0604020202020204" pitchFamily="34" charset="0"/>
              </a:rPr>
              <a:t>months</a:t>
            </a:r>
            <a:endParaRPr lang="fr-FR" sz="1050" b="1" dirty="0">
              <a:solidFill>
                <a:srgbClr val="C00000"/>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5118BD02-EAE1-43C4-9AB3-7C81DEB3E8B6}"/>
              </a:ext>
            </a:extLst>
          </p:cNvPr>
          <p:cNvSpPr/>
          <p:nvPr/>
        </p:nvSpPr>
        <p:spPr>
          <a:xfrm>
            <a:off x="8123181" y="4326269"/>
            <a:ext cx="936000" cy="195208"/>
          </a:xfrm>
          <a:prstGeom prst="rect">
            <a:avLst/>
          </a:prstGeom>
          <a:solidFill>
            <a:srgbClr val="047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latin typeface="Arial" panose="020B0604020202020204" pitchFamily="34" charset="0"/>
                <a:cs typeface="Arial" panose="020B0604020202020204" pitchFamily="34" charset="0"/>
              </a:rPr>
              <a:t>June</a:t>
            </a:r>
          </a:p>
        </p:txBody>
      </p:sp>
      <p:sp>
        <p:nvSpPr>
          <p:cNvPr id="20" name="Rectangle 19">
            <a:extLst>
              <a:ext uri="{FF2B5EF4-FFF2-40B4-BE49-F238E27FC236}">
                <a16:creationId xmlns:a16="http://schemas.microsoft.com/office/drawing/2014/main" id="{5B26F21B-E4F4-40CA-9809-8CC80BC52CB7}"/>
              </a:ext>
            </a:extLst>
          </p:cNvPr>
          <p:cNvSpPr/>
          <p:nvPr/>
        </p:nvSpPr>
        <p:spPr>
          <a:xfrm>
            <a:off x="10646051" y="4326269"/>
            <a:ext cx="936000" cy="195208"/>
          </a:xfrm>
          <a:prstGeom prst="rect">
            <a:avLst/>
          </a:prstGeom>
          <a:solidFill>
            <a:srgbClr val="005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err="1">
                <a:latin typeface="Arial" panose="020B0604020202020204" pitchFamily="34" charset="0"/>
                <a:cs typeface="Arial" panose="020B0604020202020204" pitchFamily="34" charset="0"/>
              </a:rPr>
              <a:t>November</a:t>
            </a:r>
            <a:endParaRPr lang="fr-FR" sz="1100" b="1" dirty="0">
              <a:latin typeface="Arial" panose="020B0604020202020204" pitchFamily="34" charset="0"/>
              <a:cs typeface="Arial" panose="020B0604020202020204" pitchFamily="34" charset="0"/>
            </a:endParaRPr>
          </a:p>
        </p:txBody>
      </p:sp>
      <p:sp>
        <p:nvSpPr>
          <p:cNvPr id="21" name="Flèche : pentagone 20">
            <a:extLst>
              <a:ext uri="{FF2B5EF4-FFF2-40B4-BE49-F238E27FC236}">
                <a16:creationId xmlns:a16="http://schemas.microsoft.com/office/drawing/2014/main" id="{F5239711-B5E5-4118-AA34-7B7F88B57A73}"/>
              </a:ext>
            </a:extLst>
          </p:cNvPr>
          <p:cNvSpPr/>
          <p:nvPr/>
        </p:nvSpPr>
        <p:spPr>
          <a:xfrm rot="5400000">
            <a:off x="558098" y="2603166"/>
            <a:ext cx="404039" cy="847340"/>
          </a:xfrm>
          <a:prstGeom prst="homePlate">
            <a:avLst>
              <a:gd name="adj" fmla="val 34007"/>
            </a:avLst>
          </a:prstGeom>
          <a:solidFill>
            <a:srgbClr val="00AE9D"/>
          </a:solidFill>
        </p:spPr>
        <p:txBody>
          <a:bodyPr vert="vert270" wrap="square">
            <a:spAutoFit/>
          </a:bodyPr>
          <a:lstStyle/>
          <a:p>
            <a:pPr algn="ctr"/>
            <a:r>
              <a:rPr lang="fr-FR" sz="1000" b="1" dirty="0">
                <a:solidFill>
                  <a:schemeClr val="bg1"/>
                </a:solidFill>
                <a:latin typeface="Arial" panose="020B0604020202020204" pitchFamily="34" charset="0"/>
                <a:cs typeface="Arial" panose="020B0604020202020204" pitchFamily="34" charset="0"/>
              </a:rPr>
              <a:t>Call Launch</a:t>
            </a:r>
            <a:endParaRPr lang="fr-FR" sz="1000" dirty="0">
              <a:solidFill>
                <a:schemeClr val="bg1"/>
              </a:solidFill>
              <a:latin typeface="Arial" panose="020B0604020202020204" pitchFamily="34" charset="0"/>
              <a:cs typeface="Arial" panose="020B0604020202020204" pitchFamily="34" charset="0"/>
            </a:endParaRPr>
          </a:p>
        </p:txBody>
      </p:sp>
      <p:sp>
        <p:nvSpPr>
          <p:cNvPr id="22" name="Flèche : pentagone 21">
            <a:extLst>
              <a:ext uri="{FF2B5EF4-FFF2-40B4-BE49-F238E27FC236}">
                <a16:creationId xmlns:a16="http://schemas.microsoft.com/office/drawing/2014/main" id="{F5EF4673-EEBF-4561-9196-D52C05F40335}"/>
              </a:ext>
            </a:extLst>
          </p:cNvPr>
          <p:cNvSpPr/>
          <p:nvPr/>
        </p:nvSpPr>
        <p:spPr>
          <a:xfrm rot="16200000">
            <a:off x="590584" y="3982813"/>
            <a:ext cx="339068" cy="278951"/>
          </a:xfrm>
          <a:prstGeom prst="homePlate">
            <a:avLst/>
          </a:prstGeom>
          <a:solidFill>
            <a:srgbClr val="00AE9D"/>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fr-FR" sz="1200" b="1" dirty="0">
                <a:solidFill>
                  <a:schemeClr val="bg1"/>
                </a:solidFill>
                <a:latin typeface="Arial" panose="020B0604020202020204" pitchFamily="34" charset="0"/>
                <a:cs typeface="Arial" panose="020B0604020202020204" pitchFamily="34" charset="0"/>
              </a:rPr>
              <a:t>19</a:t>
            </a:r>
          </a:p>
        </p:txBody>
      </p:sp>
      <p:cxnSp>
        <p:nvCxnSpPr>
          <p:cNvPr id="23" name="Connecteur droit 22">
            <a:extLst>
              <a:ext uri="{FF2B5EF4-FFF2-40B4-BE49-F238E27FC236}">
                <a16:creationId xmlns:a16="http://schemas.microsoft.com/office/drawing/2014/main" id="{01956800-5782-4DC2-B68B-679810635DC0}"/>
              </a:ext>
            </a:extLst>
          </p:cNvPr>
          <p:cNvCxnSpPr>
            <a:cxnSpLocks/>
            <a:stCxn id="21" idx="3"/>
            <a:endCxn id="22" idx="3"/>
          </p:cNvCxnSpPr>
          <p:nvPr/>
        </p:nvCxnSpPr>
        <p:spPr>
          <a:xfrm>
            <a:off x="760118" y="3228856"/>
            <a:ext cx="1" cy="723899"/>
          </a:xfrm>
          <a:prstGeom prst="line">
            <a:avLst/>
          </a:prstGeom>
          <a:ln w="28575">
            <a:solidFill>
              <a:srgbClr val="00AE9D"/>
            </a:solidFill>
            <a:prstDash val="sysDash"/>
          </a:ln>
        </p:spPr>
        <p:style>
          <a:lnRef idx="1">
            <a:schemeClr val="accent1"/>
          </a:lnRef>
          <a:fillRef idx="0">
            <a:schemeClr val="accent1"/>
          </a:fillRef>
          <a:effectRef idx="0">
            <a:schemeClr val="accent1"/>
          </a:effectRef>
          <a:fontRef idx="minor">
            <a:schemeClr val="tx1"/>
          </a:fontRef>
        </p:style>
      </p:cxnSp>
      <p:cxnSp>
        <p:nvCxnSpPr>
          <p:cNvPr id="24" name="Connecteur : en angle 23">
            <a:extLst>
              <a:ext uri="{FF2B5EF4-FFF2-40B4-BE49-F238E27FC236}">
                <a16:creationId xmlns:a16="http://schemas.microsoft.com/office/drawing/2014/main" id="{DB053FD8-CA87-4C12-8B7A-D20E69B1EBD4}"/>
              </a:ext>
            </a:extLst>
          </p:cNvPr>
          <p:cNvCxnSpPr>
            <a:cxnSpLocks/>
            <a:stCxn id="6" idx="3"/>
            <a:endCxn id="7" idx="3"/>
          </p:cNvCxnSpPr>
          <p:nvPr/>
        </p:nvCxnSpPr>
        <p:spPr>
          <a:xfrm rot="5400000">
            <a:off x="8185139" y="3734694"/>
            <a:ext cx="429662" cy="6452"/>
          </a:xfrm>
          <a:prstGeom prst="bentConnector3">
            <a:avLst>
              <a:gd name="adj1" fmla="val 50000"/>
            </a:avLst>
          </a:prstGeom>
          <a:ln w="28575">
            <a:solidFill>
              <a:srgbClr val="047464"/>
            </a:solidFill>
            <a:prstDash val="sysDash"/>
          </a:ln>
        </p:spPr>
        <p:style>
          <a:lnRef idx="1">
            <a:schemeClr val="accent1"/>
          </a:lnRef>
          <a:fillRef idx="0">
            <a:schemeClr val="accent1"/>
          </a:fillRef>
          <a:effectRef idx="0">
            <a:schemeClr val="accent1"/>
          </a:effectRef>
          <a:fontRef idx="minor">
            <a:schemeClr val="tx1"/>
          </a:fontRef>
        </p:style>
      </p:cxnSp>
      <p:cxnSp>
        <p:nvCxnSpPr>
          <p:cNvPr id="25" name="Connecteur : en angle 24">
            <a:extLst>
              <a:ext uri="{FF2B5EF4-FFF2-40B4-BE49-F238E27FC236}">
                <a16:creationId xmlns:a16="http://schemas.microsoft.com/office/drawing/2014/main" id="{36C70038-B40C-4418-B562-7D4864153754}"/>
              </a:ext>
            </a:extLst>
          </p:cNvPr>
          <p:cNvCxnSpPr>
            <a:cxnSpLocks/>
          </p:cNvCxnSpPr>
          <p:nvPr/>
        </p:nvCxnSpPr>
        <p:spPr>
          <a:xfrm rot="16200000" flipH="1">
            <a:off x="10757554" y="3783239"/>
            <a:ext cx="564440" cy="6632"/>
          </a:xfrm>
          <a:prstGeom prst="bentConnector3">
            <a:avLst>
              <a:gd name="adj1" fmla="val 50000"/>
            </a:avLst>
          </a:prstGeom>
          <a:ln w="28575">
            <a:solidFill>
              <a:srgbClr val="005D6E"/>
            </a:solidFill>
            <a:prstDash val="sysDash"/>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13E3E253-3776-4AA2-BC1F-E1599B8AECF0}"/>
              </a:ext>
            </a:extLst>
          </p:cNvPr>
          <p:cNvSpPr/>
          <p:nvPr/>
        </p:nvSpPr>
        <p:spPr>
          <a:xfrm>
            <a:off x="3417591" y="3841278"/>
            <a:ext cx="1230382" cy="400110"/>
          </a:xfrm>
          <a:prstGeom prst="rect">
            <a:avLst/>
          </a:prstGeom>
          <a:solidFill>
            <a:schemeClr val="accent6">
              <a:lumMod val="40000"/>
              <a:lumOff val="60000"/>
              <a:alpha val="69804"/>
            </a:schemeClr>
          </a:solidFill>
          <a:ln w="19050">
            <a:solidFill>
              <a:schemeClr val="bg1"/>
            </a:solidFill>
          </a:ln>
        </p:spPr>
        <p:txBody>
          <a:bodyPr wrap="square">
            <a:spAutoFit/>
          </a:bodyPr>
          <a:lstStyle/>
          <a:p>
            <a:pPr algn="ctr"/>
            <a:r>
              <a:rPr lang="fr-FR" sz="1000" dirty="0">
                <a:latin typeface="Arial" panose="020B0604020202020204" pitchFamily="34" charset="0"/>
                <a:cs typeface="Arial" panose="020B0604020202020204" pitchFamily="34" charset="0"/>
              </a:rPr>
              <a:t>Central Evaluation of Pre-</a:t>
            </a:r>
            <a:r>
              <a:rPr lang="fr-FR" sz="1000" dirty="0" err="1">
                <a:latin typeface="Arial" panose="020B0604020202020204" pitchFamily="34" charset="0"/>
                <a:cs typeface="Arial" panose="020B0604020202020204" pitchFamily="34" charset="0"/>
              </a:rPr>
              <a:t>Proposals</a:t>
            </a:r>
            <a:endParaRPr lang="fr-FR" sz="1000" b="1" dirty="0">
              <a:latin typeface="Arial" panose="020B0604020202020204" pitchFamily="34" charset="0"/>
              <a:cs typeface="Arial" panose="020B0604020202020204" pitchFamily="34" charset="0"/>
            </a:endParaRPr>
          </a:p>
        </p:txBody>
      </p:sp>
      <p:grpSp>
        <p:nvGrpSpPr>
          <p:cNvPr id="27" name="Groupe 26">
            <a:extLst>
              <a:ext uri="{FF2B5EF4-FFF2-40B4-BE49-F238E27FC236}">
                <a16:creationId xmlns:a16="http://schemas.microsoft.com/office/drawing/2014/main" id="{9CEFBFB9-AD70-4D15-841E-56E31E936568}"/>
              </a:ext>
            </a:extLst>
          </p:cNvPr>
          <p:cNvGrpSpPr/>
          <p:nvPr/>
        </p:nvGrpSpPr>
        <p:grpSpPr>
          <a:xfrm>
            <a:off x="3804893" y="3307634"/>
            <a:ext cx="455780" cy="623580"/>
            <a:chOff x="3754863" y="1297514"/>
            <a:chExt cx="567396" cy="776290"/>
          </a:xfrm>
        </p:grpSpPr>
        <p:grpSp>
          <p:nvGrpSpPr>
            <p:cNvPr id="28" name="Groupe 27">
              <a:extLst>
                <a:ext uri="{FF2B5EF4-FFF2-40B4-BE49-F238E27FC236}">
                  <a16:creationId xmlns:a16="http://schemas.microsoft.com/office/drawing/2014/main" id="{5DDA19E2-07ED-4FEC-8852-48D0FCDB66A4}"/>
                </a:ext>
              </a:extLst>
            </p:cNvPr>
            <p:cNvGrpSpPr/>
            <p:nvPr/>
          </p:nvGrpSpPr>
          <p:grpSpPr>
            <a:xfrm>
              <a:off x="3754863" y="1669468"/>
              <a:ext cx="567396" cy="404336"/>
              <a:chOff x="1776863" y="790798"/>
              <a:chExt cx="1043987" cy="743965"/>
            </a:xfrm>
          </p:grpSpPr>
          <p:pic>
            <p:nvPicPr>
              <p:cNvPr id="30" name="Graphique 29" descr="Utilisateur">
                <a:extLst>
                  <a:ext uri="{FF2B5EF4-FFF2-40B4-BE49-F238E27FC236}">
                    <a16:creationId xmlns:a16="http://schemas.microsoft.com/office/drawing/2014/main" id="{BDA5040A-152E-4DA5-B2D3-BC5849E6F73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4859" y="790798"/>
                <a:ext cx="695991" cy="695991"/>
              </a:xfrm>
              <a:prstGeom prst="rect">
                <a:avLst/>
              </a:prstGeom>
            </p:spPr>
          </p:pic>
          <p:pic>
            <p:nvPicPr>
              <p:cNvPr id="31" name="Graphique 30" descr="Utilisateur">
                <a:extLst>
                  <a:ext uri="{FF2B5EF4-FFF2-40B4-BE49-F238E27FC236}">
                    <a16:creationId xmlns:a16="http://schemas.microsoft.com/office/drawing/2014/main" id="{E8DB4D6E-51D3-43B1-BFFD-F28C4A07BF2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76863" y="790798"/>
                <a:ext cx="695991" cy="695991"/>
              </a:xfrm>
              <a:prstGeom prst="rect">
                <a:avLst/>
              </a:prstGeom>
            </p:spPr>
          </p:pic>
          <p:pic>
            <p:nvPicPr>
              <p:cNvPr id="32" name="Graphique 31" descr="Utilisateur">
                <a:extLst>
                  <a:ext uri="{FF2B5EF4-FFF2-40B4-BE49-F238E27FC236}">
                    <a16:creationId xmlns:a16="http://schemas.microsoft.com/office/drawing/2014/main" id="{DD3E83B4-1304-4E54-849F-4598A62259B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50861" y="838772"/>
                <a:ext cx="695991" cy="695991"/>
              </a:xfrm>
              <a:prstGeom prst="rect">
                <a:avLst/>
              </a:prstGeom>
            </p:spPr>
          </p:pic>
        </p:grpSp>
        <p:pic>
          <p:nvPicPr>
            <p:cNvPr id="29" name="Graphique 28" descr="Liste (droite à gauche)">
              <a:extLst>
                <a:ext uri="{FF2B5EF4-FFF2-40B4-BE49-F238E27FC236}">
                  <a16:creationId xmlns:a16="http://schemas.microsoft.com/office/drawing/2014/main" id="{F89EDE8A-24C3-4B5C-AD59-3F78039BA18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34558" y="1297514"/>
              <a:ext cx="408007" cy="408005"/>
            </a:xfrm>
            <a:prstGeom prst="rect">
              <a:avLst/>
            </a:prstGeom>
          </p:spPr>
        </p:pic>
      </p:grpSp>
      <p:sp>
        <p:nvSpPr>
          <p:cNvPr id="35" name="Rectangle 34">
            <a:extLst>
              <a:ext uri="{FF2B5EF4-FFF2-40B4-BE49-F238E27FC236}">
                <a16:creationId xmlns:a16="http://schemas.microsoft.com/office/drawing/2014/main" id="{28EAA16D-C936-4148-B030-4AB80DBCFF30}"/>
              </a:ext>
            </a:extLst>
          </p:cNvPr>
          <p:cNvSpPr/>
          <p:nvPr/>
        </p:nvSpPr>
        <p:spPr>
          <a:xfrm>
            <a:off x="336447" y="4341523"/>
            <a:ext cx="936000" cy="195208"/>
          </a:xfrm>
          <a:prstGeom prst="rect">
            <a:avLst/>
          </a:prstGeom>
          <a:solidFill>
            <a:srgbClr val="00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err="1">
                <a:latin typeface="Arial" panose="020B0604020202020204" pitchFamily="34" charset="0"/>
                <a:cs typeface="Arial" panose="020B0604020202020204" pitchFamily="34" charset="0"/>
              </a:rPr>
              <a:t>November</a:t>
            </a:r>
            <a:r>
              <a:rPr lang="fr-FR" sz="1100" b="1" dirty="0">
                <a:latin typeface="Arial" panose="020B0604020202020204" pitchFamily="34" charset="0"/>
                <a:cs typeface="Arial" panose="020B0604020202020204" pitchFamily="34" charset="0"/>
              </a:rPr>
              <a:t> </a:t>
            </a:r>
          </a:p>
        </p:txBody>
      </p:sp>
      <p:sp>
        <p:nvSpPr>
          <p:cNvPr id="36" name="Flèche : pentagone 35">
            <a:extLst>
              <a:ext uri="{FF2B5EF4-FFF2-40B4-BE49-F238E27FC236}">
                <a16:creationId xmlns:a16="http://schemas.microsoft.com/office/drawing/2014/main" id="{53BF9B8E-FDDA-4CBE-905E-C488EFB57A42}"/>
              </a:ext>
            </a:extLst>
          </p:cNvPr>
          <p:cNvSpPr/>
          <p:nvPr/>
        </p:nvSpPr>
        <p:spPr>
          <a:xfrm rot="5400000">
            <a:off x="2364368" y="2694992"/>
            <a:ext cx="771346" cy="847340"/>
          </a:xfrm>
          <a:prstGeom prst="homePlate">
            <a:avLst>
              <a:gd name="adj" fmla="val 34007"/>
            </a:avLst>
          </a:prstGeom>
          <a:solidFill>
            <a:srgbClr val="28AB73"/>
          </a:solidFill>
        </p:spPr>
        <p:txBody>
          <a:bodyPr vert="vert270" wrap="square">
            <a:spAutoFit/>
          </a:bodyPr>
          <a:lstStyle/>
          <a:p>
            <a:pPr algn="ctr"/>
            <a:r>
              <a:rPr lang="fr-FR" sz="1000" b="1" dirty="0">
                <a:solidFill>
                  <a:schemeClr val="bg1"/>
                </a:solidFill>
                <a:latin typeface="Arial" panose="020B0604020202020204" pitchFamily="34" charset="0"/>
                <a:cs typeface="Arial" panose="020B0604020202020204" pitchFamily="34" charset="0"/>
              </a:rPr>
              <a:t>Stage 1</a:t>
            </a:r>
          </a:p>
          <a:p>
            <a:pPr algn="ctr"/>
            <a:r>
              <a:rPr lang="fr-FR" sz="1000" dirty="0" err="1">
                <a:solidFill>
                  <a:schemeClr val="bg1"/>
                </a:solidFill>
                <a:latin typeface="Arial" panose="020B0604020202020204" pitchFamily="34" charset="0"/>
                <a:cs typeface="Arial" panose="020B0604020202020204" pitchFamily="34" charset="0"/>
              </a:rPr>
              <a:t>Submission</a:t>
            </a:r>
            <a:r>
              <a:rPr lang="fr-FR" sz="1000" dirty="0">
                <a:solidFill>
                  <a:schemeClr val="bg1"/>
                </a:solidFill>
                <a:latin typeface="Arial" panose="020B0604020202020204" pitchFamily="34" charset="0"/>
                <a:cs typeface="Arial" panose="020B0604020202020204" pitchFamily="34" charset="0"/>
              </a:rPr>
              <a:t> deadline</a:t>
            </a:r>
          </a:p>
        </p:txBody>
      </p:sp>
      <p:sp>
        <p:nvSpPr>
          <p:cNvPr id="37" name="Flèche : pentagone 36">
            <a:extLst>
              <a:ext uri="{FF2B5EF4-FFF2-40B4-BE49-F238E27FC236}">
                <a16:creationId xmlns:a16="http://schemas.microsoft.com/office/drawing/2014/main" id="{73AA18FA-A18F-46B1-B919-BB7327BF4A3B}"/>
              </a:ext>
            </a:extLst>
          </p:cNvPr>
          <p:cNvSpPr/>
          <p:nvPr/>
        </p:nvSpPr>
        <p:spPr>
          <a:xfrm rot="16200000">
            <a:off x="2582113" y="3982811"/>
            <a:ext cx="339068" cy="278951"/>
          </a:xfrm>
          <a:prstGeom prst="homePlate">
            <a:avLst/>
          </a:prstGeom>
          <a:solidFill>
            <a:srgbClr val="28AB7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fr-FR" sz="1200" b="1" dirty="0">
                <a:solidFill>
                  <a:schemeClr val="bg1"/>
                </a:solidFill>
                <a:latin typeface="Arial" panose="020B0604020202020204" pitchFamily="34" charset="0"/>
                <a:cs typeface="Arial" panose="020B0604020202020204" pitchFamily="34" charset="0"/>
              </a:rPr>
              <a:t>05</a:t>
            </a:r>
          </a:p>
        </p:txBody>
      </p:sp>
      <p:cxnSp>
        <p:nvCxnSpPr>
          <p:cNvPr id="38" name="Connecteur droit 37">
            <a:extLst>
              <a:ext uri="{FF2B5EF4-FFF2-40B4-BE49-F238E27FC236}">
                <a16:creationId xmlns:a16="http://schemas.microsoft.com/office/drawing/2014/main" id="{76F3BB77-0029-46C3-8A5E-A58C64687984}"/>
              </a:ext>
            </a:extLst>
          </p:cNvPr>
          <p:cNvCxnSpPr>
            <a:cxnSpLocks/>
            <a:stCxn id="36" idx="3"/>
            <a:endCxn id="37" idx="3"/>
          </p:cNvCxnSpPr>
          <p:nvPr/>
        </p:nvCxnSpPr>
        <p:spPr>
          <a:xfrm>
            <a:off x="2750041" y="3504335"/>
            <a:ext cx="1607" cy="448418"/>
          </a:xfrm>
          <a:prstGeom prst="line">
            <a:avLst/>
          </a:prstGeom>
          <a:ln w="28575">
            <a:solidFill>
              <a:srgbClr val="28AB73"/>
            </a:solidFill>
            <a:prstDash val="sysDash"/>
          </a:ln>
        </p:spPr>
        <p:style>
          <a:lnRef idx="1">
            <a:schemeClr val="accent1"/>
          </a:lnRef>
          <a:fillRef idx="0">
            <a:schemeClr val="accent1"/>
          </a:fillRef>
          <a:effectRef idx="0">
            <a:schemeClr val="accent1"/>
          </a:effectRef>
          <a:fontRef idx="minor">
            <a:schemeClr val="tx1"/>
          </a:fontRef>
        </p:style>
      </p:cxnSp>
      <p:sp>
        <p:nvSpPr>
          <p:cNvPr id="39" name="Flèche : pentagone 38">
            <a:extLst>
              <a:ext uri="{FF2B5EF4-FFF2-40B4-BE49-F238E27FC236}">
                <a16:creationId xmlns:a16="http://schemas.microsoft.com/office/drawing/2014/main" id="{8FE924DF-B6A0-4116-B82B-7BCFE43AFAAD}"/>
              </a:ext>
            </a:extLst>
          </p:cNvPr>
          <p:cNvSpPr/>
          <p:nvPr/>
        </p:nvSpPr>
        <p:spPr>
          <a:xfrm rot="5400000">
            <a:off x="5245738" y="2692567"/>
            <a:ext cx="790099" cy="852190"/>
          </a:xfrm>
          <a:prstGeom prst="homePlate">
            <a:avLst>
              <a:gd name="adj" fmla="val 37336"/>
            </a:avLst>
          </a:prstGeom>
          <a:solidFill>
            <a:srgbClr val="1D835B"/>
          </a:solidFill>
        </p:spPr>
        <p:txBody>
          <a:bodyPr vert="vert270" wrap="square">
            <a:spAutoFit/>
          </a:bodyPr>
          <a:lstStyle/>
          <a:p>
            <a:pPr algn="ctr"/>
            <a:r>
              <a:rPr lang="fr-FR" sz="1000" dirty="0">
                <a:solidFill>
                  <a:schemeClr val="bg1"/>
                </a:solidFill>
                <a:latin typeface="Arial" panose="020B0604020202020204" pitchFamily="34" charset="0"/>
                <a:cs typeface="Arial" panose="020B0604020202020204" pitchFamily="34" charset="0"/>
              </a:rPr>
              <a:t>Feedback/ </a:t>
            </a:r>
            <a:r>
              <a:rPr lang="fr-FR" sz="1000" dirty="0" err="1">
                <a:solidFill>
                  <a:schemeClr val="bg1"/>
                </a:solidFill>
                <a:latin typeface="Arial" panose="020B0604020202020204" pitchFamily="34" charset="0"/>
                <a:cs typeface="Arial" panose="020B0604020202020204" pitchFamily="34" charset="0"/>
              </a:rPr>
              <a:t>results</a:t>
            </a:r>
            <a:r>
              <a:rPr lang="fr-FR" sz="1000" dirty="0">
                <a:solidFill>
                  <a:schemeClr val="bg1"/>
                </a:solidFill>
                <a:latin typeface="Arial" panose="020B0604020202020204" pitchFamily="34" charset="0"/>
                <a:cs typeface="Arial" panose="020B0604020202020204" pitchFamily="34" charset="0"/>
              </a:rPr>
              <a:t> to </a:t>
            </a:r>
            <a:r>
              <a:rPr lang="fr-FR" sz="1000" dirty="0" err="1">
                <a:solidFill>
                  <a:schemeClr val="bg1"/>
                </a:solidFill>
                <a:latin typeface="Arial" panose="020B0604020202020204" pitchFamily="34" charset="0"/>
                <a:cs typeface="Arial" panose="020B0604020202020204" pitchFamily="34" charset="0"/>
              </a:rPr>
              <a:t>applicants</a:t>
            </a:r>
            <a:endParaRPr lang="fr-FR" sz="1000" dirty="0">
              <a:solidFill>
                <a:schemeClr val="bg1"/>
              </a:solidFill>
              <a:latin typeface="Arial" panose="020B0604020202020204" pitchFamily="34" charset="0"/>
              <a:cs typeface="Arial" panose="020B0604020202020204" pitchFamily="34" charset="0"/>
            </a:endParaRPr>
          </a:p>
        </p:txBody>
      </p:sp>
      <p:sp>
        <p:nvSpPr>
          <p:cNvPr id="40" name="Flèche : pentagone 39">
            <a:extLst>
              <a:ext uri="{FF2B5EF4-FFF2-40B4-BE49-F238E27FC236}">
                <a16:creationId xmlns:a16="http://schemas.microsoft.com/office/drawing/2014/main" id="{D48D1BD8-7B57-4E3C-9058-123DC394DA87}"/>
              </a:ext>
            </a:extLst>
          </p:cNvPr>
          <p:cNvSpPr/>
          <p:nvPr/>
        </p:nvSpPr>
        <p:spPr>
          <a:xfrm rot="16200000">
            <a:off x="5477874" y="3995779"/>
            <a:ext cx="325828" cy="278952"/>
          </a:xfrm>
          <a:prstGeom prst="homePlate">
            <a:avLst/>
          </a:prstGeom>
          <a:solidFill>
            <a:srgbClr val="1D835B"/>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fr-FR" sz="1200" b="1" dirty="0">
                <a:solidFill>
                  <a:schemeClr val="bg1"/>
                </a:solidFill>
                <a:latin typeface="Arial" panose="020B0604020202020204" pitchFamily="34" charset="0"/>
                <a:cs typeface="Arial" panose="020B0604020202020204" pitchFamily="34" charset="0"/>
              </a:rPr>
              <a:t>29</a:t>
            </a:r>
          </a:p>
        </p:txBody>
      </p:sp>
      <p:cxnSp>
        <p:nvCxnSpPr>
          <p:cNvPr id="41" name="Connecteur : en angle 40">
            <a:extLst>
              <a:ext uri="{FF2B5EF4-FFF2-40B4-BE49-F238E27FC236}">
                <a16:creationId xmlns:a16="http://schemas.microsoft.com/office/drawing/2014/main" id="{338678D7-3C6D-4D93-B1CE-0A3EFA2C8378}"/>
              </a:ext>
            </a:extLst>
          </p:cNvPr>
          <p:cNvCxnSpPr>
            <a:cxnSpLocks/>
            <a:stCxn id="39" idx="3"/>
            <a:endCxn id="40" idx="3"/>
          </p:cNvCxnSpPr>
          <p:nvPr/>
        </p:nvCxnSpPr>
        <p:spPr>
          <a:xfrm rot="5400000">
            <a:off x="5411474" y="3743026"/>
            <a:ext cx="458629" cy="12700"/>
          </a:xfrm>
          <a:prstGeom prst="bentConnector3">
            <a:avLst>
              <a:gd name="adj1" fmla="val 50000"/>
            </a:avLst>
          </a:prstGeom>
          <a:ln w="28575">
            <a:solidFill>
              <a:srgbClr val="1D835B"/>
            </a:solidFill>
            <a:prstDash val="sysDash"/>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2440D750-27A7-433D-AAD6-66077DA79BC0}"/>
              </a:ext>
            </a:extLst>
          </p:cNvPr>
          <p:cNvSpPr/>
          <p:nvPr/>
        </p:nvSpPr>
        <p:spPr>
          <a:xfrm>
            <a:off x="9295330" y="3667258"/>
            <a:ext cx="1230382" cy="400110"/>
          </a:xfrm>
          <a:prstGeom prst="rect">
            <a:avLst/>
          </a:prstGeom>
          <a:solidFill>
            <a:schemeClr val="accent1">
              <a:lumMod val="40000"/>
              <a:lumOff val="60000"/>
              <a:alpha val="69804"/>
            </a:schemeClr>
          </a:solidFill>
          <a:ln w="19050">
            <a:solidFill>
              <a:schemeClr val="bg1"/>
            </a:solidFill>
          </a:ln>
        </p:spPr>
        <p:txBody>
          <a:bodyPr wrap="square">
            <a:spAutoFit/>
          </a:bodyPr>
          <a:lstStyle/>
          <a:p>
            <a:pPr algn="ctr"/>
            <a:r>
              <a:rPr lang="fr-FR" sz="1000" dirty="0">
                <a:latin typeface="Arial" panose="020B0604020202020204" pitchFamily="34" charset="0"/>
                <a:cs typeface="Arial" panose="020B0604020202020204" pitchFamily="34" charset="0"/>
              </a:rPr>
              <a:t>Central Evaluation of Full-</a:t>
            </a:r>
            <a:r>
              <a:rPr lang="fr-FR" sz="1000" dirty="0" err="1">
                <a:latin typeface="Arial" panose="020B0604020202020204" pitchFamily="34" charset="0"/>
                <a:cs typeface="Arial" panose="020B0604020202020204" pitchFamily="34" charset="0"/>
              </a:rPr>
              <a:t>Proposals</a:t>
            </a:r>
            <a:endParaRPr lang="fr-FR" sz="1000" b="1" dirty="0">
              <a:latin typeface="Arial" panose="020B0604020202020204" pitchFamily="34" charset="0"/>
              <a:cs typeface="Arial" panose="020B0604020202020204" pitchFamily="34" charset="0"/>
            </a:endParaRPr>
          </a:p>
        </p:txBody>
      </p:sp>
      <p:grpSp>
        <p:nvGrpSpPr>
          <p:cNvPr id="43" name="Groupe 42">
            <a:extLst>
              <a:ext uri="{FF2B5EF4-FFF2-40B4-BE49-F238E27FC236}">
                <a16:creationId xmlns:a16="http://schemas.microsoft.com/office/drawing/2014/main" id="{5A2E6566-6A45-45AE-B1A5-C00BC7B8E66A}"/>
              </a:ext>
            </a:extLst>
          </p:cNvPr>
          <p:cNvGrpSpPr/>
          <p:nvPr/>
        </p:nvGrpSpPr>
        <p:grpSpPr>
          <a:xfrm>
            <a:off x="9682632" y="3133614"/>
            <a:ext cx="455780" cy="623580"/>
            <a:chOff x="3754863" y="1297514"/>
            <a:chExt cx="567396" cy="776290"/>
          </a:xfrm>
        </p:grpSpPr>
        <p:grpSp>
          <p:nvGrpSpPr>
            <p:cNvPr id="44" name="Groupe 43">
              <a:extLst>
                <a:ext uri="{FF2B5EF4-FFF2-40B4-BE49-F238E27FC236}">
                  <a16:creationId xmlns:a16="http://schemas.microsoft.com/office/drawing/2014/main" id="{D8F3DF0D-3172-4277-AD5F-B16E22524ACC}"/>
                </a:ext>
              </a:extLst>
            </p:cNvPr>
            <p:cNvGrpSpPr/>
            <p:nvPr/>
          </p:nvGrpSpPr>
          <p:grpSpPr>
            <a:xfrm>
              <a:off x="3754863" y="1669468"/>
              <a:ext cx="567396" cy="404336"/>
              <a:chOff x="1776863" y="790798"/>
              <a:chExt cx="1043987" cy="743965"/>
            </a:xfrm>
          </p:grpSpPr>
          <p:pic>
            <p:nvPicPr>
              <p:cNvPr id="46" name="Graphique 45" descr="Utilisateur">
                <a:extLst>
                  <a:ext uri="{FF2B5EF4-FFF2-40B4-BE49-F238E27FC236}">
                    <a16:creationId xmlns:a16="http://schemas.microsoft.com/office/drawing/2014/main" id="{810DA616-2687-4718-9A8A-F0CD876599A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4859" y="790798"/>
                <a:ext cx="695991" cy="695991"/>
              </a:xfrm>
              <a:prstGeom prst="rect">
                <a:avLst/>
              </a:prstGeom>
            </p:spPr>
          </p:pic>
          <p:pic>
            <p:nvPicPr>
              <p:cNvPr id="47" name="Graphique 46" descr="Utilisateur">
                <a:extLst>
                  <a:ext uri="{FF2B5EF4-FFF2-40B4-BE49-F238E27FC236}">
                    <a16:creationId xmlns:a16="http://schemas.microsoft.com/office/drawing/2014/main" id="{DDFA0BEC-CE4A-4BD9-9322-2E82B57D00F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76863" y="790798"/>
                <a:ext cx="695991" cy="695991"/>
              </a:xfrm>
              <a:prstGeom prst="rect">
                <a:avLst/>
              </a:prstGeom>
            </p:spPr>
          </p:pic>
          <p:pic>
            <p:nvPicPr>
              <p:cNvPr id="48" name="Graphique 47" descr="Utilisateur">
                <a:extLst>
                  <a:ext uri="{FF2B5EF4-FFF2-40B4-BE49-F238E27FC236}">
                    <a16:creationId xmlns:a16="http://schemas.microsoft.com/office/drawing/2014/main" id="{47826606-5D7D-4D55-9C6F-FEA48056C92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50861" y="838772"/>
                <a:ext cx="695991" cy="695991"/>
              </a:xfrm>
              <a:prstGeom prst="rect">
                <a:avLst/>
              </a:prstGeom>
            </p:spPr>
          </p:pic>
        </p:grpSp>
        <p:pic>
          <p:nvPicPr>
            <p:cNvPr id="45" name="Graphique 44" descr="Liste (droite à gauche)">
              <a:extLst>
                <a:ext uri="{FF2B5EF4-FFF2-40B4-BE49-F238E27FC236}">
                  <a16:creationId xmlns:a16="http://schemas.microsoft.com/office/drawing/2014/main" id="{957EA680-FAC9-4B70-8363-D292923ACF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34558" y="1297514"/>
              <a:ext cx="408007" cy="408005"/>
            </a:xfrm>
            <a:prstGeom prst="rect">
              <a:avLst/>
            </a:prstGeom>
          </p:spPr>
        </p:pic>
      </p:grpSp>
      <p:sp>
        <p:nvSpPr>
          <p:cNvPr id="49" name="Flèche : double flèche horizontale 48">
            <a:extLst>
              <a:ext uri="{FF2B5EF4-FFF2-40B4-BE49-F238E27FC236}">
                <a16:creationId xmlns:a16="http://schemas.microsoft.com/office/drawing/2014/main" id="{94239364-8AC8-4F01-80C9-76D0AB9FDFB8}"/>
              </a:ext>
            </a:extLst>
          </p:cNvPr>
          <p:cNvSpPr/>
          <p:nvPr/>
        </p:nvSpPr>
        <p:spPr>
          <a:xfrm>
            <a:off x="5826823" y="3972341"/>
            <a:ext cx="2339990" cy="289589"/>
          </a:xfrm>
          <a:prstGeom prst="leftRightArrow">
            <a:avLst>
              <a:gd name="adj1" fmla="val 64511"/>
              <a:gd name="adj2" fmla="val 62755"/>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C00000"/>
                </a:solidFill>
                <a:latin typeface="Arial" panose="020B0604020202020204" pitchFamily="34" charset="0"/>
                <a:cs typeface="Arial" panose="020B0604020202020204" pitchFamily="34" charset="0"/>
              </a:rPr>
              <a:t>≈ 3 </a:t>
            </a:r>
            <a:r>
              <a:rPr lang="fr-FR" sz="1050" b="1" dirty="0" err="1">
                <a:solidFill>
                  <a:srgbClr val="C00000"/>
                </a:solidFill>
                <a:latin typeface="Arial" panose="020B0604020202020204" pitchFamily="34" charset="0"/>
                <a:cs typeface="Arial" panose="020B0604020202020204" pitchFamily="34" charset="0"/>
              </a:rPr>
              <a:t>months</a:t>
            </a:r>
            <a:endParaRPr lang="fr-FR" sz="1050" b="1" dirty="0">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3417591" y="5094099"/>
            <a:ext cx="5685916" cy="738664"/>
          </a:xfrm>
          <a:prstGeom prst="rect">
            <a:avLst/>
          </a:prstGeom>
        </p:spPr>
        <p:txBody>
          <a:bodyPr wrap="none">
            <a:spAutoFit/>
          </a:bodyPr>
          <a:lstStyle/>
          <a:p>
            <a:r>
              <a:rPr lang="fr-FR" sz="2400" b="1" dirty="0">
                <a:hlinkClick r:id="rId8"/>
              </a:rPr>
              <a:t>https://www.leap-re.eu/leap-se-call-2026/</a:t>
            </a:r>
            <a:endParaRPr lang="fr-FR" sz="2400" b="1" dirty="0"/>
          </a:p>
          <a:p>
            <a:endParaRPr lang="fr-FR" b="1" dirty="0"/>
          </a:p>
        </p:txBody>
      </p:sp>
      <p:sp>
        <p:nvSpPr>
          <p:cNvPr id="50" name="Rectangle 49">
            <a:extLst>
              <a:ext uri="{FF2B5EF4-FFF2-40B4-BE49-F238E27FC236}">
                <a16:creationId xmlns:a16="http://schemas.microsoft.com/office/drawing/2014/main" id="{B75F1BFB-097F-4BCA-93B8-F91C77B5F325}"/>
              </a:ext>
            </a:extLst>
          </p:cNvPr>
          <p:cNvSpPr/>
          <p:nvPr/>
        </p:nvSpPr>
        <p:spPr>
          <a:xfrm>
            <a:off x="8563" y="-15559"/>
            <a:ext cx="7817079" cy="523220"/>
          </a:xfrm>
          <a:prstGeom prst="rect">
            <a:avLst/>
          </a:prstGeom>
          <a:solidFill>
            <a:schemeClr val="accent1">
              <a:lumMod val="60000"/>
              <a:lumOff val="40000"/>
            </a:schemeClr>
          </a:solidFill>
        </p:spPr>
        <p:txBody>
          <a:bodyPr wrap="square">
            <a:spAutoFit/>
          </a:bodyPr>
          <a:lstStyle/>
          <a:p>
            <a:r>
              <a:rPr lang="fr-FR" sz="2800" b="1" dirty="0">
                <a:latin typeface="Times New Roman" panose="02020603050405020304" pitchFamily="18" charset="0"/>
                <a:cs typeface="Times New Roman" panose="02020603050405020304" pitchFamily="18" charset="0"/>
              </a:rPr>
              <a:t>Présentation du programme LEAP-SE</a:t>
            </a:r>
          </a:p>
        </p:txBody>
      </p:sp>
    </p:spTree>
    <p:extLst>
      <p:ext uri="{BB962C8B-B14F-4D97-AF65-F5344CB8AC3E}">
        <p14:creationId xmlns:p14="http://schemas.microsoft.com/office/powerpoint/2010/main" val="2145381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858129" y="2900514"/>
            <a:ext cx="2903320" cy="461665"/>
          </a:xfrm>
          <a:prstGeom prst="homePlate">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fr-FR" sz="2400" b="1" dirty="0">
                <a:latin typeface="Times New Roman" panose="02020603050405020304" pitchFamily="18" charset="0"/>
                <a:cs typeface="Times New Roman" panose="02020603050405020304" pitchFamily="18" charset="0"/>
              </a:rPr>
              <a:t>Qui peut postuler ? </a:t>
            </a:r>
          </a:p>
        </p:txBody>
      </p:sp>
      <p:cxnSp>
        <p:nvCxnSpPr>
          <p:cNvPr id="22" name="Connecteur droit 21"/>
          <p:cNvCxnSpPr/>
          <p:nvPr/>
        </p:nvCxnSpPr>
        <p:spPr>
          <a:xfrm>
            <a:off x="3981157" y="1533377"/>
            <a:ext cx="0" cy="475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à coins arrondis 23"/>
          <p:cNvSpPr/>
          <p:nvPr/>
        </p:nvSpPr>
        <p:spPr>
          <a:xfrm>
            <a:off x="4625923" y="2043083"/>
            <a:ext cx="7181066" cy="1951402"/>
          </a:xfrm>
          <a:prstGeom prst="roundRect">
            <a:avLst/>
          </a:prstGeom>
          <a:solidFill>
            <a:schemeClr val="accent6">
              <a:lumMod val="20000"/>
              <a:lumOff val="80000"/>
            </a:schemeClr>
          </a:solidFill>
          <a:ln w="25400">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just"/>
            <a:r>
              <a:rPr lang="fr-FR" sz="2400" dirty="0">
                <a:latin typeface="Times New Roman" panose="02020603050405020304" pitchFamily="18" charset="0"/>
                <a:cs typeface="Times New Roman" panose="02020603050405020304" pitchFamily="18" charset="0"/>
              </a:rPr>
              <a:t>Entités de recherche (équipe de recherche, division de recherche, centre de recherche, unité de recherche, laboratoire de recherche, universités, etc. </a:t>
            </a:r>
          </a:p>
        </p:txBody>
      </p:sp>
      <p:sp>
        <p:nvSpPr>
          <p:cNvPr id="28" name="Rectangle à coins arrondis 27"/>
          <p:cNvSpPr/>
          <p:nvPr/>
        </p:nvSpPr>
        <p:spPr>
          <a:xfrm>
            <a:off x="4651710" y="5111841"/>
            <a:ext cx="5567111" cy="1173536"/>
          </a:xfrm>
          <a:prstGeom prst="roundRect">
            <a:avLst/>
          </a:prstGeom>
          <a:solidFill>
            <a:schemeClr val="accent2">
              <a:lumMod val="20000"/>
              <a:lumOff val="80000"/>
            </a:schemeClr>
          </a:solidFill>
          <a:ln w="25400"/>
        </p:spPr>
        <p:style>
          <a:lnRef idx="2">
            <a:schemeClr val="dk1"/>
          </a:lnRef>
          <a:fillRef idx="1">
            <a:schemeClr val="lt1"/>
          </a:fillRef>
          <a:effectRef idx="0">
            <a:schemeClr val="dk1"/>
          </a:effectRef>
          <a:fontRef idx="minor">
            <a:schemeClr val="dk1"/>
          </a:fontRef>
        </p:style>
        <p:txBody>
          <a:bodyPr rtlCol="0" anchor="ctr"/>
          <a:lstStyle/>
          <a:p>
            <a:pPr algn="ctr"/>
            <a:r>
              <a:rPr lang="fr-FR" sz="2400" dirty="0">
                <a:latin typeface="Times New Roman" panose="02020603050405020304" pitchFamily="18" charset="0"/>
                <a:cs typeface="Times New Roman" panose="02020603050405020304" pitchFamily="18" charset="0"/>
              </a:rPr>
              <a:t>Entités socio-économiques ayant des activités R&amp;D</a:t>
            </a:r>
          </a:p>
        </p:txBody>
      </p:sp>
      <p:cxnSp>
        <p:nvCxnSpPr>
          <p:cNvPr id="36" name="Connecteur droit 35"/>
          <p:cNvCxnSpPr/>
          <p:nvPr/>
        </p:nvCxnSpPr>
        <p:spPr>
          <a:xfrm>
            <a:off x="3981155" y="3131346"/>
            <a:ext cx="618978"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8" name="Connecteur droit 37"/>
          <p:cNvCxnSpPr/>
          <p:nvPr/>
        </p:nvCxnSpPr>
        <p:spPr>
          <a:xfrm>
            <a:off x="4006945" y="5593136"/>
            <a:ext cx="618978" cy="0"/>
          </a:xfrm>
          <a:prstGeom prst="line">
            <a:avLst/>
          </a:prstGeom>
          <a:ln w="28575"/>
        </p:spPr>
        <p:style>
          <a:lnRef idx="1">
            <a:schemeClr val="dk1"/>
          </a:lnRef>
          <a:fillRef idx="0">
            <a:schemeClr val="dk1"/>
          </a:fillRef>
          <a:effectRef idx="0">
            <a:schemeClr val="dk1"/>
          </a:effectRef>
          <a:fontRef idx="minor">
            <a:schemeClr val="tx1"/>
          </a:fontRef>
        </p:style>
      </p:cxnSp>
      <p:sp>
        <p:nvSpPr>
          <p:cNvPr id="39" name="Rectangle 38"/>
          <p:cNvSpPr/>
          <p:nvPr/>
        </p:nvSpPr>
        <p:spPr>
          <a:xfrm>
            <a:off x="217959" y="649368"/>
            <a:ext cx="2816027" cy="461665"/>
          </a:xfrm>
          <a:prstGeom prst="rect">
            <a:avLst/>
          </a:prstGeom>
        </p:spPr>
        <p:txBody>
          <a:bodyPr wrap="none">
            <a:spAutoFit/>
          </a:bodyPr>
          <a:lstStyle/>
          <a:p>
            <a:r>
              <a:rPr lang="fr-FR" sz="2400" b="1" dirty="0">
                <a:latin typeface="Times New Roman" panose="02020603050405020304" pitchFamily="18" charset="0"/>
                <a:cs typeface="Times New Roman" panose="02020603050405020304" pitchFamily="18" charset="0"/>
              </a:rPr>
              <a:t>Critères d’éligibilité</a:t>
            </a:r>
          </a:p>
        </p:txBody>
      </p:sp>
      <p:grpSp>
        <p:nvGrpSpPr>
          <p:cNvPr id="19" name="Groupe 18"/>
          <p:cNvGrpSpPr/>
          <p:nvPr/>
        </p:nvGrpSpPr>
        <p:grpSpPr>
          <a:xfrm>
            <a:off x="0" y="123418"/>
            <a:ext cx="12192000" cy="823031"/>
            <a:chOff x="0" y="123418"/>
            <a:chExt cx="12192000" cy="823031"/>
          </a:xfrm>
        </p:grpSpPr>
        <p:sp>
          <p:nvSpPr>
            <p:cNvPr id="27" name="Rectangle 26">
              <a:extLst>
                <a:ext uri="{FF2B5EF4-FFF2-40B4-BE49-F238E27FC236}">
                  <a16:creationId xmlns:a16="http://schemas.microsoft.com/office/drawing/2014/main" id="{9F2A1063-CA5C-40CA-977E-4AED31E9BC8F}"/>
                </a:ext>
              </a:extLst>
            </p:cNvPr>
            <p:cNvSpPr/>
            <p:nvPr/>
          </p:nvSpPr>
          <p:spPr>
            <a:xfrm>
              <a:off x="0" y="492245"/>
              <a:ext cx="12192000" cy="47757"/>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p:cNvPicPr>
              <a:picLocks noChangeAspect="1"/>
            </p:cNvPicPr>
            <p:nvPr/>
          </p:nvPicPr>
          <p:blipFill>
            <a:blip r:embed="rId2"/>
            <a:stretch>
              <a:fillRect/>
            </a:stretch>
          </p:blipFill>
          <p:spPr>
            <a:xfrm>
              <a:off x="11001067" y="123418"/>
              <a:ext cx="1048603" cy="823031"/>
            </a:xfrm>
            <a:prstGeom prst="rect">
              <a:avLst/>
            </a:prstGeom>
          </p:spPr>
        </p:pic>
      </p:grpSp>
      <p:sp>
        <p:nvSpPr>
          <p:cNvPr id="30" name="Rectangle 29">
            <a:extLst>
              <a:ext uri="{FF2B5EF4-FFF2-40B4-BE49-F238E27FC236}">
                <a16:creationId xmlns:a16="http://schemas.microsoft.com/office/drawing/2014/main" id="{5E2A3938-7DA7-4048-94B9-7C2CA6907E67}"/>
              </a:ext>
            </a:extLst>
          </p:cNvPr>
          <p:cNvSpPr/>
          <p:nvPr/>
        </p:nvSpPr>
        <p:spPr>
          <a:xfrm>
            <a:off x="8563" y="-15559"/>
            <a:ext cx="7817079" cy="523220"/>
          </a:xfrm>
          <a:prstGeom prst="rect">
            <a:avLst/>
          </a:prstGeom>
          <a:solidFill>
            <a:schemeClr val="accent1">
              <a:lumMod val="60000"/>
              <a:lumOff val="40000"/>
            </a:schemeClr>
          </a:solidFill>
        </p:spPr>
        <p:txBody>
          <a:bodyPr wrap="square">
            <a:spAutoFit/>
          </a:bodyPr>
          <a:lstStyle/>
          <a:p>
            <a:r>
              <a:rPr lang="fr-FR" sz="2800" b="1" dirty="0">
                <a:latin typeface="Times New Roman" panose="02020603050405020304" pitchFamily="18" charset="0"/>
                <a:cs typeface="Times New Roman" panose="02020603050405020304" pitchFamily="18" charset="0"/>
              </a:rPr>
              <a:t>Présentation du programme LEAP-SE</a:t>
            </a:r>
          </a:p>
        </p:txBody>
      </p:sp>
    </p:spTree>
    <p:extLst>
      <p:ext uri="{BB962C8B-B14F-4D97-AF65-F5344CB8AC3E}">
        <p14:creationId xmlns:p14="http://schemas.microsoft.com/office/powerpoint/2010/main" val="353298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32DC1F-0823-4A18-9905-C61EDAFEBFEC}"/>
              </a:ext>
            </a:extLst>
          </p:cNvPr>
          <p:cNvSpPr>
            <a:spLocks noGrp="1"/>
          </p:cNvSpPr>
          <p:nvPr>
            <p:ph type="title"/>
          </p:nvPr>
        </p:nvSpPr>
        <p:spPr>
          <a:xfrm>
            <a:off x="838200" y="613803"/>
            <a:ext cx="10515600" cy="781235"/>
          </a:xfrm>
        </p:spPr>
        <p:txBody>
          <a:bodyPr/>
          <a:lstStyle/>
          <a:p>
            <a:r>
              <a:rPr lang="fr-FR" dirty="0"/>
              <a:t>Plan</a:t>
            </a:r>
          </a:p>
        </p:txBody>
      </p:sp>
      <p:sp>
        <p:nvSpPr>
          <p:cNvPr id="3" name="Espace réservé du texte 2">
            <a:extLst>
              <a:ext uri="{FF2B5EF4-FFF2-40B4-BE49-F238E27FC236}">
                <a16:creationId xmlns:a16="http://schemas.microsoft.com/office/drawing/2014/main" id="{7F60A797-1683-4030-AAA4-088E1F8C90E9}"/>
              </a:ext>
            </a:extLst>
          </p:cNvPr>
          <p:cNvSpPr>
            <a:spLocks noGrp="1"/>
          </p:cNvSpPr>
          <p:nvPr>
            <p:ph type="body" sz="quarter" idx="13"/>
          </p:nvPr>
        </p:nvSpPr>
        <p:spPr>
          <a:xfrm>
            <a:off x="823208" y="1787593"/>
            <a:ext cx="11368791" cy="4456604"/>
          </a:xfrm>
        </p:spPr>
        <p:txBody>
          <a:bodyPr>
            <a:normAutofit/>
          </a:bodyPr>
          <a:lstStyle/>
          <a:p>
            <a:pPr marL="342900" indent="-342900">
              <a:buFont typeface="Arial" panose="020B0604020202020204" pitchFamily="34" charset="0"/>
              <a:buChar char="•"/>
            </a:pPr>
            <a:r>
              <a:rPr lang="fr-FR" sz="2800" b="1" dirty="0">
                <a:latin typeface="+mn-lt"/>
              </a:rPr>
              <a:t>Introduction : LEAP-SE</a:t>
            </a:r>
          </a:p>
          <a:p>
            <a:pPr marL="342900" indent="-342900">
              <a:buFont typeface="Arial" panose="020B0604020202020204" pitchFamily="34" charset="0"/>
              <a:buChar char="•"/>
            </a:pPr>
            <a:r>
              <a:rPr lang="fr-FR" sz="2800" b="1" dirty="0">
                <a:latin typeface="+mn-lt"/>
              </a:rPr>
              <a:t>Appel LEAP-SE 2026, Aperçu concis des feuilles de route multi-annuelles</a:t>
            </a:r>
          </a:p>
          <a:p>
            <a:pPr marL="342900" indent="-342900">
              <a:buFont typeface="Arial" panose="020B0604020202020204" pitchFamily="34" charset="0"/>
              <a:buChar char="•"/>
            </a:pPr>
            <a:r>
              <a:rPr lang="fr-FR" sz="2800" b="1" dirty="0">
                <a:latin typeface="+mn-lt"/>
              </a:rPr>
              <a:t>Calendrier, critères d'admissibilité, règles transnationales</a:t>
            </a:r>
          </a:p>
          <a:p>
            <a:pPr marL="342900" indent="-342900">
              <a:buFont typeface="Arial" panose="020B0604020202020204" pitchFamily="34" charset="0"/>
              <a:buChar char="•"/>
            </a:pPr>
            <a:r>
              <a:rPr lang="fr-FR" sz="2800" b="1" dirty="0">
                <a:latin typeface="+mn-lt"/>
              </a:rPr>
              <a:t>Modèle de proposition et critères d'évaluation</a:t>
            </a:r>
          </a:p>
          <a:p>
            <a:pPr marL="342900" indent="-342900">
              <a:buFont typeface="Arial" panose="020B0604020202020204" pitchFamily="34" charset="0"/>
              <a:buChar char="•"/>
            </a:pPr>
            <a:r>
              <a:rPr lang="fr-FR" sz="2800" b="1" dirty="0">
                <a:latin typeface="+mn-lt"/>
              </a:rPr>
              <a:t>Plateforme de soumission</a:t>
            </a:r>
          </a:p>
          <a:p>
            <a:pPr marL="342900" indent="-342900">
              <a:buFont typeface="Arial" panose="020B0604020202020204" pitchFamily="34" charset="0"/>
              <a:buChar char="•"/>
            </a:pPr>
            <a:r>
              <a:rPr lang="fr-FR" sz="2800" b="1" dirty="0">
                <a:latin typeface="+mn-lt"/>
              </a:rPr>
              <a:t>Plateforme de réseautage</a:t>
            </a:r>
          </a:p>
        </p:txBody>
      </p:sp>
      <p:sp>
        <p:nvSpPr>
          <p:cNvPr id="8" name="Rectangle 7">
            <a:extLst>
              <a:ext uri="{FF2B5EF4-FFF2-40B4-BE49-F238E27FC236}">
                <a16:creationId xmlns:a16="http://schemas.microsoft.com/office/drawing/2014/main" id="{3DD30897-5EEB-4769-B024-B8F12652A485}"/>
              </a:ext>
            </a:extLst>
          </p:cNvPr>
          <p:cNvSpPr/>
          <p:nvPr/>
        </p:nvSpPr>
        <p:spPr>
          <a:xfrm>
            <a:off x="8563" y="-15559"/>
            <a:ext cx="7817079" cy="523220"/>
          </a:xfrm>
          <a:prstGeom prst="rect">
            <a:avLst/>
          </a:prstGeom>
          <a:solidFill>
            <a:schemeClr val="accent1">
              <a:lumMod val="60000"/>
              <a:lumOff val="40000"/>
            </a:schemeClr>
          </a:solidFill>
        </p:spPr>
        <p:txBody>
          <a:bodyPr wrap="square">
            <a:spAutoFit/>
          </a:bodyPr>
          <a:lstStyle/>
          <a:p>
            <a:r>
              <a:rPr lang="fr-FR" sz="2800" b="1" dirty="0">
                <a:latin typeface="Times New Roman" panose="02020603050405020304" pitchFamily="18" charset="0"/>
                <a:cs typeface="Times New Roman" panose="02020603050405020304" pitchFamily="18" charset="0"/>
              </a:rPr>
              <a:t>Présentation du programme LEAP-SE</a:t>
            </a:r>
          </a:p>
        </p:txBody>
      </p:sp>
    </p:spTree>
    <p:extLst>
      <p:ext uri="{BB962C8B-B14F-4D97-AF65-F5344CB8AC3E}">
        <p14:creationId xmlns:p14="http://schemas.microsoft.com/office/powerpoint/2010/main" val="2567507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à coins arrondis 6"/>
          <p:cNvSpPr/>
          <p:nvPr/>
        </p:nvSpPr>
        <p:spPr>
          <a:xfrm>
            <a:off x="458051" y="1106044"/>
            <a:ext cx="4948161" cy="510778"/>
          </a:xfrm>
          <a:prstGeom prst="roundRect">
            <a:avLst/>
          </a:prstGeom>
          <a:solidFill>
            <a:schemeClr val="accent4">
              <a:lumMod val="40000"/>
              <a:lumOff val="60000"/>
            </a:schemeClr>
          </a:solidFill>
        </p:spPr>
        <p:style>
          <a:lnRef idx="2">
            <a:schemeClr val="dk1"/>
          </a:lnRef>
          <a:fillRef idx="1">
            <a:schemeClr val="lt1"/>
          </a:fillRef>
          <a:effectRef idx="0">
            <a:schemeClr val="dk1"/>
          </a:effectRef>
          <a:fontRef idx="minor">
            <a:schemeClr val="dk1"/>
          </a:fontRef>
        </p:style>
        <p:txBody>
          <a:bodyPr wrap="none">
            <a:spAutoFit/>
          </a:bodyPr>
          <a:lstStyle/>
          <a:p>
            <a:r>
              <a:rPr lang="fr-FR" sz="2400" b="1" dirty="0">
                <a:latin typeface="Times New Roman" panose="02020603050405020304" pitchFamily="18" charset="0"/>
                <a:cs typeface="Times New Roman" panose="02020603050405020304" pitchFamily="18" charset="0"/>
              </a:rPr>
              <a:t>Demandeur/ coordinateur du projet</a:t>
            </a:r>
          </a:p>
        </p:txBody>
      </p:sp>
      <p:sp>
        <p:nvSpPr>
          <p:cNvPr id="8" name="Rectangle 7"/>
          <p:cNvSpPr/>
          <p:nvPr/>
        </p:nvSpPr>
        <p:spPr>
          <a:xfrm>
            <a:off x="259569" y="516945"/>
            <a:ext cx="2816027" cy="461665"/>
          </a:xfrm>
          <a:prstGeom prst="rect">
            <a:avLst/>
          </a:prstGeom>
        </p:spPr>
        <p:txBody>
          <a:bodyPr wrap="none">
            <a:spAutoFit/>
          </a:bodyPr>
          <a:lstStyle/>
          <a:p>
            <a:r>
              <a:rPr lang="fr-FR" sz="2400" b="1" dirty="0">
                <a:latin typeface="Times New Roman" panose="02020603050405020304" pitchFamily="18" charset="0"/>
                <a:cs typeface="Times New Roman" panose="02020603050405020304" pitchFamily="18" charset="0"/>
              </a:rPr>
              <a:t>Critères d’éligibilité</a:t>
            </a:r>
          </a:p>
        </p:txBody>
      </p:sp>
      <p:sp>
        <p:nvSpPr>
          <p:cNvPr id="10" name="Rectangle 9"/>
          <p:cNvSpPr/>
          <p:nvPr/>
        </p:nvSpPr>
        <p:spPr>
          <a:xfrm>
            <a:off x="458051" y="1997385"/>
            <a:ext cx="11626097" cy="461665"/>
          </a:xfrm>
          <a:prstGeom prst="rect">
            <a:avLst/>
          </a:prstGeom>
        </p:spPr>
        <p:txBody>
          <a:bodyPr wrap="square">
            <a:spAutoFit/>
          </a:bodyPr>
          <a:lstStyle/>
          <a:p>
            <a:pPr marL="342900" indent="-342900">
              <a:buFont typeface="Wingdings" panose="05000000000000000000" pitchFamily="2" charset="2"/>
              <a:buChar char="q"/>
            </a:pPr>
            <a:r>
              <a:rPr lang="fr-FR" sz="2400" dirty="0">
                <a:latin typeface="Times New Roman" panose="02020603050405020304" pitchFamily="18" charset="0"/>
                <a:cs typeface="Times New Roman" panose="02020603050405020304" pitchFamily="18" charset="0"/>
              </a:rPr>
              <a:t>Un chercheur principal (Lead </a:t>
            </a:r>
            <a:r>
              <a:rPr lang="fr-FR" sz="2400" dirty="0" err="1">
                <a:latin typeface="Times New Roman" panose="02020603050405020304" pitchFamily="18" charset="0"/>
                <a:cs typeface="Times New Roman" panose="02020603050405020304" pitchFamily="18" charset="0"/>
              </a:rPr>
              <a:t>Researcher</a:t>
            </a:r>
            <a:r>
              <a:rPr lang="fr-FR" sz="2400" dirty="0">
                <a:latin typeface="Times New Roman" panose="02020603050405020304" pitchFamily="18" charset="0"/>
                <a:cs typeface="Times New Roman" panose="02020603050405020304" pitchFamily="18" charset="0"/>
              </a:rPr>
              <a:t>) ne peut coordonner </a:t>
            </a:r>
            <a:r>
              <a:rPr lang="fr-FR" sz="2400" b="1" u="sng" dirty="0">
                <a:latin typeface="Times New Roman" panose="02020603050405020304" pitchFamily="18" charset="0"/>
                <a:cs typeface="Times New Roman" panose="02020603050405020304" pitchFamily="18" charset="0"/>
              </a:rPr>
              <a:t>qu’une seule proposition</a:t>
            </a:r>
          </a:p>
        </p:txBody>
      </p:sp>
      <p:sp>
        <p:nvSpPr>
          <p:cNvPr id="11" name="Rectangle 10"/>
          <p:cNvSpPr/>
          <p:nvPr/>
        </p:nvSpPr>
        <p:spPr>
          <a:xfrm>
            <a:off x="1091843" y="2520366"/>
            <a:ext cx="10358511" cy="830997"/>
          </a:xfrm>
          <a:prstGeom prst="rect">
            <a:avLst/>
          </a:prstGeom>
        </p:spPr>
        <p:txBody>
          <a:bodyPr wrap="square">
            <a:spAutoFit/>
          </a:bodyPr>
          <a:lstStyle/>
          <a:p>
            <a:r>
              <a:rPr lang="fr-FR" sz="2400" dirty="0">
                <a:latin typeface="Times New Roman" panose="02020603050405020304" pitchFamily="18" charset="0"/>
                <a:cs typeface="Times New Roman" panose="02020603050405020304" pitchFamily="18" charset="0"/>
              </a:rPr>
              <a:t>S’il est coordinateur d’un projet, il peut participer à d’autres propositions uniquement en tant que partenaire, mais pas en tant que coordinateur.</a:t>
            </a:r>
          </a:p>
        </p:txBody>
      </p:sp>
      <p:sp>
        <p:nvSpPr>
          <p:cNvPr id="3" name="Flèche courbée vers la droite 2"/>
          <p:cNvSpPr/>
          <p:nvPr/>
        </p:nvSpPr>
        <p:spPr>
          <a:xfrm>
            <a:off x="618185" y="2481226"/>
            <a:ext cx="383505" cy="502765"/>
          </a:xfrm>
          <a:prstGeom prst="curvedRightArrow">
            <a:avLst>
              <a:gd name="adj1" fmla="val 25000"/>
              <a:gd name="adj2" fmla="val 48207"/>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nvGrpSpPr>
          <p:cNvPr id="20" name="Groupe 19"/>
          <p:cNvGrpSpPr/>
          <p:nvPr/>
        </p:nvGrpSpPr>
        <p:grpSpPr>
          <a:xfrm>
            <a:off x="0" y="123418"/>
            <a:ext cx="12192000" cy="823031"/>
            <a:chOff x="0" y="123418"/>
            <a:chExt cx="12192000" cy="823031"/>
          </a:xfrm>
        </p:grpSpPr>
        <p:sp>
          <p:nvSpPr>
            <p:cNvPr id="26" name="Rectangle 25">
              <a:extLst>
                <a:ext uri="{FF2B5EF4-FFF2-40B4-BE49-F238E27FC236}">
                  <a16:creationId xmlns:a16="http://schemas.microsoft.com/office/drawing/2014/main" id="{9F2A1063-CA5C-40CA-977E-4AED31E9BC8F}"/>
                </a:ext>
              </a:extLst>
            </p:cNvPr>
            <p:cNvSpPr/>
            <p:nvPr/>
          </p:nvSpPr>
          <p:spPr>
            <a:xfrm>
              <a:off x="0" y="492245"/>
              <a:ext cx="12192000" cy="47757"/>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Image 21"/>
            <p:cNvPicPr>
              <a:picLocks noChangeAspect="1"/>
            </p:cNvPicPr>
            <p:nvPr/>
          </p:nvPicPr>
          <p:blipFill>
            <a:blip r:embed="rId2"/>
            <a:stretch>
              <a:fillRect/>
            </a:stretch>
          </p:blipFill>
          <p:spPr>
            <a:xfrm>
              <a:off x="11001067" y="123418"/>
              <a:ext cx="1048603" cy="823031"/>
            </a:xfrm>
            <a:prstGeom prst="rect">
              <a:avLst/>
            </a:prstGeom>
          </p:spPr>
        </p:pic>
      </p:grpSp>
      <p:sp>
        <p:nvSpPr>
          <p:cNvPr id="27" name="Rectangle 26"/>
          <p:cNvSpPr/>
          <p:nvPr/>
        </p:nvSpPr>
        <p:spPr>
          <a:xfrm>
            <a:off x="412124" y="3447481"/>
            <a:ext cx="11230378" cy="830997"/>
          </a:xfrm>
          <a:prstGeom prst="rect">
            <a:avLst/>
          </a:prstGeom>
        </p:spPr>
        <p:txBody>
          <a:bodyPr wrap="square">
            <a:spAutoFit/>
          </a:bodyPr>
          <a:lstStyle/>
          <a:p>
            <a:pPr marL="342900" indent="-342900">
              <a:buFont typeface="Wingdings" panose="05000000000000000000" pitchFamily="2" charset="2"/>
              <a:buChar char="q"/>
            </a:pPr>
            <a:r>
              <a:rPr lang="fr-FR" sz="2400" dirty="0">
                <a:latin typeface="Times New Roman" panose="02020603050405020304" pitchFamily="18" charset="0"/>
                <a:cs typeface="Times New Roman" panose="02020603050405020304" pitchFamily="18" charset="0"/>
              </a:rPr>
              <a:t>Le coordinateur du consortium doit etre basé dans un pays ou une région qui participe au </a:t>
            </a:r>
            <a:r>
              <a:rPr lang="fr-FR" sz="2400" dirty="0" err="1">
                <a:latin typeface="Times New Roman" panose="02020603050405020304" pitchFamily="18" charset="0"/>
                <a:cs typeface="Times New Roman" panose="02020603050405020304" pitchFamily="18" charset="0"/>
              </a:rPr>
              <a:t>Cofund</a:t>
            </a:r>
            <a:r>
              <a:rPr lang="fr-FR" sz="2400" dirty="0">
                <a:latin typeface="Times New Roman" panose="02020603050405020304" pitchFamily="18" charset="0"/>
                <a:cs typeface="Times New Roman" panose="02020603050405020304" pitchFamily="18" charset="0"/>
              </a:rPr>
              <a:t> Call</a:t>
            </a:r>
          </a:p>
        </p:txBody>
      </p:sp>
      <p:sp>
        <p:nvSpPr>
          <p:cNvPr id="28" name="Rectangle 27"/>
          <p:cNvSpPr/>
          <p:nvPr/>
        </p:nvSpPr>
        <p:spPr>
          <a:xfrm>
            <a:off x="458051" y="4254415"/>
            <a:ext cx="11093004" cy="2677656"/>
          </a:xfrm>
          <a:prstGeom prst="rect">
            <a:avLst/>
          </a:prstGeom>
        </p:spPr>
        <p:txBody>
          <a:bodyPr wrap="square">
            <a:spAutoFit/>
          </a:bodyPr>
          <a:lstStyle/>
          <a:p>
            <a:pPr marL="342900" indent="-342900" algn="just">
              <a:buFont typeface="Wingdings" panose="05000000000000000000" pitchFamily="2" charset="2"/>
              <a:buChar char="q"/>
            </a:pPr>
            <a:r>
              <a:rPr lang="fr-FR" sz="2400" dirty="0">
                <a:latin typeface="Times New Roman" panose="02020603050405020304" pitchFamily="18" charset="0"/>
                <a:cs typeface="Times New Roman" panose="02020603050405020304" pitchFamily="18" charset="0"/>
              </a:rPr>
              <a:t>L’organisation du coordinateur doit respecter toutes les règles d’éligibilité définies par l’organisme financeur (exemple : type d’institution, capacité de gestion de projet, etc.).</a:t>
            </a:r>
          </a:p>
          <a:p>
            <a:pPr marL="342900" indent="-342900" algn="just">
              <a:buFont typeface="Wingdings" panose="05000000000000000000" pitchFamily="2" charset="2"/>
              <a:buChar char="q"/>
            </a:pPr>
            <a:r>
              <a:rPr lang="fr-FR" sz="2400" b="1" dirty="0">
                <a:latin typeface="+mn-lt"/>
                <a:ea typeface="SimSun" panose="02010600030101010101" pitchFamily="2" charset="-122"/>
                <a:cs typeface="72" panose="020B0503030000000003" pitchFamily="34" charset="0"/>
              </a:rPr>
              <a:t>Les chercheurs membres de l'IRP </a:t>
            </a:r>
            <a:r>
              <a:rPr lang="fr-FR" sz="2400" dirty="0">
                <a:latin typeface="+mn-lt"/>
                <a:ea typeface="SimSun" panose="02010600030101010101" pitchFamily="2" charset="-122"/>
                <a:cs typeface="72" panose="020B0503030000000003" pitchFamily="34" charset="0"/>
              </a:rPr>
              <a:t>(</a:t>
            </a:r>
            <a:r>
              <a:rPr lang="fr-FR" sz="2400" i="1" dirty="0">
                <a:latin typeface="+mn-lt"/>
                <a:ea typeface="SimSun" panose="02010600030101010101" pitchFamily="2" charset="-122"/>
                <a:cs typeface="72" panose="020B0503030000000003" pitchFamily="34" charset="0"/>
              </a:rPr>
              <a:t>International </a:t>
            </a:r>
            <a:r>
              <a:rPr lang="fr-FR" sz="2400" i="1" dirty="0" err="1">
                <a:latin typeface="+mn-lt"/>
                <a:ea typeface="SimSun" panose="02010600030101010101" pitchFamily="2" charset="-122"/>
                <a:cs typeface="72" panose="020B0503030000000003" pitchFamily="34" charset="0"/>
              </a:rPr>
              <a:t>Review</a:t>
            </a:r>
            <a:r>
              <a:rPr lang="fr-FR" sz="2400" i="1" dirty="0">
                <a:latin typeface="+mn-lt"/>
                <a:ea typeface="SimSun" panose="02010600030101010101" pitchFamily="2" charset="-122"/>
                <a:cs typeface="72" panose="020B0503030000000003" pitchFamily="34" charset="0"/>
              </a:rPr>
              <a:t> Panel</a:t>
            </a:r>
            <a:r>
              <a:rPr lang="fr-FR" sz="2400" dirty="0">
                <a:latin typeface="+mn-lt"/>
                <a:ea typeface="SimSun" panose="02010600030101010101" pitchFamily="2" charset="-122"/>
                <a:cs typeface="72" panose="020B0503030000000003" pitchFamily="34" charset="0"/>
              </a:rPr>
              <a:t>) ou les experts des propositions ne peuvent pas être membres d'un consortium candidat à cet appel </a:t>
            </a:r>
            <a:r>
              <a:rPr lang="fr-FR" sz="2400" dirty="0" err="1">
                <a:latin typeface="+mn-lt"/>
                <a:ea typeface="SimSun" panose="02010600030101010101" pitchFamily="2" charset="-122"/>
                <a:cs typeface="72" panose="020B0503030000000003" pitchFamily="34" charset="0"/>
              </a:rPr>
              <a:t>Cofund</a:t>
            </a:r>
            <a:r>
              <a:rPr lang="fr-FR" sz="2400" dirty="0">
                <a:latin typeface="+mn-lt"/>
                <a:ea typeface="SimSun" panose="02010600030101010101" pitchFamily="2" charset="-122"/>
                <a:cs typeface="72" panose="020B0503030000000003" pitchFamily="34" charset="0"/>
              </a:rPr>
              <a:t>.</a:t>
            </a:r>
          </a:p>
          <a:p>
            <a:pPr marL="342900" indent="-342900" algn="just">
              <a:buFont typeface="Wingdings" panose="05000000000000000000" pitchFamily="2" charset="2"/>
              <a:buChar char="q"/>
            </a:pPr>
            <a:endParaRPr lang="fr-FR" sz="2400"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D30EB8DD-A2DF-4B81-95A1-BF38EBC707FC}"/>
              </a:ext>
            </a:extLst>
          </p:cNvPr>
          <p:cNvSpPr/>
          <p:nvPr/>
        </p:nvSpPr>
        <p:spPr>
          <a:xfrm>
            <a:off x="8563" y="-15559"/>
            <a:ext cx="7817079" cy="523220"/>
          </a:xfrm>
          <a:prstGeom prst="rect">
            <a:avLst/>
          </a:prstGeom>
          <a:solidFill>
            <a:schemeClr val="accent1">
              <a:lumMod val="60000"/>
              <a:lumOff val="40000"/>
            </a:schemeClr>
          </a:solidFill>
        </p:spPr>
        <p:txBody>
          <a:bodyPr wrap="square">
            <a:spAutoFit/>
          </a:bodyPr>
          <a:lstStyle/>
          <a:p>
            <a:r>
              <a:rPr lang="fr-FR" sz="2800" b="1" dirty="0">
                <a:latin typeface="Times New Roman" panose="02020603050405020304" pitchFamily="18" charset="0"/>
                <a:cs typeface="Times New Roman" panose="02020603050405020304" pitchFamily="18" charset="0"/>
              </a:rPr>
              <a:t>Présentation du programme LEAP-SE</a:t>
            </a:r>
          </a:p>
        </p:txBody>
      </p:sp>
    </p:spTree>
    <p:extLst>
      <p:ext uri="{BB962C8B-B14F-4D97-AF65-F5344CB8AC3E}">
        <p14:creationId xmlns:p14="http://schemas.microsoft.com/office/powerpoint/2010/main" val="2149955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32929" y="1764012"/>
            <a:ext cx="11364119" cy="1107996"/>
          </a:xfrm>
          <a:prstGeom prst="rect">
            <a:avLst/>
          </a:prstGeom>
          <a:noFill/>
        </p:spPr>
        <p:txBody>
          <a:bodyPr wrap="square" rtlCol="0">
            <a:spAutoFit/>
          </a:bodyPr>
          <a:lstStyle/>
          <a:p>
            <a:pPr marL="342900" indent="-342900" algn="just">
              <a:buFont typeface="Wingdings" panose="05000000000000000000" pitchFamily="2" charset="2"/>
              <a:buChar char="q"/>
            </a:pPr>
            <a:r>
              <a:rPr lang="fr-FR" sz="2200" dirty="0"/>
              <a:t>Minimum </a:t>
            </a:r>
            <a:r>
              <a:rPr lang="fr-FR" sz="2200" b="1" u="sng" dirty="0"/>
              <a:t>4 partenaires </a:t>
            </a:r>
            <a:r>
              <a:rPr lang="fr-FR" sz="2200" dirty="0"/>
              <a:t>: 2 entités légales indépendantes issues de deux pays différents, de l'Union Européenne ou des pays associés à Horizon Europe + 2 entités légales indépendantes issues de deux pays différents, de l’Union Africaine. </a:t>
            </a:r>
          </a:p>
        </p:txBody>
      </p:sp>
      <p:sp>
        <p:nvSpPr>
          <p:cNvPr id="11" name="Pentagone 10"/>
          <p:cNvSpPr/>
          <p:nvPr/>
        </p:nvSpPr>
        <p:spPr>
          <a:xfrm>
            <a:off x="312700" y="1207678"/>
            <a:ext cx="3957509" cy="461665"/>
          </a:xfrm>
          <a:prstGeom prst="homePlate">
            <a:avLst/>
          </a:prstGeom>
          <a:solidFill>
            <a:schemeClr val="accent4">
              <a:lumMod val="40000"/>
              <a:lumOff val="60000"/>
            </a:schemeClr>
          </a:solidFill>
        </p:spPr>
        <p:style>
          <a:lnRef idx="2">
            <a:schemeClr val="dk1"/>
          </a:lnRef>
          <a:fillRef idx="1">
            <a:schemeClr val="lt1"/>
          </a:fillRef>
          <a:effectRef idx="0">
            <a:schemeClr val="dk1"/>
          </a:effectRef>
          <a:fontRef idx="minor">
            <a:schemeClr val="dk1"/>
          </a:fontRef>
        </p:style>
        <p:txBody>
          <a:bodyPr wrap="none">
            <a:spAutoFit/>
          </a:bodyPr>
          <a:lstStyle/>
          <a:p>
            <a:r>
              <a:rPr lang="fr-FR" sz="2400" b="1" dirty="0">
                <a:latin typeface="Times New Roman" panose="02020603050405020304" pitchFamily="18" charset="0"/>
                <a:cs typeface="Times New Roman" panose="02020603050405020304" pitchFamily="18" charset="0"/>
              </a:rPr>
              <a:t>Composition du consortium</a:t>
            </a:r>
          </a:p>
        </p:txBody>
      </p:sp>
      <p:sp>
        <p:nvSpPr>
          <p:cNvPr id="13" name="Rectangle 12"/>
          <p:cNvSpPr/>
          <p:nvPr/>
        </p:nvSpPr>
        <p:spPr>
          <a:xfrm>
            <a:off x="241437" y="547325"/>
            <a:ext cx="2816027" cy="461665"/>
          </a:xfrm>
          <a:prstGeom prst="rect">
            <a:avLst/>
          </a:prstGeom>
        </p:spPr>
        <p:txBody>
          <a:bodyPr wrap="none">
            <a:spAutoFit/>
          </a:bodyPr>
          <a:lstStyle/>
          <a:p>
            <a:r>
              <a:rPr lang="fr-FR" sz="2400" b="1" dirty="0">
                <a:latin typeface="Times New Roman" panose="02020603050405020304" pitchFamily="18" charset="0"/>
                <a:cs typeface="Times New Roman" panose="02020603050405020304" pitchFamily="18" charset="0"/>
              </a:rPr>
              <a:t>Critères d’éligibilité</a:t>
            </a:r>
          </a:p>
        </p:txBody>
      </p:sp>
      <p:sp>
        <p:nvSpPr>
          <p:cNvPr id="17" name="Rectangle 16"/>
          <p:cNvSpPr/>
          <p:nvPr/>
        </p:nvSpPr>
        <p:spPr>
          <a:xfrm>
            <a:off x="432929" y="2920510"/>
            <a:ext cx="11205602" cy="3477875"/>
          </a:xfrm>
          <a:prstGeom prst="rect">
            <a:avLst/>
          </a:prstGeom>
        </p:spPr>
        <p:txBody>
          <a:bodyPr wrap="square">
            <a:spAutoFit/>
          </a:bodyPr>
          <a:lstStyle/>
          <a:p>
            <a:pPr marL="342900" indent="-342900">
              <a:buFont typeface="Wingdings" panose="05000000000000000000" pitchFamily="2" charset="2"/>
              <a:buChar char="q"/>
            </a:pPr>
            <a:r>
              <a:rPr lang="fr-FR" sz="2200" dirty="0">
                <a:latin typeface="Times New Roman" panose="02020603050405020304" pitchFamily="18" charset="0"/>
                <a:cs typeface="Times New Roman" panose="02020603050405020304" pitchFamily="18" charset="0"/>
              </a:rPr>
              <a:t>Au moins 50% des partenaires du consortium doivent provenir de pays participant au </a:t>
            </a:r>
            <a:r>
              <a:rPr lang="fr-FR" sz="2200" dirty="0" err="1">
                <a:latin typeface="Times New Roman" panose="02020603050405020304" pitchFamily="18" charset="0"/>
                <a:cs typeface="Times New Roman" panose="02020603050405020304" pitchFamily="18" charset="0"/>
              </a:rPr>
              <a:t>Cofund</a:t>
            </a:r>
            <a:r>
              <a:rPr lang="fr-FR" sz="2200" dirty="0">
                <a:latin typeface="Times New Roman" panose="02020603050405020304" pitchFamily="18" charset="0"/>
                <a:cs typeface="Times New Roman" panose="02020603050405020304" pitchFamily="18" charset="0"/>
              </a:rPr>
              <a:t> Call et être éligibles au financement.</a:t>
            </a:r>
          </a:p>
          <a:p>
            <a:endParaRPr lang="fr-FR" sz="22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q"/>
            </a:pPr>
            <a:r>
              <a:rPr lang="fr-FR" sz="2200" dirty="0">
                <a:latin typeface="+mn-lt"/>
              </a:rPr>
              <a:t>Comprendre </a:t>
            </a:r>
            <a:r>
              <a:rPr lang="fr-FR" sz="2200" b="1" dirty="0">
                <a:latin typeface="+mn-lt"/>
              </a:rPr>
              <a:t>au moins un partenaire du secteur de la recherche institutionnelle </a:t>
            </a:r>
            <a:r>
              <a:rPr lang="fr-FR" sz="2200" dirty="0">
                <a:latin typeface="+mn-lt"/>
              </a:rPr>
              <a:t>(université, centre de recherche public, etc.) et </a:t>
            </a:r>
            <a:r>
              <a:rPr lang="fr-FR" sz="2200" b="1" dirty="0">
                <a:latin typeface="+mn-lt"/>
              </a:rPr>
              <a:t>un partenaire socioéconomique </a:t>
            </a:r>
            <a:r>
              <a:rPr lang="fr-FR" sz="2200" dirty="0">
                <a:latin typeface="+mn-lt"/>
              </a:rPr>
              <a:t>provenant tous deux de pays participants.</a:t>
            </a:r>
          </a:p>
          <a:p>
            <a:pPr marL="342900" indent="-342900" algn="just">
              <a:buFont typeface="Arial" panose="020B0604020202020204" pitchFamily="34" charset="0"/>
              <a:buChar char="•"/>
            </a:pPr>
            <a:endParaRPr lang="fr-FR" sz="2200" dirty="0">
              <a:latin typeface="+mn-lt"/>
            </a:endParaRPr>
          </a:p>
          <a:p>
            <a:pPr marL="342900" indent="-342900" algn="just">
              <a:buFont typeface="Wingdings" panose="05000000000000000000" pitchFamily="2" charset="2"/>
              <a:buChar char="q"/>
            </a:pPr>
            <a:r>
              <a:rPr lang="fr-FR" sz="2200" dirty="0">
                <a:latin typeface="+mn-lt"/>
              </a:rPr>
              <a:t>Respecter les règles d'éligibilité de l'appel (</a:t>
            </a:r>
            <a:r>
              <a:rPr lang="fr-FR" sz="2200" u="sng" dirty="0">
                <a:solidFill>
                  <a:srgbClr val="FF0000"/>
                </a:solidFill>
                <a:latin typeface="+mn-lt"/>
              </a:rPr>
              <a:t>les partenaires doivent répondre aux critères d'éligibilité nationaux</a:t>
            </a:r>
            <a:r>
              <a:rPr lang="fr-FR" sz="2200" dirty="0">
                <a:solidFill>
                  <a:srgbClr val="FF0000"/>
                </a:solidFill>
                <a:latin typeface="+mn-lt"/>
              </a:rPr>
              <a:t>).</a:t>
            </a:r>
          </a:p>
          <a:p>
            <a:endParaRPr lang="fr-FR" sz="2200" dirty="0">
              <a:latin typeface="Times New Roman" panose="02020603050405020304" pitchFamily="18" charset="0"/>
              <a:cs typeface="Times New Roman" panose="02020603050405020304" pitchFamily="18" charset="0"/>
            </a:endParaRPr>
          </a:p>
        </p:txBody>
      </p:sp>
      <p:grpSp>
        <p:nvGrpSpPr>
          <p:cNvPr id="22" name="Groupe 21"/>
          <p:cNvGrpSpPr/>
          <p:nvPr/>
        </p:nvGrpSpPr>
        <p:grpSpPr>
          <a:xfrm>
            <a:off x="0" y="123418"/>
            <a:ext cx="12192000" cy="823031"/>
            <a:chOff x="0" y="123418"/>
            <a:chExt cx="12192000" cy="823031"/>
          </a:xfrm>
        </p:grpSpPr>
        <p:sp>
          <p:nvSpPr>
            <p:cNvPr id="28" name="Rectangle 27">
              <a:extLst>
                <a:ext uri="{FF2B5EF4-FFF2-40B4-BE49-F238E27FC236}">
                  <a16:creationId xmlns:a16="http://schemas.microsoft.com/office/drawing/2014/main" id="{9F2A1063-CA5C-40CA-977E-4AED31E9BC8F}"/>
                </a:ext>
              </a:extLst>
            </p:cNvPr>
            <p:cNvSpPr/>
            <p:nvPr/>
          </p:nvSpPr>
          <p:spPr>
            <a:xfrm>
              <a:off x="0" y="492245"/>
              <a:ext cx="12192000" cy="47757"/>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p:cNvPicPr>
              <a:picLocks noChangeAspect="1"/>
            </p:cNvPicPr>
            <p:nvPr/>
          </p:nvPicPr>
          <p:blipFill>
            <a:blip r:embed="rId2"/>
            <a:stretch>
              <a:fillRect/>
            </a:stretch>
          </p:blipFill>
          <p:spPr>
            <a:xfrm>
              <a:off x="11001067" y="123418"/>
              <a:ext cx="1048603" cy="823031"/>
            </a:xfrm>
            <a:prstGeom prst="rect">
              <a:avLst/>
            </a:prstGeom>
          </p:spPr>
        </p:pic>
      </p:grpSp>
      <p:sp>
        <p:nvSpPr>
          <p:cNvPr id="18" name="Rectangle 17">
            <a:extLst>
              <a:ext uri="{FF2B5EF4-FFF2-40B4-BE49-F238E27FC236}">
                <a16:creationId xmlns:a16="http://schemas.microsoft.com/office/drawing/2014/main" id="{23467971-C169-4875-9594-46401862FADC}"/>
              </a:ext>
            </a:extLst>
          </p:cNvPr>
          <p:cNvSpPr/>
          <p:nvPr/>
        </p:nvSpPr>
        <p:spPr>
          <a:xfrm>
            <a:off x="8563" y="-15559"/>
            <a:ext cx="7817079" cy="523220"/>
          </a:xfrm>
          <a:prstGeom prst="rect">
            <a:avLst/>
          </a:prstGeom>
          <a:solidFill>
            <a:schemeClr val="accent1">
              <a:lumMod val="60000"/>
              <a:lumOff val="40000"/>
            </a:schemeClr>
          </a:solidFill>
        </p:spPr>
        <p:txBody>
          <a:bodyPr wrap="square">
            <a:spAutoFit/>
          </a:bodyPr>
          <a:lstStyle/>
          <a:p>
            <a:r>
              <a:rPr lang="fr-FR" sz="2800" b="1" dirty="0">
                <a:latin typeface="Times New Roman" panose="02020603050405020304" pitchFamily="18" charset="0"/>
                <a:cs typeface="Times New Roman" panose="02020603050405020304" pitchFamily="18" charset="0"/>
              </a:rPr>
              <a:t>Présentation du programme LEAP-SE</a:t>
            </a:r>
          </a:p>
        </p:txBody>
      </p:sp>
    </p:spTree>
    <p:extLst>
      <p:ext uri="{BB962C8B-B14F-4D97-AF65-F5344CB8AC3E}">
        <p14:creationId xmlns:p14="http://schemas.microsoft.com/office/powerpoint/2010/main" val="2059547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AC2ADF60-C90A-4D23-A66E-27D79D1505BE}"/>
              </a:ext>
            </a:extLst>
          </p:cNvPr>
          <p:cNvSpPr>
            <a:spLocks noGrp="1"/>
          </p:cNvSpPr>
          <p:nvPr>
            <p:ph type="body" sz="quarter" idx="13"/>
          </p:nvPr>
        </p:nvSpPr>
        <p:spPr/>
        <p:txBody>
          <a:bodyPr>
            <a:normAutofit/>
          </a:bodyPr>
          <a:lstStyle/>
          <a:p>
            <a:pPr marL="342900" indent="-342900" algn="just">
              <a:lnSpc>
                <a:spcPct val="115000"/>
              </a:lnSpc>
              <a:buFont typeface="Wingdings" panose="05000000000000000000" pitchFamily="2" charset="2"/>
              <a:buChar char="Ø"/>
            </a:pPr>
            <a:r>
              <a:rPr lang="fr-FR" sz="2000" dirty="0">
                <a:latin typeface="Times New Roman" panose="02020603050405020304" pitchFamily="18" charset="0"/>
                <a:cs typeface="Times New Roman" panose="02020603050405020304" pitchFamily="18" charset="0"/>
              </a:rPr>
              <a:t>Durée des projets : 12 à 36 mois</a:t>
            </a:r>
          </a:p>
          <a:p>
            <a:pPr marL="342900" indent="-342900" algn="just">
              <a:lnSpc>
                <a:spcPct val="115000"/>
              </a:lnSpc>
              <a:buFont typeface="Wingdings" panose="05000000000000000000" pitchFamily="2" charset="2"/>
              <a:buChar char="Ø"/>
            </a:pPr>
            <a:r>
              <a:rPr lang="fr-FR" sz="2000" dirty="0">
                <a:latin typeface="Times New Roman" panose="02020603050405020304" pitchFamily="18" charset="0"/>
                <a:cs typeface="Times New Roman" panose="02020603050405020304" pitchFamily="18" charset="0"/>
              </a:rPr>
              <a:t>Budget maximum : 1,5 million d’euros par projet </a:t>
            </a:r>
            <a:r>
              <a:rPr lang="fr-FR" sz="2000" dirty="0">
                <a:latin typeface="+mn-lt"/>
                <a:ea typeface="SimSun" panose="02010600030101010101" pitchFamily="2" charset="-122"/>
              </a:rPr>
              <a:t>(Demandé au stade de la pré-proposition et de la proposition complète en utilisant le modèle Excel « Budget et demande de financement »).</a:t>
            </a:r>
          </a:p>
          <a:p>
            <a:pPr marL="342900" indent="-342900" algn="just">
              <a:lnSpc>
                <a:spcPct val="115000"/>
              </a:lnSpc>
              <a:buFont typeface="Wingdings" panose="05000000000000000000" pitchFamily="2" charset="2"/>
              <a:buChar char="Ø"/>
            </a:pPr>
            <a:r>
              <a:rPr lang="fr-FR" sz="2000" dirty="0">
                <a:latin typeface="+mn-lt"/>
                <a:ea typeface="SimSun" panose="02010600030101010101" pitchFamily="2" charset="-122"/>
              </a:rPr>
              <a:t>Le financement max par projet est de 1,5 M€ et le financement max par partenaire dans un projet est de 700 k€. Cependant, tous les organismes de financement n'appliqueront pas ces montants (voir « Exigences nationales/régionales » disponible sur la page de l'appel). </a:t>
            </a:r>
          </a:p>
          <a:p>
            <a:pPr marL="342900" indent="-342900" algn="just">
              <a:lnSpc>
                <a:spcPct val="115000"/>
              </a:lnSpc>
              <a:buFont typeface="Wingdings" panose="05000000000000000000" pitchFamily="2" charset="2"/>
              <a:buChar char="Ø"/>
            </a:pPr>
            <a:r>
              <a:rPr lang="fr-FR" sz="2000" dirty="0">
                <a:latin typeface="+mn-lt"/>
                <a:ea typeface="SimSun" panose="02010600030101010101" pitchFamily="2" charset="-122"/>
              </a:rPr>
              <a:t>Le taux de financement total demandé pour les partenaires d'un même pays dans une proposition ne peut excéder 50% du financement total du projet. </a:t>
            </a:r>
            <a:endParaRPr lang="fr-FR" dirty="0">
              <a:latin typeface="+mn-lt"/>
            </a:endParaRPr>
          </a:p>
        </p:txBody>
      </p:sp>
      <p:sp>
        <p:nvSpPr>
          <p:cNvPr id="4" name="Rectangle 3">
            <a:extLst>
              <a:ext uri="{FF2B5EF4-FFF2-40B4-BE49-F238E27FC236}">
                <a16:creationId xmlns:a16="http://schemas.microsoft.com/office/drawing/2014/main" id="{F7F91E0E-E70C-400A-8BB8-FD74241E5FEE}"/>
              </a:ext>
            </a:extLst>
          </p:cNvPr>
          <p:cNvSpPr/>
          <p:nvPr/>
        </p:nvSpPr>
        <p:spPr>
          <a:xfrm>
            <a:off x="8563" y="-15559"/>
            <a:ext cx="7817079" cy="523220"/>
          </a:xfrm>
          <a:prstGeom prst="rect">
            <a:avLst/>
          </a:prstGeom>
          <a:solidFill>
            <a:schemeClr val="accent1">
              <a:lumMod val="60000"/>
              <a:lumOff val="40000"/>
            </a:schemeClr>
          </a:solidFill>
        </p:spPr>
        <p:txBody>
          <a:bodyPr wrap="square">
            <a:spAutoFit/>
          </a:bodyPr>
          <a:lstStyle/>
          <a:p>
            <a:r>
              <a:rPr lang="fr-FR" sz="2800" b="1" dirty="0">
                <a:latin typeface="Times New Roman" panose="02020603050405020304" pitchFamily="18" charset="0"/>
                <a:cs typeface="Times New Roman" panose="02020603050405020304" pitchFamily="18" charset="0"/>
              </a:rPr>
              <a:t>Présentation du programme LEAP-SE</a:t>
            </a:r>
          </a:p>
        </p:txBody>
      </p:sp>
      <p:sp>
        <p:nvSpPr>
          <p:cNvPr id="5" name="Pentagone 20">
            <a:extLst>
              <a:ext uri="{FF2B5EF4-FFF2-40B4-BE49-F238E27FC236}">
                <a16:creationId xmlns:a16="http://schemas.microsoft.com/office/drawing/2014/main" id="{34ED5F8B-D58D-44C4-8256-549A6A589BC8}"/>
              </a:ext>
            </a:extLst>
          </p:cNvPr>
          <p:cNvSpPr/>
          <p:nvPr/>
        </p:nvSpPr>
        <p:spPr>
          <a:xfrm>
            <a:off x="838200" y="507661"/>
            <a:ext cx="3155536" cy="461665"/>
          </a:xfrm>
          <a:prstGeom prst="homePlate">
            <a:avLst/>
          </a:prstGeom>
          <a:solidFill>
            <a:schemeClr val="accent4">
              <a:lumMod val="40000"/>
              <a:lumOff val="60000"/>
            </a:schemeClr>
          </a:solidFill>
        </p:spPr>
        <p:style>
          <a:lnRef idx="2">
            <a:schemeClr val="dk1"/>
          </a:lnRef>
          <a:fillRef idx="1">
            <a:schemeClr val="lt1"/>
          </a:fillRef>
          <a:effectRef idx="0">
            <a:schemeClr val="dk1"/>
          </a:effectRef>
          <a:fontRef idx="minor">
            <a:schemeClr val="dk1"/>
          </a:fontRef>
        </p:style>
        <p:txBody>
          <a:bodyPr wrap="none">
            <a:spAutoFit/>
          </a:bodyPr>
          <a:lstStyle/>
          <a:p>
            <a:r>
              <a:rPr lang="fr-FR" sz="2400" b="1" dirty="0">
                <a:latin typeface="Times New Roman" panose="02020603050405020304" pitchFamily="18" charset="0"/>
                <a:cs typeface="Times New Roman" panose="02020603050405020304" pitchFamily="18" charset="0"/>
              </a:rPr>
              <a:t>Financement et durée</a:t>
            </a:r>
          </a:p>
        </p:txBody>
      </p:sp>
    </p:spTree>
    <p:extLst>
      <p:ext uri="{BB962C8B-B14F-4D97-AF65-F5344CB8AC3E}">
        <p14:creationId xmlns:p14="http://schemas.microsoft.com/office/powerpoint/2010/main" val="5454121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5FDF0E-8E06-4D61-A340-43CEA1A6E5D5}"/>
              </a:ext>
            </a:extLst>
          </p:cNvPr>
          <p:cNvSpPr>
            <a:spLocks noGrp="1"/>
          </p:cNvSpPr>
          <p:nvPr>
            <p:ph type="title"/>
          </p:nvPr>
        </p:nvSpPr>
        <p:spPr>
          <a:xfrm>
            <a:off x="1455821" y="2570205"/>
            <a:ext cx="5205663" cy="1133475"/>
          </a:xfrm>
        </p:spPr>
        <p:txBody>
          <a:bodyPr>
            <a:normAutofit/>
          </a:bodyPr>
          <a:lstStyle/>
          <a:p>
            <a:r>
              <a:rPr lang="fr-FR" dirty="0">
                <a:solidFill>
                  <a:srgbClr val="FFFF00"/>
                </a:solidFill>
              </a:rPr>
              <a:t>Procédures de soumission</a:t>
            </a:r>
            <a:endParaRPr lang="fr-FR" i="1" dirty="0">
              <a:solidFill>
                <a:srgbClr val="FFFF00"/>
              </a:solidFill>
            </a:endParaRPr>
          </a:p>
        </p:txBody>
      </p:sp>
    </p:spTree>
    <p:extLst>
      <p:ext uri="{BB962C8B-B14F-4D97-AF65-F5344CB8AC3E}">
        <p14:creationId xmlns:p14="http://schemas.microsoft.com/office/powerpoint/2010/main" val="2786506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9232" y="716671"/>
            <a:ext cx="10515600" cy="781235"/>
          </a:xfrm>
        </p:spPr>
        <p:txBody>
          <a:bodyPr>
            <a:normAutofit/>
          </a:bodyPr>
          <a:lstStyle/>
          <a:p>
            <a:r>
              <a:rPr lang="fr-FR" dirty="0"/>
              <a:t>Documents importants</a:t>
            </a:r>
          </a:p>
        </p:txBody>
      </p:sp>
      <p:sp>
        <p:nvSpPr>
          <p:cNvPr id="3" name="Espace réservé du texte 2"/>
          <p:cNvSpPr>
            <a:spLocks noGrp="1"/>
          </p:cNvSpPr>
          <p:nvPr>
            <p:ph type="body" sz="quarter" idx="13"/>
          </p:nvPr>
        </p:nvSpPr>
        <p:spPr>
          <a:xfrm>
            <a:off x="285293" y="1497906"/>
            <a:ext cx="11906707" cy="5010361"/>
          </a:xfrm>
        </p:spPr>
        <p:txBody>
          <a:bodyPr/>
          <a:lstStyle/>
          <a:p>
            <a:pPr lvl="1"/>
            <a:r>
              <a:rPr lang="en-US" sz="2400" b="0" i="0" u="none" strike="noStrike" dirty="0">
                <a:solidFill>
                  <a:srgbClr val="40C3DA"/>
                </a:solidFill>
                <a:effectLst/>
                <a:latin typeface="Rubik" panose="02000604000000020004" pitchFamily="2" charset="-79"/>
                <a:cs typeface="Rubik" panose="02000604000000020004" pitchFamily="2" charset="-79"/>
                <a:hlinkClick r:id="rId2"/>
              </a:rPr>
              <a:t>LEAP-SE Call Framework 2026</a:t>
            </a:r>
            <a:r>
              <a:rPr lang="en-US" sz="2400" b="0" i="0" dirty="0">
                <a:solidFill>
                  <a:srgbClr val="A0A0A0"/>
                </a:solidFill>
                <a:effectLst/>
                <a:latin typeface="Rubik" panose="02000604000000020004" pitchFamily="2" charset="-79"/>
                <a:cs typeface="Rubik" panose="02000604000000020004" pitchFamily="2" charset="-79"/>
              </a:rPr>
              <a:t> </a:t>
            </a:r>
          </a:p>
          <a:p>
            <a:pPr lvl="1"/>
            <a:r>
              <a:rPr lang="en-US" sz="2400" b="0" i="0" u="none" strike="noStrike" dirty="0">
                <a:solidFill>
                  <a:srgbClr val="40C3DA"/>
                </a:solidFill>
                <a:effectLst/>
                <a:latin typeface="Rubik" panose="02000604000000020004" pitchFamily="2" charset="-79"/>
                <a:cs typeface="Rubik" panose="02000604000000020004" pitchFamily="2" charset="-79"/>
                <a:hlinkClick r:id="rId3"/>
              </a:rPr>
              <a:t>National/regional funding requirements</a:t>
            </a:r>
            <a:r>
              <a:rPr lang="en-US" sz="2400" b="0" i="0" dirty="0">
                <a:solidFill>
                  <a:srgbClr val="A0A0A0"/>
                </a:solidFill>
                <a:effectLst/>
                <a:latin typeface="Rubik" panose="02000604000000020004" pitchFamily="2" charset="-79"/>
                <a:cs typeface="Rubik" panose="02000604000000020004" pitchFamily="2" charset="-79"/>
              </a:rPr>
              <a:t> </a:t>
            </a:r>
          </a:p>
          <a:p>
            <a:pPr lvl="1"/>
            <a:r>
              <a:rPr lang="en-US" sz="2400" b="0" i="0" u="none" strike="noStrike" dirty="0">
                <a:solidFill>
                  <a:srgbClr val="40C3DA"/>
                </a:solidFill>
                <a:effectLst/>
                <a:latin typeface="Rubik" panose="02000604000000020004" pitchFamily="2" charset="-79"/>
                <a:cs typeface="Rubik" panose="02000604000000020004" pitchFamily="2" charset="-79"/>
                <a:hlinkClick r:id="rId4"/>
              </a:rPr>
              <a:t>Submission Guidelines</a:t>
            </a:r>
            <a:endParaRPr lang="en-US" sz="2400" b="0" i="0" dirty="0">
              <a:solidFill>
                <a:srgbClr val="A0A0A0"/>
              </a:solidFill>
              <a:effectLst/>
              <a:latin typeface="Rubik" panose="02000604000000020004" pitchFamily="2" charset="-79"/>
              <a:cs typeface="Rubik" panose="02000604000000020004" pitchFamily="2" charset="-79"/>
            </a:endParaRPr>
          </a:p>
          <a:p>
            <a:pPr lvl="1"/>
            <a:r>
              <a:rPr lang="en-US" sz="2400" b="0" i="0" u="none" strike="noStrike" dirty="0">
                <a:solidFill>
                  <a:srgbClr val="40C3DA"/>
                </a:solidFill>
                <a:effectLst/>
                <a:latin typeface="Rubik" panose="02000604000000020004" pitchFamily="2" charset="-79"/>
                <a:cs typeface="Rubik" panose="02000604000000020004" pitchFamily="2" charset="-79"/>
                <a:hlinkClick r:id="rId5"/>
              </a:rPr>
              <a:t>Pre-proposal Template (Form A) </a:t>
            </a:r>
            <a:endParaRPr lang="en-US" sz="2400" b="0" i="0" dirty="0">
              <a:solidFill>
                <a:srgbClr val="A0A0A0"/>
              </a:solidFill>
              <a:effectLst/>
              <a:latin typeface="Rubik" panose="02000604000000020004" pitchFamily="2" charset="-79"/>
              <a:cs typeface="Rubik" panose="02000604000000020004" pitchFamily="2" charset="-79"/>
            </a:endParaRPr>
          </a:p>
          <a:p>
            <a:pPr lvl="1"/>
            <a:r>
              <a:rPr lang="en-US" sz="2400" b="0" i="0" u="none" strike="noStrike" dirty="0">
                <a:solidFill>
                  <a:srgbClr val="40C3DA"/>
                </a:solidFill>
                <a:effectLst/>
                <a:latin typeface="Rubik" panose="02000604000000020004" pitchFamily="2" charset="-79"/>
                <a:cs typeface="Rubik" panose="02000604000000020004" pitchFamily="2" charset="-79"/>
                <a:hlinkClick r:id="rId6"/>
              </a:rPr>
              <a:t>CV of Key personnel </a:t>
            </a:r>
            <a:endParaRPr lang="en-US" sz="2400" b="0" i="0" dirty="0">
              <a:solidFill>
                <a:srgbClr val="A0A0A0"/>
              </a:solidFill>
              <a:effectLst/>
              <a:latin typeface="Rubik" panose="02000604000000020004" pitchFamily="2" charset="-79"/>
              <a:cs typeface="Rubik" panose="02000604000000020004" pitchFamily="2" charset="-79"/>
            </a:endParaRPr>
          </a:p>
          <a:p>
            <a:pPr lvl="1"/>
            <a:r>
              <a:rPr lang="en-US" sz="2400" b="0" i="0" u="none" strike="noStrike" dirty="0">
                <a:solidFill>
                  <a:srgbClr val="40C3DA"/>
                </a:solidFill>
                <a:effectLst/>
                <a:latin typeface="Rubik" panose="02000604000000020004" pitchFamily="2" charset="-79"/>
                <a:cs typeface="Rubik" panose="02000604000000020004" pitchFamily="2" charset="-79"/>
                <a:hlinkClick r:id="rId7"/>
              </a:rPr>
              <a:t>LEAP-SE Financial Sheet </a:t>
            </a:r>
            <a:endParaRPr lang="en-US" sz="2400" b="0" i="0" dirty="0">
              <a:solidFill>
                <a:srgbClr val="A0A0A0"/>
              </a:solidFill>
              <a:effectLst/>
              <a:latin typeface="Rubik" panose="02000604000000020004" pitchFamily="2" charset="-79"/>
              <a:cs typeface="Rubik" panose="02000604000000020004" pitchFamily="2" charset="-79"/>
            </a:endParaRPr>
          </a:p>
          <a:p>
            <a:pPr lvl="1"/>
            <a:r>
              <a:rPr lang="en-US" sz="2400" b="0" i="0" u="none" strike="noStrike" dirty="0">
                <a:solidFill>
                  <a:srgbClr val="40C3DA"/>
                </a:solidFill>
                <a:effectLst/>
                <a:latin typeface="Rubik" panose="02000604000000020004" pitchFamily="2" charset="-79"/>
                <a:cs typeface="Rubik" panose="02000604000000020004" pitchFamily="2" charset="-79"/>
                <a:hlinkClick r:id="rId8"/>
              </a:rPr>
              <a:t>Checklist for the Coordinator </a:t>
            </a:r>
            <a:endParaRPr lang="en-US" sz="2400" b="0" i="0" u="none" strike="noStrike" dirty="0">
              <a:solidFill>
                <a:srgbClr val="40C3DA"/>
              </a:solidFill>
              <a:effectLst/>
              <a:latin typeface="Rubik" panose="02000604000000020004" pitchFamily="2" charset="-79"/>
              <a:cs typeface="Rubik" panose="02000604000000020004" pitchFamily="2" charset="-79"/>
            </a:endParaRPr>
          </a:p>
          <a:p>
            <a:pPr algn="l"/>
            <a:endParaRPr lang="en-US" b="0" i="0" dirty="0">
              <a:solidFill>
                <a:srgbClr val="A0A0A0"/>
              </a:solidFill>
              <a:effectLst/>
              <a:latin typeface="Rubik" panose="02000604000000020004" pitchFamily="2" charset="-79"/>
              <a:cs typeface="Rubik" panose="02000604000000020004" pitchFamily="2" charset="-79"/>
            </a:endParaRPr>
          </a:p>
          <a:p>
            <a:pPr algn="l"/>
            <a:r>
              <a:rPr lang="en-US" b="0" i="0" dirty="0">
                <a:solidFill>
                  <a:schemeClr val="tx1"/>
                </a:solidFill>
                <a:effectLst/>
                <a:latin typeface="Rubik" panose="02000604000000020004" pitchFamily="2" charset="-79"/>
                <a:cs typeface="Rubik" panose="02000604000000020004" pitchFamily="2" charset="-79"/>
              </a:rPr>
              <a:t>Submit your proposal with the </a:t>
            </a:r>
            <a:r>
              <a:rPr lang="en-US" b="0" i="0" u="none" strike="noStrike" dirty="0">
                <a:solidFill>
                  <a:srgbClr val="40C3DA"/>
                </a:solidFill>
                <a:effectLst/>
                <a:latin typeface="Rubik" panose="02000604000000020004" pitchFamily="2" charset="-79"/>
                <a:cs typeface="Rubik" panose="02000604000000020004" pitchFamily="2" charset="-79"/>
                <a:hlinkClick r:id="rId9"/>
              </a:rPr>
              <a:t>Electronic Submission System</a:t>
            </a:r>
            <a:r>
              <a:rPr lang="en-US" b="0" i="0" dirty="0">
                <a:solidFill>
                  <a:srgbClr val="A0A0A0"/>
                </a:solidFill>
                <a:effectLst/>
                <a:latin typeface="Rubik" panose="02000604000000020004" pitchFamily="2" charset="-79"/>
                <a:cs typeface="Rubik" panose="02000604000000020004" pitchFamily="2" charset="-79"/>
              </a:rPr>
              <a:t>.</a:t>
            </a:r>
          </a:p>
          <a:p>
            <a:endParaRPr lang="fr-FR" dirty="0"/>
          </a:p>
        </p:txBody>
      </p:sp>
      <p:sp>
        <p:nvSpPr>
          <p:cNvPr id="4" name="Rectangle 3">
            <a:extLst>
              <a:ext uri="{FF2B5EF4-FFF2-40B4-BE49-F238E27FC236}">
                <a16:creationId xmlns:a16="http://schemas.microsoft.com/office/drawing/2014/main" id="{03A39181-03F4-4FEC-B023-4AF172C7E47A}"/>
              </a:ext>
            </a:extLst>
          </p:cNvPr>
          <p:cNvSpPr/>
          <p:nvPr/>
        </p:nvSpPr>
        <p:spPr>
          <a:xfrm>
            <a:off x="8563" y="-15559"/>
            <a:ext cx="7817079" cy="523220"/>
          </a:xfrm>
          <a:prstGeom prst="rect">
            <a:avLst/>
          </a:prstGeom>
          <a:solidFill>
            <a:schemeClr val="accent1">
              <a:lumMod val="60000"/>
              <a:lumOff val="40000"/>
            </a:schemeClr>
          </a:solidFill>
        </p:spPr>
        <p:txBody>
          <a:bodyPr wrap="square">
            <a:spAutoFit/>
          </a:bodyPr>
          <a:lstStyle/>
          <a:p>
            <a:r>
              <a:rPr lang="fr-FR" sz="2800" b="1" dirty="0">
                <a:latin typeface="Times New Roman" panose="02020603050405020304" pitchFamily="18" charset="0"/>
                <a:cs typeface="Times New Roman" panose="02020603050405020304" pitchFamily="18" charset="0"/>
              </a:rPr>
              <a:t>Présentation du programme LEAP-SE</a:t>
            </a:r>
          </a:p>
        </p:txBody>
      </p:sp>
    </p:spTree>
    <p:extLst>
      <p:ext uri="{BB962C8B-B14F-4D97-AF65-F5344CB8AC3E}">
        <p14:creationId xmlns:p14="http://schemas.microsoft.com/office/powerpoint/2010/main" val="7940875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93518" y="154757"/>
            <a:ext cx="12192000" cy="823031"/>
            <a:chOff x="0" y="123418"/>
            <a:chExt cx="12192000" cy="823031"/>
          </a:xfrm>
        </p:grpSpPr>
        <p:sp>
          <p:nvSpPr>
            <p:cNvPr id="16" name="Rectangle 15">
              <a:extLst>
                <a:ext uri="{FF2B5EF4-FFF2-40B4-BE49-F238E27FC236}">
                  <a16:creationId xmlns:a16="http://schemas.microsoft.com/office/drawing/2014/main" id="{9F2A1063-CA5C-40CA-977E-4AED31E9BC8F}"/>
                </a:ext>
              </a:extLst>
            </p:cNvPr>
            <p:cNvSpPr/>
            <p:nvPr/>
          </p:nvSpPr>
          <p:spPr>
            <a:xfrm>
              <a:off x="0" y="492245"/>
              <a:ext cx="12192000" cy="47757"/>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p:cNvPicPr>
              <a:picLocks noChangeAspect="1"/>
            </p:cNvPicPr>
            <p:nvPr/>
          </p:nvPicPr>
          <p:blipFill>
            <a:blip r:embed="rId2"/>
            <a:stretch>
              <a:fillRect/>
            </a:stretch>
          </p:blipFill>
          <p:spPr>
            <a:xfrm>
              <a:off x="11001067" y="123418"/>
              <a:ext cx="1048603" cy="823031"/>
            </a:xfrm>
            <a:prstGeom prst="rect">
              <a:avLst/>
            </a:prstGeom>
          </p:spPr>
        </p:pic>
      </p:grpSp>
      <p:sp>
        <p:nvSpPr>
          <p:cNvPr id="2" name="Rectangle 1"/>
          <p:cNvSpPr/>
          <p:nvPr/>
        </p:nvSpPr>
        <p:spPr>
          <a:xfrm>
            <a:off x="8563" y="516123"/>
            <a:ext cx="11243255" cy="461665"/>
          </a:xfrm>
          <a:prstGeom prst="rect">
            <a:avLst/>
          </a:prstGeom>
        </p:spPr>
        <p:txBody>
          <a:bodyPr wrap="square">
            <a:spAutoFit/>
          </a:bodyPr>
          <a:lstStyle/>
          <a:p>
            <a:r>
              <a:rPr lang="fr-FR" sz="2400" b="1" dirty="0">
                <a:latin typeface="Times New Roman" panose="02020603050405020304" pitchFamily="18" charset="0"/>
                <a:cs typeface="Times New Roman" panose="02020603050405020304" pitchFamily="18" charset="0"/>
              </a:rPr>
              <a:t> Procédures de l’Appel : soumission, évaluation, sélection, financement et </a:t>
            </a:r>
            <a:r>
              <a:rPr lang="fr-FR" sz="2400" b="1" dirty="0" err="1">
                <a:latin typeface="Times New Roman" panose="02020603050405020304" pitchFamily="18" charset="0"/>
                <a:cs typeface="Times New Roman" panose="02020603050405020304" pitchFamily="18" charset="0"/>
              </a:rPr>
              <a:t>reporting</a:t>
            </a:r>
            <a:endParaRPr lang="fr-FR" sz="2400" b="1" dirty="0">
              <a:latin typeface="Times New Roman" panose="02020603050405020304" pitchFamily="18" charset="0"/>
              <a:cs typeface="Times New Roman" panose="02020603050405020304" pitchFamily="18" charset="0"/>
            </a:endParaRPr>
          </a:p>
        </p:txBody>
      </p:sp>
      <p:graphicFrame>
        <p:nvGraphicFramePr>
          <p:cNvPr id="21" name="Diagramme 20"/>
          <p:cNvGraphicFramePr/>
          <p:nvPr>
            <p:extLst>
              <p:ext uri="{D42A27DB-BD31-4B8C-83A1-F6EECF244321}">
                <p14:modId xmlns:p14="http://schemas.microsoft.com/office/powerpoint/2010/main" val="1615876051"/>
              </p:ext>
            </p:extLst>
          </p:nvPr>
        </p:nvGraphicFramePr>
        <p:xfrm>
          <a:off x="1763902" y="1313628"/>
          <a:ext cx="8886928" cy="52417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Rectangle 16">
            <a:extLst>
              <a:ext uri="{FF2B5EF4-FFF2-40B4-BE49-F238E27FC236}">
                <a16:creationId xmlns:a16="http://schemas.microsoft.com/office/drawing/2014/main" id="{6B8FC593-2480-4421-A9A0-C869225F6FDC}"/>
              </a:ext>
            </a:extLst>
          </p:cNvPr>
          <p:cNvSpPr/>
          <p:nvPr/>
        </p:nvSpPr>
        <p:spPr>
          <a:xfrm>
            <a:off x="8563" y="-15559"/>
            <a:ext cx="7817079" cy="523220"/>
          </a:xfrm>
          <a:prstGeom prst="rect">
            <a:avLst/>
          </a:prstGeom>
          <a:solidFill>
            <a:schemeClr val="accent1">
              <a:lumMod val="60000"/>
              <a:lumOff val="40000"/>
            </a:schemeClr>
          </a:solidFill>
        </p:spPr>
        <p:txBody>
          <a:bodyPr wrap="square">
            <a:spAutoFit/>
          </a:bodyPr>
          <a:lstStyle/>
          <a:p>
            <a:r>
              <a:rPr lang="fr-FR" sz="2800" b="1" dirty="0">
                <a:latin typeface="Times New Roman" panose="02020603050405020304" pitchFamily="18" charset="0"/>
                <a:cs typeface="Times New Roman" panose="02020603050405020304" pitchFamily="18" charset="0"/>
              </a:rPr>
              <a:t>Présentation du programme LEAP-SE</a:t>
            </a:r>
          </a:p>
        </p:txBody>
      </p:sp>
    </p:spTree>
    <p:extLst>
      <p:ext uri="{BB962C8B-B14F-4D97-AF65-F5344CB8AC3E}">
        <p14:creationId xmlns:p14="http://schemas.microsoft.com/office/powerpoint/2010/main" val="23813860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0" y="123418"/>
            <a:ext cx="12192000" cy="823031"/>
            <a:chOff x="0" y="123418"/>
            <a:chExt cx="12192000" cy="823031"/>
          </a:xfrm>
        </p:grpSpPr>
        <p:sp>
          <p:nvSpPr>
            <p:cNvPr id="10" name="Rectangle 9">
              <a:extLst>
                <a:ext uri="{FF2B5EF4-FFF2-40B4-BE49-F238E27FC236}">
                  <a16:creationId xmlns:a16="http://schemas.microsoft.com/office/drawing/2014/main" id="{9F2A1063-CA5C-40CA-977E-4AED31E9BC8F}"/>
                </a:ext>
              </a:extLst>
            </p:cNvPr>
            <p:cNvSpPr/>
            <p:nvPr/>
          </p:nvSpPr>
          <p:spPr>
            <a:xfrm>
              <a:off x="0" y="492245"/>
              <a:ext cx="12192000" cy="47757"/>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p:cNvPicPr>
              <a:picLocks noChangeAspect="1"/>
            </p:cNvPicPr>
            <p:nvPr/>
          </p:nvPicPr>
          <p:blipFill>
            <a:blip r:embed="rId2"/>
            <a:stretch>
              <a:fillRect/>
            </a:stretch>
          </p:blipFill>
          <p:spPr>
            <a:xfrm>
              <a:off x="11001067" y="123418"/>
              <a:ext cx="1048603" cy="823031"/>
            </a:xfrm>
            <a:prstGeom prst="rect">
              <a:avLst/>
            </a:prstGeom>
          </p:spPr>
        </p:pic>
      </p:grpSp>
      <p:graphicFrame>
        <p:nvGraphicFramePr>
          <p:cNvPr id="13" name="Diagramme 12"/>
          <p:cNvGraphicFramePr/>
          <p:nvPr>
            <p:extLst>
              <p:ext uri="{D42A27DB-BD31-4B8C-83A1-F6EECF244321}">
                <p14:modId xmlns:p14="http://schemas.microsoft.com/office/powerpoint/2010/main" val="674819696"/>
              </p:ext>
            </p:extLst>
          </p:nvPr>
        </p:nvGraphicFramePr>
        <p:xfrm>
          <a:off x="2032000" y="1609859"/>
          <a:ext cx="8128000" cy="4966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14"/>
          <p:cNvSpPr/>
          <p:nvPr/>
        </p:nvSpPr>
        <p:spPr>
          <a:xfrm>
            <a:off x="0" y="516274"/>
            <a:ext cx="10899868" cy="461665"/>
          </a:xfrm>
          <a:prstGeom prst="rect">
            <a:avLst/>
          </a:prstGeom>
        </p:spPr>
        <p:txBody>
          <a:bodyPr wrap="square">
            <a:spAutoFit/>
          </a:bodyPr>
          <a:lstStyle/>
          <a:p>
            <a:r>
              <a:rPr lang="fr-FR" sz="2400" b="1" dirty="0">
                <a:latin typeface="Times New Roman" panose="02020603050405020304" pitchFamily="18" charset="0"/>
                <a:cs typeface="Times New Roman" panose="02020603050405020304" pitchFamily="18" charset="0"/>
              </a:rPr>
              <a:t>Procédures de l’Appel : soumission, évaluation, sélection, financement et </a:t>
            </a:r>
            <a:r>
              <a:rPr lang="fr-FR" sz="2400" b="1" dirty="0" err="1">
                <a:latin typeface="Times New Roman" panose="02020603050405020304" pitchFamily="18" charset="0"/>
                <a:cs typeface="Times New Roman" panose="02020603050405020304" pitchFamily="18" charset="0"/>
              </a:rPr>
              <a:t>reporting</a:t>
            </a:r>
            <a:endParaRPr lang="fr-FR" sz="2400" b="1"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78FC1460-2763-4239-B381-6F21A3E0B2D3}"/>
              </a:ext>
            </a:extLst>
          </p:cNvPr>
          <p:cNvSpPr/>
          <p:nvPr/>
        </p:nvSpPr>
        <p:spPr>
          <a:xfrm>
            <a:off x="8563" y="-15559"/>
            <a:ext cx="7817079" cy="523220"/>
          </a:xfrm>
          <a:prstGeom prst="rect">
            <a:avLst/>
          </a:prstGeom>
          <a:solidFill>
            <a:schemeClr val="accent1">
              <a:lumMod val="60000"/>
              <a:lumOff val="40000"/>
            </a:schemeClr>
          </a:solidFill>
        </p:spPr>
        <p:txBody>
          <a:bodyPr wrap="square">
            <a:spAutoFit/>
          </a:bodyPr>
          <a:lstStyle/>
          <a:p>
            <a:r>
              <a:rPr lang="fr-FR" sz="2800" b="1" dirty="0">
                <a:latin typeface="Times New Roman" panose="02020603050405020304" pitchFamily="18" charset="0"/>
                <a:cs typeface="Times New Roman" panose="02020603050405020304" pitchFamily="18" charset="0"/>
              </a:rPr>
              <a:t>Présentation du programme LEAP-SE</a:t>
            </a:r>
          </a:p>
        </p:txBody>
      </p:sp>
    </p:spTree>
    <p:extLst>
      <p:ext uri="{BB962C8B-B14F-4D97-AF65-F5344CB8AC3E}">
        <p14:creationId xmlns:p14="http://schemas.microsoft.com/office/powerpoint/2010/main" val="3247034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573085" y="1306190"/>
            <a:ext cx="10652378" cy="4351338"/>
          </a:xfrm>
        </p:spPr>
        <p:txBody>
          <a:bodyPr>
            <a:normAutofit fontScale="92500" lnSpcReduction="10000"/>
          </a:bodyPr>
          <a:lstStyle/>
          <a:p>
            <a:pPr marL="285750" indent="-285750" algn="just">
              <a:buFont typeface="Arial" panose="020B0604020202020204" pitchFamily="34" charset="0"/>
              <a:buChar char="•"/>
            </a:pPr>
            <a:r>
              <a:rPr lang="fr-FR" dirty="0">
                <a:solidFill>
                  <a:srgbClr val="0070C0"/>
                </a:solidFill>
                <a:latin typeface="+mn-lt"/>
              </a:rPr>
              <a:t>Un guide pour la soumission des propositions, comprenant tous </a:t>
            </a:r>
            <a:r>
              <a:rPr lang="fr-FR" u="sng" dirty="0">
                <a:solidFill>
                  <a:srgbClr val="0070C0"/>
                </a:solidFill>
                <a:latin typeface="+mn-lt"/>
              </a:rPr>
              <a:t>les modèles,</a:t>
            </a:r>
            <a:r>
              <a:rPr lang="fr-FR" dirty="0">
                <a:solidFill>
                  <a:srgbClr val="0070C0"/>
                </a:solidFill>
                <a:latin typeface="+mn-lt"/>
              </a:rPr>
              <a:t> est disponible sur le site web de LEAP-RE</a:t>
            </a:r>
            <a:r>
              <a:rPr lang="fr-FR" dirty="0">
                <a:latin typeface="+mn-lt"/>
              </a:rPr>
              <a:t>.</a:t>
            </a:r>
          </a:p>
          <a:p>
            <a:pPr marL="285750" indent="-285750" algn="just">
              <a:buFont typeface="Arial" panose="020B0604020202020204" pitchFamily="34" charset="0"/>
              <a:buChar char="•"/>
            </a:pPr>
            <a:r>
              <a:rPr lang="fr-FR" dirty="0">
                <a:latin typeface="+mn-lt"/>
              </a:rPr>
              <a:t>Les </a:t>
            </a:r>
            <a:r>
              <a:rPr lang="fr-FR" u="sng" dirty="0">
                <a:latin typeface="+mn-lt"/>
              </a:rPr>
              <a:t>modèles LEAP-SE </a:t>
            </a:r>
            <a:r>
              <a:rPr lang="fr-FR" dirty="0">
                <a:latin typeface="+mn-lt"/>
              </a:rPr>
              <a:t>doivent être utilisés, </a:t>
            </a:r>
          </a:p>
          <a:p>
            <a:pPr marL="285750" indent="-285750" algn="just">
              <a:buFont typeface="Arial" panose="020B0604020202020204" pitchFamily="34" charset="0"/>
              <a:buChar char="•"/>
            </a:pPr>
            <a:r>
              <a:rPr lang="fr-FR" dirty="0">
                <a:latin typeface="+mn-lt"/>
              </a:rPr>
              <a:t>Tous les champs des descriptions techniques de la pré-proposition et de la proposition complète doivent être remplis. </a:t>
            </a:r>
          </a:p>
          <a:p>
            <a:pPr marL="285750" indent="-285750" algn="just">
              <a:buFont typeface="Arial" panose="020B0604020202020204" pitchFamily="34" charset="0"/>
              <a:buChar char="•"/>
            </a:pPr>
            <a:r>
              <a:rPr lang="fr-FR" b="1" dirty="0">
                <a:latin typeface="+mn-lt"/>
              </a:rPr>
              <a:t>Pré-proposition</a:t>
            </a:r>
            <a:r>
              <a:rPr lang="fr-FR" dirty="0">
                <a:latin typeface="+mn-lt"/>
              </a:rPr>
              <a:t> : longueur totale de la proposition </a:t>
            </a:r>
            <a:r>
              <a:rPr lang="fr-FR" b="1" u="sng" dirty="0">
                <a:latin typeface="+mn-lt"/>
              </a:rPr>
              <a:t>ne doit pas dépasser 10 pages</a:t>
            </a:r>
            <a:r>
              <a:rPr lang="fr-FR" dirty="0">
                <a:latin typeface="+mn-lt"/>
              </a:rPr>
              <a:t> (images et tableaux inclus),(</a:t>
            </a:r>
            <a:r>
              <a:rPr lang="fr-FR" b="1" dirty="0">
                <a:latin typeface="+mn-lt"/>
              </a:rPr>
              <a:t>formulaire A</a:t>
            </a:r>
            <a:r>
              <a:rPr lang="fr-FR" dirty="0">
                <a:latin typeface="+mn-lt"/>
              </a:rPr>
              <a:t>),</a:t>
            </a:r>
          </a:p>
          <a:p>
            <a:pPr marL="285750" indent="-285750" algn="just">
              <a:buFont typeface="Arial" panose="020B0604020202020204" pitchFamily="34" charset="0"/>
              <a:buChar char="•"/>
            </a:pPr>
            <a:r>
              <a:rPr lang="fr-FR" b="1" dirty="0">
                <a:latin typeface="+mn-lt"/>
              </a:rPr>
              <a:t>Proposition complète </a:t>
            </a:r>
            <a:r>
              <a:rPr lang="fr-FR" dirty="0">
                <a:latin typeface="+mn-lt"/>
              </a:rPr>
              <a:t>: longueur totale de la proposition </a:t>
            </a:r>
            <a:r>
              <a:rPr lang="fr-FR" b="1" u="sng" dirty="0">
                <a:latin typeface="+mn-lt"/>
              </a:rPr>
              <a:t>ne peut excéder 30 pages </a:t>
            </a:r>
            <a:r>
              <a:rPr lang="fr-FR" dirty="0">
                <a:latin typeface="+mn-lt"/>
              </a:rPr>
              <a:t>(</a:t>
            </a:r>
            <a:r>
              <a:rPr lang="fr-FR" b="1" dirty="0">
                <a:latin typeface="+mn-lt"/>
              </a:rPr>
              <a:t>formulaire A</a:t>
            </a:r>
            <a:r>
              <a:rPr lang="fr-FR" dirty="0">
                <a:latin typeface="+mn-lt"/>
              </a:rPr>
              <a:t>). </a:t>
            </a:r>
          </a:p>
          <a:p>
            <a:pPr marL="285750" indent="-285750" algn="just">
              <a:buFont typeface="Arial" panose="020B0604020202020204" pitchFamily="34" charset="0"/>
              <a:buChar char="•"/>
            </a:pPr>
            <a:r>
              <a:rPr lang="fr-FR" dirty="0">
                <a:latin typeface="+mn-lt"/>
              </a:rPr>
              <a:t>Un maximum de </a:t>
            </a:r>
            <a:r>
              <a:rPr lang="fr-FR" b="1" dirty="0">
                <a:latin typeface="+mn-lt"/>
              </a:rPr>
              <a:t>3 CV </a:t>
            </a:r>
            <a:r>
              <a:rPr lang="fr-FR" dirty="0">
                <a:latin typeface="+mn-lt"/>
              </a:rPr>
              <a:t>(chercheur principal et 2 membres clés) par partenaire du consortium, (</a:t>
            </a:r>
            <a:r>
              <a:rPr lang="fr-FR" b="1" u="sng" dirty="0">
                <a:latin typeface="+mn-lt"/>
              </a:rPr>
              <a:t>modèle de CV LEAP-SE doit être utilisé)</a:t>
            </a:r>
            <a:r>
              <a:rPr lang="fr-FR" dirty="0">
                <a:latin typeface="+mn-lt"/>
              </a:rPr>
              <a:t>.</a:t>
            </a:r>
          </a:p>
          <a:p>
            <a:pPr marL="285750" indent="-285750" algn="just">
              <a:buFont typeface="Arial" panose="020B0604020202020204" pitchFamily="34" charset="0"/>
              <a:buChar char="•"/>
            </a:pPr>
            <a:r>
              <a:rPr lang="fr-FR" dirty="0">
                <a:latin typeface="+mn-lt"/>
              </a:rPr>
              <a:t>Les projets doivent définir une tâche dédiée à la diffusion/au transfert de leurs résultats.</a:t>
            </a:r>
          </a:p>
          <a:p>
            <a:endParaRPr lang="fr-FR" dirty="0"/>
          </a:p>
        </p:txBody>
      </p:sp>
      <p:sp>
        <p:nvSpPr>
          <p:cNvPr id="4" name="Rectangle 3"/>
          <p:cNvSpPr/>
          <p:nvPr/>
        </p:nvSpPr>
        <p:spPr>
          <a:xfrm>
            <a:off x="-1" y="516274"/>
            <a:ext cx="10906539" cy="461665"/>
          </a:xfrm>
          <a:prstGeom prst="rect">
            <a:avLst/>
          </a:prstGeom>
        </p:spPr>
        <p:txBody>
          <a:bodyPr wrap="square">
            <a:spAutoFit/>
          </a:bodyPr>
          <a:lstStyle/>
          <a:p>
            <a:r>
              <a:rPr lang="fr-FR" sz="2400" b="1" dirty="0">
                <a:latin typeface="Times New Roman" panose="02020603050405020304" pitchFamily="18" charset="0"/>
                <a:cs typeface="Times New Roman" panose="02020603050405020304" pitchFamily="18" charset="0"/>
              </a:rPr>
              <a:t>Procédures de l’Appel : soumission, évaluation, sélection, financement et </a:t>
            </a:r>
            <a:r>
              <a:rPr lang="fr-FR" sz="2400" b="1" dirty="0" err="1">
                <a:latin typeface="Times New Roman" panose="02020603050405020304" pitchFamily="18" charset="0"/>
                <a:cs typeface="Times New Roman" panose="02020603050405020304" pitchFamily="18" charset="0"/>
              </a:rPr>
              <a:t>reporting</a:t>
            </a:r>
            <a:endParaRPr lang="fr-FR" sz="24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B8FC593-2480-4421-A9A0-C869225F6FDC}"/>
              </a:ext>
            </a:extLst>
          </p:cNvPr>
          <p:cNvSpPr/>
          <p:nvPr/>
        </p:nvSpPr>
        <p:spPr>
          <a:xfrm>
            <a:off x="8563" y="-15559"/>
            <a:ext cx="7817079" cy="523220"/>
          </a:xfrm>
          <a:prstGeom prst="rect">
            <a:avLst/>
          </a:prstGeom>
          <a:solidFill>
            <a:schemeClr val="accent1">
              <a:lumMod val="60000"/>
              <a:lumOff val="40000"/>
            </a:schemeClr>
          </a:solidFill>
        </p:spPr>
        <p:txBody>
          <a:bodyPr wrap="square">
            <a:spAutoFit/>
          </a:bodyPr>
          <a:lstStyle/>
          <a:p>
            <a:r>
              <a:rPr lang="fr-FR" sz="2800" b="1" dirty="0">
                <a:latin typeface="Times New Roman" panose="02020603050405020304" pitchFamily="18" charset="0"/>
                <a:cs typeface="Times New Roman" panose="02020603050405020304" pitchFamily="18" charset="0"/>
              </a:rPr>
              <a:t>Présentation du programme LEAP-SE</a:t>
            </a:r>
          </a:p>
        </p:txBody>
      </p:sp>
    </p:spTree>
    <p:extLst>
      <p:ext uri="{BB962C8B-B14F-4D97-AF65-F5344CB8AC3E}">
        <p14:creationId xmlns:p14="http://schemas.microsoft.com/office/powerpoint/2010/main" val="19079627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FC1460-2763-4239-B381-6F21A3E0B2D3}"/>
              </a:ext>
            </a:extLst>
          </p:cNvPr>
          <p:cNvSpPr/>
          <p:nvPr/>
        </p:nvSpPr>
        <p:spPr>
          <a:xfrm>
            <a:off x="8563" y="-15559"/>
            <a:ext cx="7817079" cy="523220"/>
          </a:xfrm>
          <a:prstGeom prst="rect">
            <a:avLst/>
          </a:prstGeom>
          <a:solidFill>
            <a:schemeClr val="accent1">
              <a:lumMod val="60000"/>
              <a:lumOff val="40000"/>
            </a:schemeClr>
          </a:solidFill>
        </p:spPr>
        <p:txBody>
          <a:bodyPr wrap="square">
            <a:spAutoFit/>
          </a:bodyPr>
          <a:lstStyle/>
          <a:p>
            <a:r>
              <a:rPr lang="fr-FR" sz="2800" b="1" dirty="0">
                <a:latin typeface="Times New Roman" panose="02020603050405020304" pitchFamily="18" charset="0"/>
                <a:cs typeface="Times New Roman" panose="02020603050405020304" pitchFamily="18" charset="0"/>
              </a:rPr>
              <a:t>Présentation du programme LEAP-SE</a:t>
            </a:r>
          </a:p>
        </p:txBody>
      </p:sp>
      <p:sp>
        <p:nvSpPr>
          <p:cNvPr id="5" name="Rectangle 4"/>
          <p:cNvSpPr/>
          <p:nvPr/>
        </p:nvSpPr>
        <p:spPr>
          <a:xfrm>
            <a:off x="0" y="516274"/>
            <a:ext cx="10899868" cy="461665"/>
          </a:xfrm>
          <a:prstGeom prst="rect">
            <a:avLst/>
          </a:prstGeom>
        </p:spPr>
        <p:txBody>
          <a:bodyPr wrap="square">
            <a:spAutoFit/>
          </a:bodyPr>
          <a:lstStyle/>
          <a:p>
            <a:r>
              <a:rPr lang="fr-FR" sz="2400" b="1" dirty="0">
                <a:latin typeface="Times New Roman" panose="02020603050405020304" pitchFamily="18" charset="0"/>
                <a:cs typeface="Times New Roman" panose="02020603050405020304" pitchFamily="18" charset="0"/>
              </a:rPr>
              <a:t>Procédures de l’Appel : soumission, évaluation, sélection, financement et </a:t>
            </a:r>
            <a:r>
              <a:rPr lang="fr-FR" sz="2400" b="1" dirty="0" err="1">
                <a:latin typeface="Times New Roman" panose="02020603050405020304" pitchFamily="18" charset="0"/>
                <a:cs typeface="Times New Roman" panose="02020603050405020304" pitchFamily="18" charset="0"/>
              </a:rPr>
              <a:t>reporting</a:t>
            </a:r>
            <a:endParaRPr lang="fr-FR" sz="2400" b="1" dirty="0">
              <a:latin typeface="Times New Roman" panose="02020603050405020304" pitchFamily="18" charset="0"/>
              <a:cs typeface="Times New Roman" panose="02020603050405020304" pitchFamily="18" charset="0"/>
            </a:endParaRPr>
          </a:p>
        </p:txBody>
      </p:sp>
      <p:sp>
        <p:nvSpPr>
          <p:cNvPr id="6" name="Espace réservé du texte 2"/>
          <p:cNvSpPr txBox="1">
            <a:spLocks/>
          </p:cNvSpPr>
          <p:nvPr/>
        </p:nvSpPr>
        <p:spPr>
          <a:xfrm>
            <a:off x="344906" y="1588168"/>
            <a:ext cx="11353800" cy="4114607"/>
          </a:xfrm>
          <a:prstGeom prst="rect">
            <a:avLst/>
          </a:prstGeom>
        </p:spPr>
        <p:txBody>
          <a:bodyPr/>
          <a:lstStyle>
            <a:lvl1pPr marL="0" indent="0" algn="l" defTabSz="914400" rtl="0" eaLnBrk="1" latinLnBrk="0" hangingPunct="1">
              <a:lnSpc>
                <a:spcPct val="90000"/>
              </a:lnSpc>
              <a:spcBef>
                <a:spcPts val="1000"/>
              </a:spcBef>
              <a:buClr>
                <a:srgbClr val="00991D"/>
              </a:buClr>
              <a:buFont typeface="Arial" panose="020B0604020202020204" pitchFamily="34" charset="0"/>
              <a:buNone/>
              <a:defRPr sz="24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991D"/>
              </a:buClr>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991D"/>
              </a:buClr>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991D"/>
              </a:buClr>
              <a:buFont typeface="Arial" panose="020B0604020202020204" pitchFamily="34" charset="0"/>
              <a:buChar char="•"/>
              <a:defRPr sz="16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991D"/>
              </a:buClr>
              <a:buFont typeface="Arial" panose="020B0604020202020204" pitchFamily="34" charset="0"/>
              <a:buChar char="•"/>
              <a:defRPr sz="16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buFont typeface="Arial" panose="020B0604020202020204" pitchFamily="34" charset="0"/>
              <a:buAutoNum type="arabicPeriod"/>
            </a:pPr>
            <a:r>
              <a:rPr lang="fr-FR" sz="2000" dirty="0">
                <a:latin typeface="+mn-lt"/>
              </a:rPr>
              <a:t>À l'étape de la </a:t>
            </a:r>
            <a:r>
              <a:rPr lang="fr-FR" sz="2000" b="1" dirty="0">
                <a:latin typeface="+mn-lt"/>
              </a:rPr>
              <a:t>pré-proposition</a:t>
            </a:r>
            <a:r>
              <a:rPr lang="fr-FR" sz="2000" dirty="0">
                <a:latin typeface="+mn-lt"/>
              </a:rPr>
              <a:t>, chaque partenaire valide en ligne  «</a:t>
            </a:r>
            <a:r>
              <a:rPr lang="fr-FR" sz="2000" u="sng" dirty="0">
                <a:latin typeface="+mn-lt"/>
              </a:rPr>
              <a:t>Engagement des candidats </a:t>
            </a:r>
            <a:r>
              <a:rPr lang="fr-FR" sz="2000" dirty="0">
                <a:latin typeface="+mn-lt"/>
              </a:rPr>
              <a:t>» via la plateforme de soumission. (</a:t>
            </a:r>
            <a:r>
              <a:rPr lang="fr-FR" sz="2000" dirty="0">
                <a:solidFill>
                  <a:srgbClr val="FF0000"/>
                </a:solidFill>
                <a:latin typeface="+mn-lt"/>
              </a:rPr>
              <a:t>envoyer avant la soumission a la DGRSDT via son V-</a:t>
            </a:r>
            <a:r>
              <a:rPr lang="fr-FR" sz="2000" dirty="0" err="1">
                <a:solidFill>
                  <a:srgbClr val="FF0000"/>
                </a:solidFill>
                <a:latin typeface="+mn-lt"/>
              </a:rPr>
              <a:t>relex</a:t>
            </a:r>
            <a:r>
              <a:rPr lang="fr-FR" sz="2000" dirty="0">
                <a:solidFill>
                  <a:srgbClr val="FF0000"/>
                </a:solidFill>
                <a:latin typeface="+mn-lt"/>
              </a:rPr>
              <a:t>)</a:t>
            </a:r>
          </a:p>
          <a:p>
            <a:pPr marL="457200" indent="-457200" algn="just">
              <a:buFont typeface="Arial" panose="020B0604020202020204" pitchFamily="34" charset="0"/>
              <a:buAutoNum type="arabicPeriod"/>
            </a:pPr>
            <a:r>
              <a:rPr lang="fr-FR" sz="2000" dirty="0">
                <a:latin typeface="+mn-lt"/>
              </a:rPr>
              <a:t>À l'étape de la </a:t>
            </a:r>
            <a:r>
              <a:rPr lang="fr-FR" sz="2000" b="1" dirty="0">
                <a:latin typeface="+mn-lt"/>
              </a:rPr>
              <a:t>proposition complète</a:t>
            </a:r>
            <a:r>
              <a:rPr lang="fr-FR" sz="2000" dirty="0">
                <a:latin typeface="+mn-lt"/>
              </a:rPr>
              <a:t>, les candidats demandant un financement doivent soumettre le </a:t>
            </a:r>
            <a:r>
              <a:rPr lang="fr-FR" sz="2000" u="sng" dirty="0">
                <a:latin typeface="+mn-lt"/>
              </a:rPr>
              <a:t>formulaire B</a:t>
            </a:r>
            <a:r>
              <a:rPr lang="fr-FR" sz="2000" dirty="0">
                <a:latin typeface="+mn-lt"/>
              </a:rPr>
              <a:t>, une déclaration d'engagement signée par le représentant légal, conforme à la réglementation nationale/régionale.</a:t>
            </a:r>
          </a:p>
          <a:p>
            <a:pPr marL="457200" indent="-457200" algn="just">
              <a:buFont typeface="Arial" panose="020B0604020202020204" pitchFamily="34" charset="0"/>
              <a:buAutoNum type="arabicPeriod"/>
            </a:pPr>
            <a:r>
              <a:rPr lang="fr-FR" sz="2000" dirty="0">
                <a:latin typeface="+mn-lt"/>
              </a:rPr>
              <a:t>À l'étape de la </a:t>
            </a:r>
            <a:r>
              <a:rPr lang="fr-FR" sz="2000" b="1" dirty="0">
                <a:latin typeface="+mn-lt"/>
              </a:rPr>
              <a:t>proposition complète</a:t>
            </a:r>
            <a:r>
              <a:rPr lang="fr-FR" sz="2000" dirty="0">
                <a:latin typeface="+mn-lt"/>
              </a:rPr>
              <a:t>, les candidats sans financement peuvent rejoindre le consortium en prouvant leur autonomie financière via le </a:t>
            </a:r>
            <a:r>
              <a:rPr lang="fr-FR" sz="2000" u="sng" dirty="0">
                <a:latin typeface="+mn-lt"/>
              </a:rPr>
              <a:t>formulaire C</a:t>
            </a:r>
            <a:r>
              <a:rPr lang="fr-FR" sz="2000" dirty="0">
                <a:latin typeface="+mn-lt"/>
              </a:rPr>
              <a:t> signé par leur représentant légal.</a:t>
            </a:r>
          </a:p>
          <a:p>
            <a:pPr marL="457200" indent="-457200" algn="just">
              <a:buFont typeface="Arial" panose="020B0604020202020204" pitchFamily="34" charset="0"/>
              <a:buAutoNum type="arabicPeriod"/>
            </a:pPr>
            <a:r>
              <a:rPr lang="fr-FR" sz="2000" dirty="0">
                <a:latin typeface="+mn-lt"/>
              </a:rPr>
              <a:t>Si le </a:t>
            </a:r>
            <a:r>
              <a:rPr lang="fr-FR" sz="2000" b="1" dirty="0">
                <a:latin typeface="+mn-lt"/>
              </a:rPr>
              <a:t>projet est sélectionné </a:t>
            </a:r>
            <a:r>
              <a:rPr lang="fr-FR" sz="2000" dirty="0">
                <a:latin typeface="+mn-lt"/>
              </a:rPr>
              <a:t>pour un financement, les participants devront fournir un code d'identification du participant (</a:t>
            </a:r>
            <a:r>
              <a:rPr lang="fr-FR" sz="2000" b="1" u="sng" dirty="0">
                <a:latin typeface="+mn-lt"/>
              </a:rPr>
              <a:t>PIC</a:t>
            </a:r>
            <a:r>
              <a:rPr lang="fr-FR" sz="2000" u="sng" dirty="0">
                <a:latin typeface="+mn-lt"/>
              </a:rPr>
              <a:t>)</a:t>
            </a:r>
            <a:r>
              <a:rPr lang="fr-FR" sz="2000" dirty="0">
                <a:latin typeface="+mn-lt"/>
              </a:rPr>
              <a:t>.</a:t>
            </a:r>
          </a:p>
          <a:p>
            <a:pPr marL="342900" indent="-342900">
              <a:buFont typeface="Wingdings" panose="05000000000000000000" pitchFamily="2" charset="2"/>
              <a:buChar char="Ø"/>
            </a:pPr>
            <a:endParaRPr lang="fr-FR" dirty="0"/>
          </a:p>
        </p:txBody>
      </p:sp>
    </p:spTree>
    <p:extLst>
      <p:ext uri="{BB962C8B-B14F-4D97-AF65-F5344CB8AC3E}">
        <p14:creationId xmlns:p14="http://schemas.microsoft.com/office/powerpoint/2010/main" val="17037914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6EBFDA-2C94-4DED-A5E2-3654CB784574}"/>
              </a:ext>
            </a:extLst>
          </p:cNvPr>
          <p:cNvSpPr>
            <a:spLocks noGrp="1"/>
          </p:cNvSpPr>
          <p:nvPr>
            <p:ph type="title"/>
          </p:nvPr>
        </p:nvSpPr>
        <p:spPr>
          <a:xfrm>
            <a:off x="431179" y="562174"/>
            <a:ext cx="10515600" cy="781235"/>
          </a:xfrm>
        </p:spPr>
        <p:txBody>
          <a:bodyPr>
            <a:normAutofit/>
          </a:bodyPr>
          <a:lstStyle/>
          <a:p>
            <a:r>
              <a:rPr lang="fr-FR" sz="3200" dirty="0"/>
              <a:t>Plate-forme de soumission</a:t>
            </a:r>
          </a:p>
        </p:txBody>
      </p:sp>
      <p:sp>
        <p:nvSpPr>
          <p:cNvPr id="3" name="Espace réservé du texte 2">
            <a:extLst>
              <a:ext uri="{FF2B5EF4-FFF2-40B4-BE49-F238E27FC236}">
                <a16:creationId xmlns:a16="http://schemas.microsoft.com/office/drawing/2014/main" id="{FDBEBB5F-3320-4323-98B6-16643AD194DC}"/>
              </a:ext>
            </a:extLst>
          </p:cNvPr>
          <p:cNvSpPr>
            <a:spLocks noGrp="1"/>
          </p:cNvSpPr>
          <p:nvPr>
            <p:ph type="body" sz="quarter" idx="13"/>
          </p:nvPr>
        </p:nvSpPr>
        <p:spPr>
          <a:xfrm>
            <a:off x="838200" y="1297542"/>
            <a:ext cx="10515600" cy="4456604"/>
          </a:xfrm>
        </p:spPr>
        <p:txBody>
          <a:bodyPr/>
          <a:lstStyle/>
          <a:p>
            <a:r>
              <a:rPr lang="fr-FR" dirty="0"/>
              <a:t>La proposition doit être soumise : </a:t>
            </a:r>
            <a:r>
              <a:rPr lang="fr-FR" dirty="0">
                <a:hlinkClick r:id="rId2"/>
              </a:rPr>
              <a:t>https://aap.agencerecherche.fr/_layouts/15/SIM/Pages/SIMNouveauProjet.aspx?idAAP=2349</a:t>
            </a:r>
            <a:endParaRPr lang="fr-FR" dirty="0"/>
          </a:p>
          <a:p>
            <a:r>
              <a:rPr lang="fr-FR" dirty="0"/>
              <a:t>Des lignes directrices pour vous aider à utiliser le site web sont disponibles sur le site web de LEAP-RE : «  Guide de soumission LEAP-SE  »</a:t>
            </a:r>
          </a:p>
        </p:txBody>
      </p:sp>
      <p:sp>
        <p:nvSpPr>
          <p:cNvPr id="5" name="Rectangle 4">
            <a:extLst>
              <a:ext uri="{FF2B5EF4-FFF2-40B4-BE49-F238E27FC236}">
                <a16:creationId xmlns:a16="http://schemas.microsoft.com/office/drawing/2014/main" id="{9E691769-EBC5-4A70-B5BB-690B5CBE53A7}"/>
              </a:ext>
            </a:extLst>
          </p:cNvPr>
          <p:cNvSpPr/>
          <p:nvPr/>
        </p:nvSpPr>
        <p:spPr>
          <a:xfrm>
            <a:off x="8563" y="-15559"/>
            <a:ext cx="7817079" cy="523220"/>
          </a:xfrm>
          <a:prstGeom prst="rect">
            <a:avLst/>
          </a:prstGeom>
          <a:solidFill>
            <a:schemeClr val="accent1">
              <a:lumMod val="60000"/>
              <a:lumOff val="40000"/>
            </a:schemeClr>
          </a:solidFill>
        </p:spPr>
        <p:txBody>
          <a:bodyPr wrap="square">
            <a:spAutoFit/>
          </a:bodyPr>
          <a:lstStyle/>
          <a:p>
            <a:r>
              <a:rPr lang="fr-FR" sz="2800" b="1" dirty="0">
                <a:latin typeface="Times New Roman" panose="02020603050405020304" pitchFamily="18" charset="0"/>
                <a:cs typeface="Times New Roman" panose="02020603050405020304" pitchFamily="18" charset="0"/>
              </a:rPr>
              <a:t>Présentation du programme LEAP-SE</a:t>
            </a:r>
          </a:p>
        </p:txBody>
      </p:sp>
      <p:pic>
        <p:nvPicPr>
          <p:cNvPr id="9" name="Image 8">
            <a:extLst>
              <a:ext uri="{FF2B5EF4-FFF2-40B4-BE49-F238E27FC236}">
                <a16:creationId xmlns:a16="http://schemas.microsoft.com/office/drawing/2014/main" id="{2DCB7065-3DC6-4B17-A661-3C0562DEC59E}"/>
              </a:ext>
            </a:extLst>
          </p:cNvPr>
          <p:cNvPicPr>
            <a:picLocks noChangeAspect="1"/>
          </p:cNvPicPr>
          <p:nvPr/>
        </p:nvPicPr>
        <p:blipFill>
          <a:blip r:embed="rId3"/>
          <a:stretch>
            <a:fillRect/>
          </a:stretch>
        </p:blipFill>
        <p:spPr>
          <a:xfrm>
            <a:off x="2069432" y="3113035"/>
            <a:ext cx="6978315" cy="3724912"/>
          </a:xfrm>
          <a:prstGeom prst="rect">
            <a:avLst/>
          </a:prstGeom>
        </p:spPr>
      </p:pic>
    </p:spTree>
    <p:extLst>
      <p:ext uri="{BB962C8B-B14F-4D97-AF65-F5344CB8AC3E}">
        <p14:creationId xmlns:p14="http://schemas.microsoft.com/office/powerpoint/2010/main" val="800822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4D6785-FC07-4D2B-8E89-9ADB05C63E37}"/>
              </a:ext>
            </a:extLst>
          </p:cNvPr>
          <p:cNvSpPr>
            <a:spLocks noGrp="1"/>
          </p:cNvSpPr>
          <p:nvPr>
            <p:ph type="title"/>
          </p:nvPr>
        </p:nvSpPr>
        <p:spPr>
          <a:xfrm>
            <a:off x="2027531" y="2429743"/>
            <a:ext cx="4560289" cy="1133475"/>
          </a:xfrm>
        </p:spPr>
        <p:txBody>
          <a:bodyPr/>
          <a:lstStyle/>
          <a:p>
            <a:r>
              <a:rPr lang="fr-FR" dirty="0">
                <a:solidFill>
                  <a:srgbClr val="FFFF00"/>
                </a:solidFill>
              </a:rPr>
              <a:t>Introduction: LEAP-SE</a:t>
            </a:r>
          </a:p>
        </p:txBody>
      </p:sp>
    </p:spTree>
    <p:extLst>
      <p:ext uri="{BB962C8B-B14F-4D97-AF65-F5344CB8AC3E}">
        <p14:creationId xmlns:p14="http://schemas.microsoft.com/office/powerpoint/2010/main" val="2624601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u="sng" dirty="0">
                <a:solidFill>
                  <a:srgbClr val="FF0000"/>
                </a:solidFill>
              </a:rPr>
              <a:t>Critères d'éligibilité nationaux</a:t>
            </a:r>
            <a:r>
              <a:rPr lang="fr-FR" dirty="0">
                <a:solidFill>
                  <a:srgbClr val="FF0000"/>
                </a:solidFill>
              </a:rPr>
              <a:t>).</a:t>
            </a:r>
            <a:br>
              <a:rPr lang="fr-FR" dirty="0">
                <a:solidFill>
                  <a:srgbClr val="FF0000"/>
                </a:solidFill>
              </a:rPr>
            </a:br>
            <a:endParaRPr lang="fr-FR" dirty="0"/>
          </a:p>
        </p:txBody>
      </p:sp>
      <p:sp>
        <p:nvSpPr>
          <p:cNvPr id="3" name="Espace réservé du texte 2"/>
          <p:cNvSpPr>
            <a:spLocks noGrp="1"/>
          </p:cNvSpPr>
          <p:nvPr>
            <p:ph type="body" sz="quarter" idx="13"/>
          </p:nvPr>
        </p:nvSpPr>
        <p:spPr/>
        <p:txBody>
          <a:bodyPr/>
          <a:lstStyle/>
          <a:p>
            <a:endParaRPr lang="fr-FR" dirty="0"/>
          </a:p>
        </p:txBody>
      </p:sp>
      <p:pic>
        <p:nvPicPr>
          <p:cNvPr id="4" name="Image 3">
            <a:extLst>
              <a:ext uri="{FF2B5EF4-FFF2-40B4-BE49-F238E27FC236}">
                <a16:creationId xmlns:a16="http://schemas.microsoft.com/office/drawing/2014/main" id="{C587111B-8303-40EE-BC07-0DAAEBC9AD16}"/>
              </a:ext>
            </a:extLst>
          </p:cNvPr>
          <p:cNvPicPr>
            <a:picLocks noChangeAspect="1"/>
          </p:cNvPicPr>
          <p:nvPr/>
        </p:nvPicPr>
        <p:blipFill>
          <a:blip r:embed="rId2"/>
          <a:stretch>
            <a:fillRect/>
          </a:stretch>
        </p:blipFill>
        <p:spPr>
          <a:xfrm>
            <a:off x="457200" y="666130"/>
            <a:ext cx="5366084" cy="5880434"/>
          </a:xfrm>
          <a:prstGeom prst="rect">
            <a:avLst/>
          </a:prstGeom>
        </p:spPr>
      </p:pic>
      <p:pic>
        <p:nvPicPr>
          <p:cNvPr id="5" name="Image 4">
            <a:extLst>
              <a:ext uri="{FF2B5EF4-FFF2-40B4-BE49-F238E27FC236}">
                <a16:creationId xmlns:a16="http://schemas.microsoft.com/office/drawing/2014/main" id="{F0B40A86-0093-4DF6-90E4-2207EE5841DB}"/>
              </a:ext>
            </a:extLst>
          </p:cNvPr>
          <p:cNvPicPr>
            <a:picLocks noChangeAspect="1"/>
          </p:cNvPicPr>
          <p:nvPr/>
        </p:nvPicPr>
        <p:blipFill>
          <a:blip r:embed="rId3"/>
          <a:stretch>
            <a:fillRect/>
          </a:stretch>
        </p:blipFill>
        <p:spPr>
          <a:xfrm>
            <a:off x="6228961" y="776955"/>
            <a:ext cx="5124839" cy="5511551"/>
          </a:xfrm>
          <a:prstGeom prst="rect">
            <a:avLst/>
          </a:prstGeom>
        </p:spPr>
      </p:pic>
    </p:spTree>
    <p:extLst>
      <p:ext uri="{BB962C8B-B14F-4D97-AF65-F5344CB8AC3E}">
        <p14:creationId xmlns:p14="http://schemas.microsoft.com/office/powerpoint/2010/main" val="13966871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8B27B4-92F4-4B0F-8B68-F6A323A56A42}"/>
              </a:ext>
            </a:extLst>
          </p:cNvPr>
          <p:cNvSpPr>
            <a:spLocks noGrp="1"/>
          </p:cNvSpPr>
          <p:nvPr>
            <p:ph type="title"/>
          </p:nvPr>
        </p:nvSpPr>
        <p:spPr>
          <a:xfrm>
            <a:off x="2027531" y="2472273"/>
            <a:ext cx="4219544" cy="1133475"/>
          </a:xfrm>
        </p:spPr>
        <p:txBody>
          <a:bodyPr/>
          <a:lstStyle/>
          <a:p>
            <a:r>
              <a:rPr lang="fr-FR" dirty="0">
                <a:solidFill>
                  <a:srgbClr val="FFFF00"/>
                </a:solidFill>
              </a:rPr>
              <a:t>Critères d'évaluation</a:t>
            </a:r>
          </a:p>
        </p:txBody>
      </p:sp>
    </p:spTree>
    <p:extLst>
      <p:ext uri="{BB962C8B-B14F-4D97-AF65-F5344CB8AC3E}">
        <p14:creationId xmlns:p14="http://schemas.microsoft.com/office/powerpoint/2010/main" val="2200937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7E8E9A-41B9-457E-A072-843EE6FD2653}"/>
              </a:ext>
            </a:extLst>
          </p:cNvPr>
          <p:cNvSpPr>
            <a:spLocks noGrp="1"/>
          </p:cNvSpPr>
          <p:nvPr>
            <p:ph type="title"/>
          </p:nvPr>
        </p:nvSpPr>
        <p:spPr>
          <a:xfrm>
            <a:off x="838200" y="1117724"/>
            <a:ext cx="10515600" cy="781235"/>
          </a:xfrm>
        </p:spPr>
        <p:txBody>
          <a:bodyPr>
            <a:normAutofit fontScale="90000"/>
          </a:bodyPr>
          <a:lstStyle/>
          <a:p>
            <a:r>
              <a:rPr lang="fr-FR" dirty="0"/>
              <a:t>Critères d'évaluation</a:t>
            </a:r>
            <a:br>
              <a:rPr lang="fr-FR" dirty="0"/>
            </a:br>
            <a:endParaRPr lang="fr-FR" dirty="0"/>
          </a:p>
        </p:txBody>
      </p:sp>
      <p:sp>
        <p:nvSpPr>
          <p:cNvPr id="3" name="Espace réservé du texte 2">
            <a:extLst>
              <a:ext uri="{FF2B5EF4-FFF2-40B4-BE49-F238E27FC236}">
                <a16:creationId xmlns:a16="http://schemas.microsoft.com/office/drawing/2014/main" id="{EC8564AF-9085-4B0D-A4DF-D036E094ECCB}"/>
              </a:ext>
            </a:extLst>
          </p:cNvPr>
          <p:cNvSpPr>
            <a:spLocks noGrp="1"/>
          </p:cNvSpPr>
          <p:nvPr>
            <p:ph type="body" sz="quarter" idx="13"/>
          </p:nvPr>
        </p:nvSpPr>
        <p:spPr>
          <a:xfrm>
            <a:off x="838200" y="2351239"/>
            <a:ext cx="10515600" cy="4456604"/>
          </a:xfrm>
        </p:spPr>
        <p:txBody>
          <a:bodyPr>
            <a:normAutofit/>
          </a:bodyPr>
          <a:lstStyle/>
          <a:p>
            <a:pPr marR="75565" lvl="0" algn="just">
              <a:lnSpc>
                <a:spcPct val="115000"/>
              </a:lnSpc>
              <a:spcBef>
                <a:spcPts val="600"/>
              </a:spcBef>
              <a:spcAft>
                <a:spcPts val="0"/>
              </a:spcAft>
            </a:pPr>
            <a:r>
              <a:rPr lang="fr-FR" dirty="0">
                <a:latin typeface="Calibri" panose="020F0502020204030204" pitchFamily="34" charset="0"/>
                <a:ea typeface="Calibri" panose="020F0502020204030204" pitchFamily="34" charset="0"/>
                <a:cs typeface="Times New Roman" panose="02020603050405020304" pitchFamily="18" charset="0"/>
              </a:rPr>
              <a:t>Les pré-propositions et les propositions complètes seront évaluées sur la base de trois critères d'évaluation principaux :</a:t>
            </a:r>
          </a:p>
          <a:p>
            <a:pPr marL="457200" marR="75565" lvl="0" indent="-457200" algn="just">
              <a:lnSpc>
                <a:spcPct val="115000"/>
              </a:lnSpc>
              <a:spcBef>
                <a:spcPts val="600"/>
              </a:spcBef>
              <a:spcAft>
                <a:spcPts val="0"/>
              </a:spcAft>
              <a:buFont typeface="+mj-lt"/>
              <a:buAutoNum type="arabicPeriod"/>
            </a:pPr>
            <a:r>
              <a:rPr lang="fr-FR" dirty="0">
                <a:latin typeface="Calibri" panose="020F0502020204030204" pitchFamily="34" charset="0"/>
                <a:ea typeface="Calibri" panose="020F0502020204030204" pitchFamily="34" charset="0"/>
                <a:cs typeface="Times New Roman" panose="02020603050405020304" pitchFamily="18" charset="0"/>
              </a:rPr>
              <a:t>Excellence scientifique</a:t>
            </a:r>
          </a:p>
          <a:p>
            <a:pPr marL="457200" marR="75565" lvl="0" indent="-457200" algn="just">
              <a:lnSpc>
                <a:spcPct val="115000"/>
              </a:lnSpc>
              <a:spcBef>
                <a:spcPts val="600"/>
              </a:spcBef>
              <a:spcAft>
                <a:spcPts val="0"/>
              </a:spcAft>
              <a:buFont typeface="+mj-lt"/>
              <a:buAutoNum type="arabicPeriod"/>
            </a:pPr>
            <a:r>
              <a:rPr lang="fr-FR" dirty="0">
                <a:latin typeface="Calibri" panose="020F0502020204030204" pitchFamily="34" charset="0"/>
                <a:ea typeface="Calibri" panose="020F0502020204030204" pitchFamily="34" charset="0"/>
                <a:cs typeface="Times New Roman" panose="02020603050405020304" pitchFamily="18" charset="0"/>
              </a:rPr>
              <a:t>l'impact</a:t>
            </a:r>
          </a:p>
          <a:p>
            <a:pPr marL="457200" marR="75565" lvl="0" indent="-457200" algn="just">
              <a:lnSpc>
                <a:spcPct val="115000"/>
              </a:lnSpc>
              <a:spcBef>
                <a:spcPts val="600"/>
              </a:spcBef>
              <a:spcAft>
                <a:spcPts val="0"/>
              </a:spcAft>
              <a:buFont typeface="+mj-lt"/>
              <a:buAutoNum type="arabicPeriod"/>
            </a:pPr>
            <a:r>
              <a:rPr lang="fr-FR" dirty="0">
                <a:latin typeface="Calibri" panose="020F0502020204030204" pitchFamily="34" charset="0"/>
                <a:ea typeface="Calibri" panose="020F0502020204030204" pitchFamily="34" charset="0"/>
                <a:cs typeface="Times New Roman" panose="02020603050405020304" pitchFamily="18" charset="0"/>
              </a:rPr>
              <a:t>Qualité et efficacité de la mise en œuvre</a:t>
            </a:r>
          </a:p>
          <a:p>
            <a:endParaRPr lang="fr-FR" strike="sngStrike" dirty="0">
              <a:solidFill>
                <a:srgbClr val="FF0000"/>
              </a:solidFill>
            </a:endParaRPr>
          </a:p>
        </p:txBody>
      </p:sp>
      <p:sp>
        <p:nvSpPr>
          <p:cNvPr id="4" name="Rectangle 3">
            <a:extLst>
              <a:ext uri="{FF2B5EF4-FFF2-40B4-BE49-F238E27FC236}">
                <a16:creationId xmlns:a16="http://schemas.microsoft.com/office/drawing/2014/main" id="{585EB83E-1BBC-420D-96D4-CADC5B0E77BE}"/>
              </a:ext>
            </a:extLst>
          </p:cNvPr>
          <p:cNvSpPr/>
          <p:nvPr/>
        </p:nvSpPr>
        <p:spPr>
          <a:xfrm>
            <a:off x="8563" y="-15559"/>
            <a:ext cx="7817079" cy="523220"/>
          </a:xfrm>
          <a:prstGeom prst="rect">
            <a:avLst/>
          </a:prstGeom>
          <a:solidFill>
            <a:schemeClr val="accent1">
              <a:lumMod val="60000"/>
              <a:lumOff val="40000"/>
            </a:schemeClr>
          </a:solidFill>
        </p:spPr>
        <p:txBody>
          <a:bodyPr wrap="square">
            <a:spAutoFit/>
          </a:bodyPr>
          <a:lstStyle/>
          <a:p>
            <a:r>
              <a:rPr lang="fr-FR" sz="2800" b="1" dirty="0">
                <a:latin typeface="Times New Roman" panose="02020603050405020304" pitchFamily="18" charset="0"/>
                <a:cs typeface="Times New Roman" panose="02020603050405020304" pitchFamily="18" charset="0"/>
              </a:rPr>
              <a:t>Présentation du programme LEAP-SE</a:t>
            </a:r>
          </a:p>
        </p:txBody>
      </p:sp>
    </p:spTree>
    <p:extLst>
      <p:ext uri="{BB962C8B-B14F-4D97-AF65-F5344CB8AC3E}">
        <p14:creationId xmlns:p14="http://schemas.microsoft.com/office/powerpoint/2010/main" val="26624600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564517-66D4-48A3-95DF-1CA8F5CDB328}"/>
              </a:ext>
            </a:extLst>
          </p:cNvPr>
          <p:cNvSpPr/>
          <p:nvPr/>
        </p:nvSpPr>
        <p:spPr>
          <a:xfrm>
            <a:off x="8563" y="-15559"/>
            <a:ext cx="7817079" cy="523220"/>
          </a:xfrm>
          <a:prstGeom prst="rect">
            <a:avLst/>
          </a:prstGeom>
          <a:solidFill>
            <a:schemeClr val="accent1">
              <a:lumMod val="60000"/>
              <a:lumOff val="40000"/>
            </a:schemeClr>
          </a:solidFill>
        </p:spPr>
        <p:txBody>
          <a:bodyPr wrap="square">
            <a:spAutoFit/>
          </a:bodyPr>
          <a:lstStyle/>
          <a:p>
            <a:r>
              <a:rPr lang="fr-FR" sz="2800" b="1" dirty="0">
                <a:latin typeface="Times New Roman" panose="02020603050405020304" pitchFamily="18" charset="0"/>
                <a:cs typeface="Times New Roman" panose="02020603050405020304" pitchFamily="18" charset="0"/>
              </a:rPr>
              <a:t>Présentation du programme LEAP-SE</a:t>
            </a:r>
          </a:p>
        </p:txBody>
      </p:sp>
      <p:sp>
        <p:nvSpPr>
          <p:cNvPr id="5" name="Titre 1">
            <a:extLst>
              <a:ext uri="{FF2B5EF4-FFF2-40B4-BE49-F238E27FC236}">
                <a16:creationId xmlns:a16="http://schemas.microsoft.com/office/drawing/2014/main" id="{663BF7BF-2B4E-46E6-B592-5AEA8DB66690}"/>
              </a:ext>
            </a:extLst>
          </p:cNvPr>
          <p:cNvSpPr>
            <a:spLocks noGrp="1"/>
          </p:cNvSpPr>
          <p:nvPr>
            <p:ph type="title"/>
          </p:nvPr>
        </p:nvSpPr>
        <p:spPr>
          <a:xfrm>
            <a:off x="602743" y="1246364"/>
            <a:ext cx="5493256" cy="781235"/>
          </a:xfrm>
        </p:spPr>
        <p:txBody>
          <a:bodyPr>
            <a:noAutofit/>
          </a:bodyPr>
          <a:lstStyle/>
          <a:p>
            <a:pPr marL="742950" indent="-742950">
              <a:buFont typeface="+mj-lt"/>
              <a:buAutoNum type="arabicPeriod"/>
            </a:pPr>
            <a:r>
              <a:rPr lang="en-US" sz="3200" spc="-5" dirty="0">
                <a:solidFill>
                  <a:schemeClr val="tx1"/>
                </a:solidFill>
                <a:latin typeface="Calibri" panose="020F0502020204030204" pitchFamily="34" charset="0"/>
                <a:ea typeface="Calibri" panose="020F0502020204030204" pitchFamily="34" charset="0"/>
                <a:cs typeface="Times New Roman" panose="02020603050405020304" pitchFamily="18" charset="0"/>
              </a:rPr>
              <a:t>Excellence </a:t>
            </a:r>
            <a:r>
              <a:rPr lang="fr-FR" sz="3200" spc="-5" dirty="0">
                <a:solidFill>
                  <a:schemeClr val="tx1"/>
                </a:solidFill>
                <a:latin typeface="Calibri" panose="020F0502020204030204" pitchFamily="34" charset="0"/>
                <a:ea typeface="Calibri" panose="020F0502020204030204" pitchFamily="34" charset="0"/>
                <a:cs typeface="Times New Roman" panose="02020603050405020304" pitchFamily="18" charset="0"/>
              </a:rPr>
              <a:t>scientifique</a:t>
            </a:r>
            <a:br>
              <a:rPr lang="en-US" sz="3200" spc="-5" dirty="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fr-FR" sz="3200" dirty="0">
              <a:solidFill>
                <a:schemeClr val="tx1"/>
              </a:solidFill>
            </a:endParaRPr>
          </a:p>
        </p:txBody>
      </p:sp>
      <p:sp>
        <p:nvSpPr>
          <p:cNvPr id="6" name="Espace réservé du texte 2">
            <a:extLst>
              <a:ext uri="{FF2B5EF4-FFF2-40B4-BE49-F238E27FC236}">
                <a16:creationId xmlns:a16="http://schemas.microsoft.com/office/drawing/2014/main" id="{9E86B484-3B55-4C78-BA49-2DCE650A6F05}"/>
              </a:ext>
            </a:extLst>
          </p:cNvPr>
          <p:cNvSpPr txBox="1">
            <a:spLocks/>
          </p:cNvSpPr>
          <p:nvPr/>
        </p:nvSpPr>
        <p:spPr>
          <a:xfrm>
            <a:off x="715039" y="2027599"/>
            <a:ext cx="10761921" cy="4456604"/>
          </a:xfrm>
          <a:prstGeom prst="rect">
            <a:avLst/>
          </a:prstGeom>
        </p:spPr>
        <p:txBody>
          <a:bodyPr>
            <a:normAutofit/>
          </a:bodyPr>
          <a:lstStyle>
            <a:lvl1pPr marL="0" indent="0" algn="l" defTabSz="914400" rtl="0" eaLnBrk="1" latinLnBrk="0" hangingPunct="1">
              <a:lnSpc>
                <a:spcPct val="90000"/>
              </a:lnSpc>
              <a:spcBef>
                <a:spcPts val="1000"/>
              </a:spcBef>
              <a:buClr>
                <a:srgbClr val="00991D"/>
              </a:buClr>
              <a:buFont typeface="Arial" panose="020B0604020202020204" pitchFamily="34" charset="0"/>
              <a:buNone/>
              <a:defRPr sz="24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991D"/>
              </a:buClr>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991D"/>
              </a:buClr>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991D"/>
              </a:buClr>
              <a:buFont typeface="Arial" panose="020B0604020202020204" pitchFamily="34" charset="0"/>
              <a:buChar char="•"/>
              <a:defRPr sz="16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991D"/>
              </a:buClr>
              <a:buFont typeface="Arial" panose="020B0604020202020204" pitchFamily="34" charset="0"/>
              <a:buChar char="•"/>
              <a:defRPr sz="16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Wingdings" panose="05000000000000000000" pitchFamily="2" charset="2"/>
              <a:buChar char="Ø"/>
            </a:pPr>
            <a:r>
              <a:rPr lang="fr-FR" sz="2200" dirty="0">
                <a:latin typeface="+mn-lt"/>
              </a:rPr>
              <a:t>Clarté et pertinence des objectifs ;</a:t>
            </a:r>
          </a:p>
          <a:p>
            <a:pPr marL="342900" indent="-342900" algn="just">
              <a:buFont typeface="Wingdings" panose="05000000000000000000" pitchFamily="2" charset="2"/>
              <a:buChar char="Ø"/>
            </a:pPr>
            <a:r>
              <a:rPr lang="fr-FR" sz="2200" dirty="0">
                <a:latin typeface="+mn-lt"/>
              </a:rPr>
              <a:t>Solidité du concept et crédibilité de la méthodologie proposée</a:t>
            </a:r>
          </a:p>
          <a:p>
            <a:pPr marL="342900" indent="-342900" algn="just">
              <a:lnSpc>
                <a:spcPct val="150000"/>
              </a:lnSpc>
              <a:buFont typeface="Wingdings" panose="05000000000000000000" pitchFamily="2" charset="2"/>
              <a:buChar char="Ø"/>
            </a:pPr>
            <a:r>
              <a:rPr lang="fr-FR" sz="2200" dirty="0">
                <a:latin typeface="+mn-lt"/>
              </a:rPr>
              <a:t>Mesure dans laquelle le travail proposé dépasse l'état de l'art et démontre un potentiel d'innovation;</a:t>
            </a:r>
          </a:p>
          <a:p>
            <a:pPr marL="342900" indent="-342900" algn="just">
              <a:buFont typeface="Wingdings" panose="05000000000000000000" pitchFamily="2" charset="2"/>
              <a:buChar char="Ø"/>
            </a:pPr>
            <a:r>
              <a:rPr lang="fr-FR" sz="2200" dirty="0">
                <a:latin typeface="+mn-lt"/>
              </a:rPr>
              <a:t>La prise en compte de la dimension de genre dans le contenu de la recherche et du développement ; </a:t>
            </a:r>
          </a:p>
          <a:p>
            <a:pPr marL="342900" indent="-342900" algn="just">
              <a:buFont typeface="Wingdings" panose="05000000000000000000" pitchFamily="2" charset="2"/>
              <a:buChar char="Ø"/>
            </a:pPr>
            <a:r>
              <a:rPr lang="fr-FR" sz="2200" dirty="0">
                <a:latin typeface="+mn-lt"/>
              </a:rPr>
              <a:t>Prise en compte appropriée des approches interdisciplinaires et, le cas échéant, utilisation des connaissances des parties prenantes (</a:t>
            </a:r>
            <a:r>
              <a:rPr lang="fr-FR" sz="2200" b="1" dirty="0">
                <a:latin typeface="+mn-lt"/>
              </a:rPr>
              <a:t>uniquement pour l'étape 2</a:t>
            </a:r>
            <a:r>
              <a:rPr lang="fr-FR" sz="2200" dirty="0">
                <a:latin typeface="+mn-lt"/>
              </a:rPr>
              <a:t>)</a:t>
            </a:r>
            <a:r>
              <a:rPr lang="fr-FR" dirty="0">
                <a:latin typeface="+mn-lt"/>
              </a:rPr>
              <a:t>.</a:t>
            </a:r>
          </a:p>
        </p:txBody>
      </p:sp>
    </p:spTree>
    <p:extLst>
      <p:ext uri="{BB962C8B-B14F-4D97-AF65-F5344CB8AC3E}">
        <p14:creationId xmlns:p14="http://schemas.microsoft.com/office/powerpoint/2010/main" val="34537845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idx="1"/>
          </p:nvPr>
        </p:nvSpPr>
        <p:spPr bwMode="auto">
          <a:xfrm>
            <a:off x="222509" y="1184732"/>
            <a:ext cx="11625042" cy="495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
                <a:srgbClr val="00B050"/>
              </a:buClr>
              <a:buSzTx/>
              <a:buFontTx/>
              <a:buNone/>
              <a:tabLst/>
            </a:pPr>
            <a:endParaRPr kumimoji="0" lang="fr-FR" altLang="fr-FR" sz="2000" b="0" i="0" u="none" strike="noStrike" cap="none" normalizeH="0" baseline="0" dirty="0">
              <a:ln>
                <a:noFill/>
              </a:ln>
              <a:solidFill>
                <a:schemeClr val="tx1"/>
              </a:solidFill>
              <a:effectLst/>
              <a:latin typeface="+mn-lt"/>
            </a:endParaRPr>
          </a:p>
          <a:p>
            <a:pPr marL="342900" marR="0" lvl="0" indent="-342900" algn="just" defTabSz="914400" rtl="0" eaLnBrk="0" fontAlgn="base" latinLnBrk="0" hangingPunct="0">
              <a:lnSpc>
                <a:spcPct val="150000"/>
              </a:lnSpc>
              <a:spcBef>
                <a:spcPct val="0"/>
              </a:spcBef>
              <a:spcAft>
                <a:spcPct val="0"/>
              </a:spcAft>
              <a:buClr>
                <a:srgbClr val="00B050"/>
              </a:buClr>
              <a:buSzTx/>
              <a:buFont typeface="Wingdings" panose="05000000000000000000" pitchFamily="2" charset="2"/>
              <a:buChar char="Ø"/>
              <a:tabLst/>
            </a:pPr>
            <a:r>
              <a:rPr kumimoji="0" lang="fr-FR" altLang="fr-FR" sz="2200" b="0" i="0" u="none" strike="noStrike" cap="none" normalizeH="0" baseline="0" dirty="0">
                <a:ln>
                  <a:noFill/>
                </a:ln>
                <a:solidFill>
                  <a:schemeClr val="tx1"/>
                </a:solidFill>
                <a:effectLst/>
                <a:latin typeface="+mn-lt"/>
              </a:rPr>
              <a:t>Répondre aux besoins sociétaux : évaluation du marché, durabilité, impact à long terme.</a:t>
            </a:r>
          </a:p>
          <a:p>
            <a:pPr marL="342900" marR="0" lvl="0" indent="-342900" algn="just" defTabSz="914400" rtl="0" eaLnBrk="0" fontAlgn="base" latinLnBrk="0" hangingPunct="0">
              <a:lnSpc>
                <a:spcPct val="150000"/>
              </a:lnSpc>
              <a:spcBef>
                <a:spcPct val="0"/>
              </a:spcBef>
              <a:spcAft>
                <a:spcPct val="0"/>
              </a:spcAft>
              <a:buClr>
                <a:srgbClr val="00B050"/>
              </a:buClr>
              <a:buSzTx/>
              <a:buFont typeface="Wingdings" panose="05000000000000000000" pitchFamily="2" charset="2"/>
              <a:buChar char="Ø"/>
              <a:tabLst/>
            </a:pPr>
            <a:r>
              <a:rPr kumimoji="0" lang="fr-FR" altLang="fr-FR" sz="2200" b="0" i="0" u="none" strike="noStrike" cap="none" normalizeH="0" baseline="0" dirty="0">
                <a:ln>
                  <a:noFill/>
                </a:ln>
                <a:solidFill>
                  <a:schemeClr val="tx1"/>
                </a:solidFill>
                <a:effectLst/>
                <a:latin typeface="+mn-lt"/>
              </a:rPr>
              <a:t>Contribution à la feuille de route UA-UE sur l’énergie durable, avec un focus sur l’Afrique.</a:t>
            </a:r>
          </a:p>
          <a:p>
            <a:pPr marL="342900" marR="0" lvl="0" indent="-342900" algn="just" defTabSz="914400" rtl="0" eaLnBrk="0" fontAlgn="base" latinLnBrk="0" hangingPunct="0">
              <a:lnSpc>
                <a:spcPct val="150000"/>
              </a:lnSpc>
              <a:spcBef>
                <a:spcPct val="0"/>
              </a:spcBef>
              <a:spcAft>
                <a:spcPct val="0"/>
              </a:spcAft>
              <a:buClr>
                <a:srgbClr val="00B050"/>
              </a:buClr>
              <a:buSzTx/>
              <a:buFont typeface="Wingdings" panose="05000000000000000000" pitchFamily="2" charset="2"/>
              <a:buChar char="Ø"/>
              <a:tabLst/>
            </a:pPr>
            <a:r>
              <a:rPr kumimoji="0" lang="fr-FR" altLang="fr-FR" sz="2200" b="0" i="0" u="none" strike="noStrike" cap="none" normalizeH="0" baseline="0" dirty="0">
                <a:ln>
                  <a:noFill/>
                </a:ln>
                <a:solidFill>
                  <a:schemeClr val="tx1"/>
                </a:solidFill>
                <a:effectLst/>
                <a:latin typeface="+mn-lt"/>
              </a:rPr>
              <a:t>Renforcement de l’innovation, ouverture de nouveaux marchés, amélioration de la compétitivité.</a:t>
            </a:r>
          </a:p>
          <a:p>
            <a:pPr marL="342900" marR="0" lvl="0" indent="-342900" algn="just" defTabSz="914400" rtl="0" eaLnBrk="0" fontAlgn="base" latinLnBrk="0" hangingPunct="0">
              <a:lnSpc>
                <a:spcPct val="150000"/>
              </a:lnSpc>
              <a:spcBef>
                <a:spcPct val="0"/>
              </a:spcBef>
              <a:spcAft>
                <a:spcPct val="0"/>
              </a:spcAft>
              <a:buClr>
                <a:srgbClr val="00B050"/>
              </a:buClr>
              <a:buSzTx/>
              <a:buFont typeface="Wingdings" panose="05000000000000000000" pitchFamily="2" charset="2"/>
              <a:buChar char="Ø"/>
              <a:tabLst/>
            </a:pPr>
            <a:r>
              <a:rPr kumimoji="0" lang="fr-FR" altLang="fr-FR" sz="2200" b="0" i="0" u="none" strike="noStrike" cap="none" normalizeH="0" baseline="0" dirty="0">
                <a:ln>
                  <a:noFill/>
                </a:ln>
                <a:solidFill>
                  <a:schemeClr val="tx1"/>
                </a:solidFill>
                <a:effectLst/>
                <a:latin typeface="+mn-lt"/>
              </a:rPr>
              <a:t>Prise en compte des obstacles réglementaires, financiers et sociaux.</a:t>
            </a:r>
          </a:p>
          <a:p>
            <a:pPr marL="342900" marR="0" lvl="0" indent="-342900" algn="just" defTabSz="914400" rtl="0" eaLnBrk="0" fontAlgn="base" latinLnBrk="0" hangingPunct="0">
              <a:lnSpc>
                <a:spcPct val="150000"/>
              </a:lnSpc>
              <a:spcBef>
                <a:spcPct val="0"/>
              </a:spcBef>
              <a:spcAft>
                <a:spcPct val="0"/>
              </a:spcAft>
              <a:buClr>
                <a:srgbClr val="00B050"/>
              </a:buClr>
              <a:buSzTx/>
              <a:buFont typeface="Wingdings" panose="05000000000000000000" pitchFamily="2" charset="2"/>
              <a:buChar char="Ø"/>
              <a:tabLst/>
            </a:pPr>
            <a:r>
              <a:rPr kumimoji="0" lang="fr-FR" altLang="fr-FR" sz="2200" b="0" i="0" u="none" strike="noStrike" cap="none" normalizeH="0" baseline="0" dirty="0">
                <a:ln>
                  <a:noFill/>
                </a:ln>
                <a:solidFill>
                  <a:schemeClr val="tx1"/>
                </a:solidFill>
                <a:effectLst/>
                <a:latin typeface="+mn-lt"/>
              </a:rPr>
              <a:t>Exploitation et diffusion des résultats, gestion de la propriété intellectuelle (</a:t>
            </a:r>
            <a:r>
              <a:rPr kumimoji="0" lang="fr-FR" altLang="fr-FR" sz="2200" b="1" i="0" u="none" strike="noStrike" cap="none" normalizeH="0" baseline="0" dirty="0">
                <a:ln>
                  <a:noFill/>
                </a:ln>
                <a:solidFill>
                  <a:schemeClr val="tx1"/>
                </a:solidFill>
                <a:effectLst/>
                <a:latin typeface="+mn-lt"/>
              </a:rPr>
              <a:t>étape 2</a:t>
            </a:r>
            <a:r>
              <a:rPr kumimoji="0" lang="fr-FR" altLang="fr-FR" sz="2200" b="0" i="0" u="none" strike="noStrike" cap="none" normalizeH="0" baseline="0" dirty="0">
                <a:ln>
                  <a:noFill/>
                </a:ln>
                <a:solidFill>
                  <a:schemeClr val="tx1"/>
                </a:solidFill>
                <a:effectLst/>
                <a:latin typeface="+mn-lt"/>
              </a:rPr>
              <a:t>).</a:t>
            </a:r>
          </a:p>
          <a:p>
            <a:pPr marL="342900" marR="0" lvl="0" indent="-342900" algn="just" defTabSz="914400" rtl="0" eaLnBrk="0" fontAlgn="base" latinLnBrk="0" hangingPunct="0">
              <a:lnSpc>
                <a:spcPct val="150000"/>
              </a:lnSpc>
              <a:spcBef>
                <a:spcPct val="0"/>
              </a:spcBef>
              <a:spcAft>
                <a:spcPct val="0"/>
              </a:spcAft>
              <a:buClr>
                <a:srgbClr val="00B050"/>
              </a:buClr>
              <a:buSzTx/>
              <a:buFont typeface="Wingdings" panose="05000000000000000000" pitchFamily="2" charset="2"/>
              <a:buChar char="Ø"/>
              <a:tabLst/>
            </a:pPr>
            <a:r>
              <a:rPr kumimoji="0" lang="fr-FR" altLang="fr-FR" sz="2200" b="0" i="0" u="none" strike="noStrike" cap="none" normalizeH="0" baseline="0" dirty="0">
                <a:ln>
                  <a:noFill/>
                </a:ln>
                <a:solidFill>
                  <a:schemeClr val="tx1"/>
                </a:solidFill>
                <a:effectLst/>
                <a:latin typeface="+mn-lt"/>
              </a:rPr>
              <a:t>Communication des activités du projet (</a:t>
            </a:r>
            <a:r>
              <a:rPr kumimoji="0" lang="fr-FR" altLang="fr-FR" sz="2200" b="1" i="0" u="none" strike="noStrike" cap="none" normalizeH="0" baseline="0" dirty="0">
                <a:ln>
                  <a:noFill/>
                </a:ln>
                <a:solidFill>
                  <a:schemeClr val="tx1"/>
                </a:solidFill>
                <a:effectLst/>
                <a:latin typeface="+mn-lt"/>
              </a:rPr>
              <a:t>étape 2</a:t>
            </a:r>
            <a:r>
              <a:rPr kumimoji="0" lang="fr-FR" altLang="fr-FR" sz="2200" b="0" i="0" u="none" strike="noStrike" cap="none" normalizeH="0" baseline="0" dirty="0">
                <a:ln>
                  <a:noFill/>
                </a:ln>
                <a:solidFill>
                  <a:schemeClr val="tx1"/>
                </a:solidFill>
                <a:effectLst/>
                <a:latin typeface="+mn-lt"/>
              </a:rPr>
              <a:t>).</a:t>
            </a:r>
          </a:p>
          <a:p>
            <a:pPr marL="342900" marR="0" lvl="0" indent="-342900" algn="just" defTabSz="914400" rtl="0" eaLnBrk="0" fontAlgn="base" latinLnBrk="0" hangingPunct="0">
              <a:lnSpc>
                <a:spcPct val="150000"/>
              </a:lnSpc>
              <a:spcBef>
                <a:spcPct val="0"/>
              </a:spcBef>
              <a:spcAft>
                <a:spcPct val="0"/>
              </a:spcAft>
              <a:buClr>
                <a:srgbClr val="00B050"/>
              </a:buClr>
              <a:buSzTx/>
              <a:buFont typeface="Wingdings" panose="05000000000000000000" pitchFamily="2" charset="2"/>
              <a:buChar char="Ø"/>
              <a:tabLst/>
            </a:pPr>
            <a:r>
              <a:rPr kumimoji="0" lang="fr-FR" altLang="fr-FR" sz="2200" b="0" i="0" u="none" strike="noStrike" cap="none" normalizeH="0" baseline="0" dirty="0">
                <a:ln>
                  <a:noFill/>
                </a:ln>
                <a:solidFill>
                  <a:schemeClr val="tx1"/>
                </a:solidFill>
                <a:effectLst/>
                <a:latin typeface="+mn-lt"/>
              </a:rPr>
              <a:t>Solutions non technologiques pour les enjeux environnementaux, sociaux et sanitaires.</a:t>
            </a:r>
          </a:p>
          <a:p>
            <a:pPr marL="342900" marR="0" lvl="0" indent="-342900" algn="just" defTabSz="914400" rtl="0" eaLnBrk="0" fontAlgn="base" latinLnBrk="0" hangingPunct="0">
              <a:lnSpc>
                <a:spcPct val="150000"/>
              </a:lnSpc>
              <a:spcBef>
                <a:spcPct val="0"/>
              </a:spcBef>
              <a:spcAft>
                <a:spcPct val="0"/>
              </a:spcAft>
              <a:buClr>
                <a:srgbClr val="00B050"/>
              </a:buClr>
              <a:buSzTx/>
              <a:buFont typeface="Wingdings" panose="05000000000000000000" pitchFamily="2" charset="2"/>
              <a:buChar char="Ø"/>
              <a:tabLst/>
            </a:pPr>
            <a:r>
              <a:rPr kumimoji="0" lang="fr-FR" altLang="fr-FR" sz="2200" b="0" i="0" u="none" strike="noStrike" cap="none" normalizeH="0" baseline="0" dirty="0">
                <a:ln>
                  <a:noFill/>
                </a:ln>
                <a:solidFill>
                  <a:schemeClr val="tx1"/>
                </a:solidFill>
                <a:effectLst/>
                <a:latin typeface="+mn-lt"/>
              </a:rPr>
              <a:t>Promotion de l’égalité des genres dans le développement sociétal.</a:t>
            </a:r>
          </a:p>
          <a:p>
            <a:pPr marL="0" marR="0" lvl="0" indent="0" algn="l" defTabSz="914400" rtl="0" eaLnBrk="0" fontAlgn="base" latinLnBrk="0" hangingPunct="0">
              <a:lnSpc>
                <a:spcPct val="100000"/>
              </a:lnSpc>
              <a:spcBef>
                <a:spcPct val="0"/>
              </a:spcBef>
              <a:spcAft>
                <a:spcPct val="0"/>
              </a:spcAft>
              <a:buClr>
                <a:srgbClr val="00B050"/>
              </a:buClr>
              <a:buSzTx/>
              <a:buFontTx/>
              <a:buNone/>
              <a:tabLst/>
            </a:pPr>
            <a:endParaRPr kumimoji="0" lang="fr-FR" altLang="fr-FR" sz="2200" b="0" i="0" u="none" strike="noStrike" cap="none" normalizeH="0" baseline="0" dirty="0">
              <a:ln>
                <a:noFill/>
              </a:ln>
              <a:solidFill>
                <a:schemeClr val="tx1"/>
              </a:solidFill>
              <a:effectLst/>
            </a:endParaRPr>
          </a:p>
        </p:txBody>
      </p:sp>
      <p:sp>
        <p:nvSpPr>
          <p:cNvPr id="5" name="Titre 1">
            <a:extLst>
              <a:ext uri="{FF2B5EF4-FFF2-40B4-BE49-F238E27FC236}">
                <a16:creationId xmlns:a16="http://schemas.microsoft.com/office/drawing/2014/main" id="{9A55F87E-764D-40B2-9E1A-2ED31E2F6D7A}"/>
              </a:ext>
            </a:extLst>
          </p:cNvPr>
          <p:cNvSpPr txBox="1">
            <a:spLocks/>
          </p:cNvSpPr>
          <p:nvPr/>
        </p:nvSpPr>
        <p:spPr>
          <a:xfrm>
            <a:off x="730888" y="1228321"/>
            <a:ext cx="2613891" cy="6729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fr-FR" sz="2800" b="1" kern="1200" dirty="0">
                <a:solidFill>
                  <a:schemeClr val="bg1"/>
                </a:solidFill>
                <a:latin typeface="Verdana" panose="020B0604030504040204" pitchFamily="34" charset="0"/>
                <a:ea typeface="Verdana" panose="020B0604030504040204" pitchFamily="34" charset="0"/>
                <a:cs typeface="+mj-cs"/>
              </a:defRPr>
            </a:lvl1pPr>
          </a:lstStyle>
          <a:p>
            <a:pPr marL="742950" indent="-742950">
              <a:buFont typeface="+mj-lt"/>
              <a:buAutoNum type="arabicPeriod" startAt="2"/>
            </a:pPr>
            <a:r>
              <a:rPr lang="fr-FR" sz="3200" dirty="0">
                <a:solidFill>
                  <a:schemeClr val="tx1"/>
                </a:solidFill>
                <a:latin typeface="+mn-lt"/>
              </a:rPr>
              <a:t>Impact</a:t>
            </a:r>
            <a:br>
              <a:rPr lang="fr-FR" sz="3200" dirty="0">
                <a:solidFill>
                  <a:schemeClr val="tx1"/>
                </a:solidFill>
                <a:latin typeface="+mn-lt"/>
              </a:rPr>
            </a:br>
            <a:endParaRPr lang="fr-FR" sz="3200" dirty="0">
              <a:solidFill>
                <a:schemeClr val="tx1"/>
              </a:solidFill>
              <a:latin typeface="+mn-lt"/>
            </a:endParaRPr>
          </a:p>
        </p:txBody>
      </p:sp>
      <p:sp>
        <p:nvSpPr>
          <p:cNvPr id="6" name="Rectangle 5">
            <a:extLst>
              <a:ext uri="{FF2B5EF4-FFF2-40B4-BE49-F238E27FC236}">
                <a16:creationId xmlns:a16="http://schemas.microsoft.com/office/drawing/2014/main" id="{4E564517-66D4-48A3-95DF-1CA8F5CDB328}"/>
              </a:ext>
            </a:extLst>
          </p:cNvPr>
          <p:cNvSpPr/>
          <p:nvPr/>
        </p:nvSpPr>
        <p:spPr>
          <a:xfrm>
            <a:off x="8563" y="-15559"/>
            <a:ext cx="7817079" cy="523220"/>
          </a:xfrm>
          <a:prstGeom prst="rect">
            <a:avLst/>
          </a:prstGeom>
          <a:solidFill>
            <a:schemeClr val="accent1">
              <a:lumMod val="60000"/>
              <a:lumOff val="40000"/>
            </a:schemeClr>
          </a:solidFill>
        </p:spPr>
        <p:txBody>
          <a:bodyPr wrap="square">
            <a:spAutoFit/>
          </a:bodyPr>
          <a:lstStyle/>
          <a:p>
            <a:r>
              <a:rPr lang="fr-FR" sz="2800" b="1" dirty="0">
                <a:latin typeface="Times New Roman" panose="02020603050405020304" pitchFamily="18" charset="0"/>
                <a:cs typeface="Times New Roman" panose="02020603050405020304" pitchFamily="18" charset="0"/>
              </a:rPr>
              <a:t>Présentation du programme LEAP-SE</a:t>
            </a:r>
          </a:p>
        </p:txBody>
      </p:sp>
    </p:spTree>
    <p:extLst>
      <p:ext uri="{BB962C8B-B14F-4D97-AF65-F5344CB8AC3E}">
        <p14:creationId xmlns:p14="http://schemas.microsoft.com/office/powerpoint/2010/main" val="2050980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564517-66D4-48A3-95DF-1CA8F5CDB328}"/>
              </a:ext>
            </a:extLst>
          </p:cNvPr>
          <p:cNvSpPr/>
          <p:nvPr/>
        </p:nvSpPr>
        <p:spPr>
          <a:xfrm>
            <a:off x="8563" y="-15559"/>
            <a:ext cx="7817079" cy="523220"/>
          </a:xfrm>
          <a:prstGeom prst="rect">
            <a:avLst/>
          </a:prstGeom>
          <a:solidFill>
            <a:schemeClr val="accent1">
              <a:lumMod val="60000"/>
              <a:lumOff val="40000"/>
            </a:schemeClr>
          </a:solidFill>
        </p:spPr>
        <p:txBody>
          <a:bodyPr wrap="square">
            <a:spAutoFit/>
          </a:bodyPr>
          <a:lstStyle/>
          <a:p>
            <a:r>
              <a:rPr lang="fr-FR" sz="2800" b="1" dirty="0">
                <a:latin typeface="Times New Roman" panose="02020603050405020304" pitchFamily="18" charset="0"/>
                <a:cs typeface="Times New Roman" panose="02020603050405020304" pitchFamily="18" charset="0"/>
              </a:rPr>
              <a:t>Présentation du programme LEAP-SE</a:t>
            </a:r>
          </a:p>
        </p:txBody>
      </p:sp>
      <p:sp>
        <p:nvSpPr>
          <p:cNvPr id="5" name="Titre 1">
            <a:extLst>
              <a:ext uri="{FF2B5EF4-FFF2-40B4-BE49-F238E27FC236}">
                <a16:creationId xmlns:a16="http://schemas.microsoft.com/office/drawing/2014/main" id="{6DE879FC-FC4F-4E4C-9465-D7232AE78D3D}"/>
              </a:ext>
            </a:extLst>
          </p:cNvPr>
          <p:cNvSpPr>
            <a:spLocks noGrp="1"/>
          </p:cNvSpPr>
          <p:nvPr>
            <p:ph type="title"/>
          </p:nvPr>
        </p:nvSpPr>
        <p:spPr>
          <a:xfrm>
            <a:off x="838200" y="1075234"/>
            <a:ext cx="10515600" cy="781235"/>
          </a:xfrm>
        </p:spPr>
        <p:txBody>
          <a:bodyPr>
            <a:normAutofit/>
          </a:bodyPr>
          <a:lstStyle/>
          <a:p>
            <a:pPr marL="742950" indent="-742950">
              <a:buFont typeface="+mj-lt"/>
              <a:buAutoNum type="arabicPeriod" startAt="3"/>
            </a:pPr>
            <a:r>
              <a:rPr lang="fr-FR" sz="3200" dirty="0">
                <a:solidFill>
                  <a:schemeClr val="tx1"/>
                </a:solidFill>
                <a:latin typeface="Calibri" panose="020F0502020204030204" pitchFamily="34" charset="0"/>
                <a:ea typeface="Calibri" panose="020F0502020204030204" pitchFamily="34" charset="0"/>
                <a:cs typeface="Times New Roman" panose="02020603050405020304" pitchFamily="18" charset="0"/>
              </a:rPr>
              <a:t>Qualité et efficacité de la mise en œuvre</a:t>
            </a:r>
            <a:endParaRPr lang="fr-FR" sz="3200" dirty="0">
              <a:solidFill>
                <a:schemeClr val="tx1"/>
              </a:solidFill>
            </a:endParaRPr>
          </a:p>
        </p:txBody>
      </p:sp>
      <p:sp>
        <p:nvSpPr>
          <p:cNvPr id="8" name="Espace réservé du texte 2">
            <a:extLst>
              <a:ext uri="{FF2B5EF4-FFF2-40B4-BE49-F238E27FC236}">
                <a16:creationId xmlns:a16="http://schemas.microsoft.com/office/drawing/2014/main" id="{8E0A9F02-A8E6-468A-B05B-66023868B2FF}"/>
              </a:ext>
            </a:extLst>
          </p:cNvPr>
          <p:cNvSpPr txBox="1">
            <a:spLocks/>
          </p:cNvSpPr>
          <p:nvPr/>
        </p:nvSpPr>
        <p:spPr>
          <a:xfrm>
            <a:off x="838200" y="1667278"/>
            <a:ext cx="10515600" cy="4456604"/>
          </a:xfrm>
          <a:prstGeom prst="rect">
            <a:avLst/>
          </a:prstGeom>
        </p:spPr>
        <p:txBody>
          <a:bodyPr>
            <a:normAutofit/>
          </a:bodyPr>
          <a:lstStyle>
            <a:lvl1pPr marL="0" indent="0" algn="l" defTabSz="914400" rtl="0" eaLnBrk="1" latinLnBrk="0" hangingPunct="1">
              <a:lnSpc>
                <a:spcPct val="90000"/>
              </a:lnSpc>
              <a:spcBef>
                <a:spcPts val="1000"/>
              </a:spcBef>
              <a:buClr>
                <a:srgbClr val="00991D"/>
              </a:buClr>
              <a:buFont typeface="Arial" panose="020B0604020202020204" pitchFamily="34" charset="0"/>
              <a:buNone/>
              <a:defRPr sz="24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991D"/>
              </a:buClr>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991D"/>
              </a:buClr>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991D"/>
              </a:buClr>
              <a:buFont typeface="Arial" panose="020B0604020202020204" pitchFamily="34" charset="0"/>
              <a:buChar char="•"/>
              <a:defRPr sz="16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991D"/>
              </a:buClr>
              <a:buFont typeface="Arial" panose="020B0604020202020204" pitchFamily="34" charset="0"/>
              <a:buChar char="•"/>
              <a:defRPr sz="16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76835" indent="-342900" algn="just">
              <a:lnSpc>
                <a:spcPct val="115000"/>
              </a:lnSpc>
              <a:spcBef>
                <a:spcPts val="600"/>
              </a:spcBef>
              <a:spcAft>
                <a:spcPts val="600"/>
              </a:spcAft>
              <a:buFont typeface="Wingdings" panose="05000000000000000000" pitchFamily="2" charset="2"/>
              <a:buChar char=""/>
              <a:tabLst>
                <a:tab pos="774065" algn="l"/>
              </a:tabLst>
            </a:pPr>
            <a:endParaRPr lang="fr-FR" dirty="0"/>
          </a:p>
        </p:txBody>
      </p:sp>
      <p:sp>
        <p:nvSpPr>
          <p:cNvPr id="12" name="Rectangle 11"/>
          <p:cNvSpPr/>
          <p:nvPr/>
        </p:nvSpPr>
        <p:spPr>
          <a:xfrm>
            <a:off x="260684" y="2045660"/>
            <a:ext cx="10936705" cy="4102533"/>
          </a:xfrm>
          <a:prstGeom prst="rect">
            <a:avLst/>
          </a:prstGeom>
        </p:spPr>
        <p:txBody>
          <a:bodyPr wrap="square">
            <a:spAutoFit/>
          </a:bodyPr>
          <a:lstStyle/>
          <a:p>
            <a:pPr marL="800100" lvl="1" indent="-342900" algn="just" eaLnBrk="0" fontAlgn="base" hangingPunct="0">
              <a:lnSpc>
                <a:spcPct val="150000"/>
              </a:lnSpc>
              <a:spcBef>
                <a:spcPct val="0"/>
              </a:spcBef>
              <a:spcAft>
                <a:spcPct val="0"/>
              </a:spcAft>
              <a:buClr>
                <a:srgbClr val="00B050"/>
              </a:buClr>
              <a:buFont typeface="Wingdings" panose="05000000000000000000" pitchFamily="2" charset="2"/>
              <a:buChar char="Ø"/>
            </a:pPr>
            <a:r>
              <a:rPr lang="fr-FR" altLang="fr-FR" sz="2200" dirty="0"/>
              <a:t>Collaboration et copropriété de la propriété intellectuelle entre partenaires (</a:t>
            </a:r>
            <a:r>
              <a:rPr lang="fr-FR" altLang="fr-FR" sz="2200" b="1" dirty="0"/>
              <a:t>étape 2</a:t>
            </a:r>
            <a:r>
              <a:rPr lang="fr-FR" altLang="fr-FR" sz="2200" dirty="0"/>
              <a:t>).</a:t>
            </a:r>
          </a:p>
          <a:p>
            <a:pPr marL="800100" lvl="1" indent="-342900" algn="just" eaLnBrk="0" fontAlgn="base" hangingPunct="0">
              <a:lnSpc>
                <a:spcPct val="150000"/>
              </a:lnSpc>
              <a:spcBef>
                <a:spcPct val="0"/>
              </a:spcBef>
              <a:spcAft>
                <a:spcPct val="0"/>
              </a:spcAft>
              <a:buClr>
                <a:srgbClr val="00B050"/>
              </a:buClr>
              <a:buFont typeface="Wingdings" panose="05000000000000000000" pitchFamily="2" charset="2"/>
              <a:buChar char="Ø"/>
            </a:pPr>
            <a:r>
              <a:rPr lang="fr-FR" altLang="fr-FR" sz="2200" dirty="0"/>
              <a:t>Qualité et efficacité du plan de travail, alignement des ressources avec les objectifs (</a:t>
            </a:r>
            <a:r>
              <a:rPr lang="fr-FR" altLang="fr-FR" sz="2200" b="1" dirty="0"/>
              <a:t>étape 2</a:t>
            </a:r>
            <a:r>
              <a:rPr lang="fr-FR" altLang="fr-FR" sz="2200" dirty="0"/>
              <a:t>).</a:t>
            </a:r>
          </a:p>
          <a:p>
            <a:pPr marL="800100" lvl="1" indent="-342900" algn="just" eaLnBrk="0" fontAlgn="base" hangingPunct="0">
              <a:lnSpc>
                <a:spcPct val="150000"/>
              </a:lnSpc>
              <a:spcBef>
                <a:spcPct val="0"/>
              </a:spcBef>
              <a:spcAft>
                <a:spcPct val="0"/>
              </a:spcAft>
              <a:buClr>
                <a:srgbClr val="00B050"/>
              </a:buClr>
              <a:buFont typeface="Wingdings" panose="05000000000000000000" pitchFamily="2" charset="2"/>
              <a:buChar char="Ø"/>
            </a:pPr>
            <a:r>
              <a:rPr lang="fr-FR" altLang="fr-FR" sz="2200" dirty="0"/>
              <a:t>Structures et procédures de gestion pertinentes, incluant la gestion des risques et de l’innovation (</a:t>
            </a:r>
            <a:r>
              <a:rPr lang="fr-FR" altLang="fr-FR" sz="2200" b="1" dirty="0"/>
              <a:t>étape 2</a:t>
            </a:r>
            <a:r>
              <a:rPr lang="fr-FR" altLang="fr-FR" sz="2200" dirty="0"/>
              <a:t>).</a:t>
            </a:r>
          </a:p>
          <a:p>
            <a:pPr marL="800100" lvl="1" indent="-342900" algn="just" eaLnBrk="0" fontAlgn="base" hangingPunct="0">
              <a:lnSpc>
                <a:spcPct val="150000"/>
              </a:lnSpc>
              <a:spcBef>
                <a:spcPct val="0"/>
              </a:spcBef>
              <a:spcAft>
                <a:spcPct val="0"/>
              </a:spcAft>
              <a:buClr>
                <a:srgbClr val="00B050"/>
              </a:buClr>
              <a:buFont typeface="Wingdings" panose="05000000000000000000" pitchFamily="2" charset="2"/>
              <a:buChar char="Ø"/>
            </a:pPr>
            <a:r>
              <a:rPr lang="fr-FR" altLang="fr-FR" sz="2200" dirty="0"/>
              <a:t>Complémentarité des activités transnationales et expertise du consortium.</a:t>
            </a:r>
          </a:p>
          <a:p>
            <a:pPr marL="800100" lvl="1" indent="-342900" algn="just" eaLnBrk="0" fontAlgn="base" hangingPunct="0">
              <a:lnSpc>
                <a:spcPct val="150000"/>
              </a:lnSpc>
              <a:spcBef>
                <a:spcPct val="0"/>
              </a:spcBef>
              <a:spcAft>
                <a:spcPct val="0"/>
              </a:spcAft>
              <a:buClr>
                <a:srgbClr val="00B050"/>
              </a:buClr>
              <a:buFont typeface="Wingdings" panose="05000000000000000000" pitchFamily="2" charset="2"/>
              <a:buChar char="Ø"/>
            </a:pPr>
            <a:r>
              <a:rPr lang="fr-FR" altLang="fr-FR" sz="2200" dirty="0"/>
              <a:t>Répartition pertinente des tâches et allocation adéquate des ressources (</a:t>
            </a:r>
            <a:r>
              <a:rPr lang="fr-FR" altLang="fr-FR" sz="2200" b="1" dirty="0"/>
              <a:t>étape 2</a:t>
            </a:r>
            <a:r>
              <a:rPr lang="fr-FR" altLang="fr-FR" sz="2200" dirty="0"/>
              <a:t>).</a:t>
            </a:r>
          </a:p>
          <a:p>
            <a:pPr marL="800100" lvl="1" indent="-342900" algn="just" eaLnBrk="0" fontAlgn="base" hangingPunct="0">
              <a:lnSpc>
                <a:spcPct val="150000"/>
              </a:lnSpc>
              <a:spcBef>
                <a:spcPct val="0"/>
              </a:spcBef>
              <a:spcAft>
                <a:spcPct val="0"/>
              </a:spcAft>
              <a:buClr>
                <a:srgbClr val="00B050"/>
              </a:buClr>
              <a:buFont typeface="Wingdings" panose="05000000000000000000" pitchFamily="2" charset="2"/>
              <a:buChar char="Ø"/>
            </a:pPr>
            <a:r>
              <a:rPr lang="fr-FR" altLang="fr-FR" sz="2200" dirty="0"/>
              <a:t>Évaluation du rapport qualité-prix en fonction du budget et des objectifs de recherche </a:t>
            </a:r>
          </a:p>
        </p:txBody>
      </p:sp>
    </p:spTree>
    <p:extLst>
      <p:ext uri="{BB962C8B-B14F-4D97-AF65-F5344CB8AC3E}">
        <p14:creationId xmlns:p14="http://schemas.microsoft.com/office/powerpoint/2010/main" val="41070955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27B452-692B-4336-8D47-25C88EB60D44}"/>
              </a:ext>
            </a:extLst>
          </p:cNvPr>
          <p:cNvSpPr>
            <a:spLocks noGrp="1"/>
          </p:cNvSpPr>
          <p:nvPr>
            <p:ph type="title"/>
          </p:nvPr>
        </p:nvSpPr>
        <p:spPr>
          <a:xfrm>
            <a:off x="542260" y="2376580"/>
            <a:ext cx="6889897" cy="1133475"/>
          </a:xfrm>
        </p:spPr>
        <p:txBody>
          <a:bodyPr>
            <a:normAutofit/>
          </a:bodyPr>
          <a:lstStyle/>
          <a:p>
            <a:r>
              <a:rPr lang="fr-FR" dirty="0">
                <a:solidFill>
                  <a:srgbClr val="FFFF00"/>
                </a:solidFill>
              </a:rPr>
              <a:t>Plate-forme de réseautage </a:t>
            </a:r>
          </a:p>
        </p:txBody>
      </p:sp>
    </p:spTree>
    <p:extLst>
      <p:ext uri="{BB962C8B-B14F-4D97-AF65-F5344CB8AC3E}">
        <p14:creationId xmlns:p14="http://schemas.microsoft.com/office/powerpoint/2010/main" val="34378334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66E1C3-D458-4637-ABE2-A2AEF27FC19C}"/>
              </a:ext>
            </a:extLst>
          </p:cNvPr>
          <p:cNvSpPr>
            <a:spLocks noGrp="1"/>
          </p:cNvSpPr>
          <p:nvPr>
            <p:ph type="title"/>
          </p:nvPr>
        </p:nvSpPr>
        <p:spPr>
          <a:xfrm>
            <a:off x="838200" y="693537"/>
            <a:ext cx="10515600" cy="781235"/>
          </a:xfrm>
        </p:spPr>
        <p:txBody>
          <a:bodyPr/>
          <a:lstStyle/>
          <a:p>
            <a:r>
              <a:rPr lang="fr-FR" dirty="0"/>
              <a:t>Plate-forme de réseautage</a:t>
            </a:r>
          </a:p>
        </p:txBody>
      </p:sp>
      <p:sp>
        <p:nvSpPr>
          <p:cNvPr id="3" name="Espace réservé du texte 2">
            <a:extLst>
              <a:ext uri="{FF2B5EF4-FFF2-40B4-BE49-F238E27FC236}">
                <a16:creationId xmlns:a16="http://schemas.microsoft.com/office/drawing/2014/main" id="{05CE642C-7356-4766-A263-79BBE4224E88}"/>
              </a:ext>
            </a:extLst>
          </p:cNvPr>
          <p:cNvSpPr>
            <a:spLocks noGrp="1"/>
          </p:cNvSpPr>
          <p:nvPr>
            <p:ph type="body" sz="quarter" idx="13"/>
          </p:nvPr>
        </p:nvSpPr>
        <p:spPr>
          <a:xfrm>
            <a:off x="838200" y="1474772"/>
            <a:ext cx="10515600" cy="4456604"/>
          </a:xfrm>
        </p:spPr>
        <p:txBody>
          <a:bodyPr/>
          <a:lstStyle/>
          <a:p>
            <a:pPr algn="just"/>
            <a:r>
              <a:rPr lang="fr-FR" dirty="0">
                <a:latin typeface="+mn-lt"/>
              </a:rPr>
              <a:t>Créez votre projet sur </a:t>
            </a:r>
            <a:r>
              <a:rPr lang="fr-FR" dirty="0" err="1">
                <a:latin typeface="+mn-lt"/>
                <a:hlinkClick r:id="rId2" action="ppaction://hlinkfile"/>
              </a:rPr>
              <a:t>leap-re.app</a:t>
            </a:r>
            <a:r>
              <a:rPr lang="fr-FR" dirty="0">
                <a:latin typeface="+mn-lt"/>
              </a:rPr>
              <a:t>, décrivez votre expertise et indiquez vos compétences dans vos paramètres. </a:t>
            </a:r>
          </a:p>
          <a:p>
            <a:pPr algn="just"/>
            <a:r>
              <a:rPr lang="fr-FR" dirty="0">
                <a:latin typeface="+mn-lt"/>
              </a:rPr>
              <a:t>Faites savoir à la communauté si vous êtes ouvert à la collaboration en l’indiquant dans l’onglet.</a:t>
            </a:r>
            <a:endParaRPr lang="en-US" dirty="0">
              <a:latin typeface="+mn-lt"/>
            </a:endParaRPr>
          </a:p>
          <a:p>
            <a:endParaRPr lang="fr-FR" dirty="0"/>
          </a:p>
        </p:txBody>
      </p:sp>
      <p:pic>
        <p:nvPicPr>
          <p:cNvPr id="6" name="Image 5">
            <a:extLst>
              <a:ext uri="{FF2B5EF4-FFF2-40B4-BE49-F238E27FC236}">
                <a16:creationId xmlns:a16="http://schemas.microsoft.com/office/drawing/2014/main" id="{22FC6117-D5DE-43C8-B8F2-818CED7C80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643" y="3194351"/>
            <a:ext cx="9850225" cy="2448267"/>
          </a:xfrm>
          <a:prstGeom prst="rect">
            <a:avLst/>
          </a:prstGeom>
        </p:spPr>
      </p:pic>
      <p:sp>
        <p:nvSpPr>
          <p:cNvPr id="5" name="Rectangle 4">
            <a:extLst>
              <a:ext uri="{FF2B5EF4-FFF2-40B4-BE49-F238E27FC236}">
                <a16:creationId xmlns:a16="http://schemas.microsoft.com/office/drawing/2014/main" id="{8AA2983F-153D-4EE7-96B1-C5159EBEE003}"/>
              </a:ext>
            </a:extLst>
          </p:cNvPr>
          <p:cNvSpPr/>
          <p:nvPr/>
        </p:nvSpPr>
        <p:spPr>
          <a:xfrm>
            <a:off x="8563" y="-15559"/>
            <a:ext cx="7817079" cy="523220"/>
          </a:xfrm>
          <a:prstGeom prst="rect">
            <a:avLst/>
          </a:prstGeom>
          <a:solidFill>
            <a:schemeClr val="accent1">
              <a:lumMod val="60000"/>
              <a:lumOff val="40000"/>
            </a:schemeClr>
          </a:solidFill>
        </p:spPr>
        <p:txBody>
          <a:bodyPr wrap="square">
            <a:spAutoFit/>
          </a:bodyPr>
          <a:lstStyle/>
          <a:p>
            <a:r>
              <a:rPr lang="fr-FR" sz="2800" b="1" dirty="0">
                <a:latin typeface="Times New Roman" panose="02020603050405020304" pitchFamily="18" charset="0"/>
                <a:cs typeface="Times New Roman" panose="02020603050405020304" pitchFamily="18" charset="0"/>
              </a:rPr>
              <a:t>Présentation du programme LEAP-SE</a:t>
            </a:r>
          </a:p>
        </p:txBody>
      </p:sp>
    </p:spTree>
    <p:extLst>
      <p:ext uri="{BB962C8B-B14F-4D97-AF65-F5344CB8AC3E}">
        <p14:creationId xmlns:p14="http://schemas.microsoft.com/office/powerpoint/2010/main" val="34568675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2E4C2BA-0172-43FB-9FCB-C3CE450457A2}"/>
              </a:ext>
            </a:extLst>
          </p:cNvPr>
          <p:cNvSpPr>
            <a:spLocks noGrp="1"/>
          </p:cNvSpPr>
          <p:nvPr>
            <p:ph type="body" sz="quarter" idx="13"/>
          </p:nvPr>
        </p:nvSpPr>
        <p:spPr/>
        <p:txBody>
          <a:bodyPr/>
          <a:lstStyle/>
          <a:p>
            <a:endParaRPr lang="fr-FR"/>
          </a:p>
        </p:txBody>
      </p:sp>
      <p:pic>
        <p:nvPicPr>
          <p:cNvPr id="5" name="Image 4">
            <a:extLst>
              <a:ext uri="{FF2B5EF4-FFF2-40B4-BE49-F238E27FC236}">
                <a16:creationId xmlns:a16="http://schemas.microsoft.com/office/drawing/2014/main" id="{C841129F-2151-44CB-8096-33B47C0D67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370" y="703352"/>
            <a:ext cx="10040751" cy="2619741"/>
          </a:xfrm>
          <a:prstGeom prst="rect">
            <a:avLst/>
          </a:prstGeom>
        </p:spPr>
      </p:pic>
      <p:pic>
        <p:nvPicPr>
          <p:cNvPr id="7" name="Image 6">
            <a:extLst>
              <a:ext uri="{FF2B5EF4-FFF2-40B4-BE49-F238E27FC236}">
                <a16:creationId xmlns:a16="http://schemas.microsoft.com/office/drawing/2014/main" id="{A995A143-0B92-427F-8AF8-A38FC8B1CA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569" y="2984808"/>
            <a:ext cx="8154354" cy="3549229"/>
          </a:xfrm>
          <a:prstGeom prst="rect">
            <a:avLst/>
          </a:prstGeom>
        </p:spPr>
      </p:pic>
      <p:sp>
        <p:nvSpPr>
          <p:cNvPr id="9" name="Rectangle 8">
            <a:extLst>
              <a:ext uri="{FF2B5EF4-FFF2-40B4-BE49-F238E27FC236}">
                <a16:creationId xmlns:a16="http://schemas.microsoft.com/office/drawing/2014/main" id="{0E24AB46-C4D2-4AAF-8E84-9E99E3EBF725}"/>
              </a:ext>
            </a:extLst>
          </p:cNvPr>
          <p:cNvSpPr/>
          <p:nvPr/>
        </p:nvSpPr>
        <p:spPr>
          <a:xfrm>
            <a:off x="8563" y="-15559"/>
            <a:ext cx="7817079" cy="523220"/>
          </a:xfrm>
          <a:prstGeom prst="rect">
            <a:avLst/>
          </a:prstGeom>
          <a:solidFill>
            <a:schemeClr val="accent1">
              <a:lumMod val="60000"/>
              <a:lumOff val="40000"/>
            </a:schemeClr>
          </a:solidFill>
        </p:spPr>
        <p:txBody>
          <a:bodyPr wrap="square">
            <a:spAutoFit/>
          </a:bodyPr>
          <a:lstStyle/>
          <a:p>
            <a:r>
              <a:rPr lang="fr-FR" sz="2800" b="1" dirty="0">
                <a:latin typeface="Times New Roman" panose="02020603050405020304" pitchFamily="18" charset="0"/>
                <a:cs typeface="Times New Roman" panose="02020603050405020304" pitchFamily="18" charset="0"/>
              </a:rPr>
              <a:t>Présentation du programme LEAP-SE</a:t>
            </a:r>
          </a:p>
        </p:txBody>
      </p:sp>
    </p:spTree>
    <p:extLst>
      <p:ext uri="{BB962C8B-B14F-4D97-AF65-F5344CB8AC3E}">
        <p14:creationId xmlns:p14="http://schemas.microsoft.com/office/powerpoint/2010/main" val="30401857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1BD4D1-5654-468A-B0B7-EAE0ED784343}"/>
              </a:ext>
            </a:extLst>
          </p:cNvPr>
          <p:cNvSpPr>
            <a:spLocks noGrp="1"/>
          </p:cNvSpPr>
          <p:nvPr>
            <p:ph type="title"/>
          </p:nvPr>
        </p:nvSpPr>
        <p:spPr>
          <a:xfrm>
            <a:off x="2484783" y="5473147"/>
            <a:ext cx="7639878" cy="781235"/>
          </a:xfrm>
        </p:spPr>
        <p:txBody>
          <a:bodyPr>
            <a:normAutofit/>
          </a:bodyPr>
          <a:lstStyle/>
          <a:p>
            <a:r>
              <a:rPr lang="fr-FR" sz="1800" dirty="0">
                <a:effectLst/>
                <a:latin typeface="Calibri" panose="020F0502020204030204" pitchFamily="34" charset="0"/>
                <a:ea typeface="Calibri" panose="020F0502020204030204" pitchFamily="34" charset="0"/>
                <a:cs typeface="Arial" panose="020B0604020202020204" pitchFamily="34" charset="0"/>
              </a:rPr>
              <a:t>Cumule des livrables des projets de Recherche LEAP-RE, Edition, 2021 -2023</a:t>
            </a:r>
            <a:endParaRPr lang="fr-FR" dirty="0"/>
          </a:p>
        </p:txBody>
      </p:sp>
      <p:graphicFrame>
        <p:nvGraphicFramePr>
          <p:cNvPr id="4" name="Graphique 3">
            <a:extLst>
              <a:ext uri="{FF2B5EF4-FFF2-40B4-BE49-F238E27FC236}">
                <a16:creationId xmlns:a16="http://schemas.microsoft.com/office/drawing/2014/main" id="{5240A992-24A8-4F2A-9037-D51A0E8E2FE9}"/>
              </a:ext>
            </a:extLst>
          </p:cNvPr>
          <p:cNvGraphicFramePr/>
          <p:nvPr>
            <p:extLst>
              <p:ext uri="{D42A27DB-BD31-4B8C-83A1-F6EECF244321}">
                <p14:modId xmlns:p14="http://schemas.microsoft.com/office/powerpoint/2010/main" val="627698587"/>
              </p:ext>
            </p:extLst>
          </p:nvPr>
        </p:nvGraphicFramePr>
        <p:xfrm>
          <a:off x="1709529" y="735440"/>
          <a:ext cx="8203097" cy="4830473"/>
        </p:xfrm>
        <a:graphic>
          <a:graphicData uri="http://schemas.openxmlformats.org/drawingml/2006/chart">
            <c:chart xmlns:c="http://schemas.openxmlformats.org/drawingml/2006/chart" xmlns:r="http://schemas.openxmlformats.org/officeDocument/2006/relationships" r:id="rId2"/>
          </a:graphicData>
        </a:graphic>
      </p:graphicFrame>
      <p:pic>
        <p:nvPicPr>
          <p:cNvPr id="5" name="Image 4">
            <a:extLst>
              <a:ext uri="{FF2B5EF4-FFF2-40B4-BE49-F238E27FC236}">
                <a16:creationId xmlns:a16="http://schemas.microsoft.com/office/drawing/2014/main" id="{AA80793C-C3DE-460D-88C6-CA07145E75D0}"/>
              </a:ext>
            </a:extLst>
          </p:cNvPr>
          <p:cNvPicPr>
            <a:picLocks noChangeAspect="1"/>
          </p:cNvPicPr>
          <p:nvPr/>
        </p:nvPicPr>
        <p:blipFill>
          <a:blip r:embed="rId3"/>
          <a:stretch>
            <a:fillRect/>
          </a:stretch>
        </p:blipFill>
        <p:spPr>
          <a:xfrm>
            <a:off x="119270" y="154074"/>
            <a:ext cx="2464905" cy="2363839"/>
          </a:xfrm>
          <a:prstGeom prst="rect">
            <a:avLst/>
          </a:prstGeom>
        </p:spPr>
      </p:pic>
      <p:pic>
        <p:nvPicPr>
          <p:cNvPr id="7" name="Image 6">
            <a:extLst>
              <a:ext uri="{FF2B5EF4-FFF2-40B4-BE49-F238E27FC236}">
                <a16:creationId xmlns:a16="http://schemas.microsoft.com/office/drawing/2014/main" id="{BB9C8326-E741-4354-8B3E-F6A89451CD92}"/>
              </a:ext>
            </a:extLst>
          </p:cNvPr>
          <p:cNvPicPr>
            <a:picLocks noChangeAspect="1"/>
          </p:cNvPicPr>
          <p:nvPr/>
        </p:nvPicPr>
        <p:blipFill>
          <a:blip r:embed="rId4"/>
          <a:stretch>
            <a:fillRect/>
          </a:stretch>
        </p:blipFill>
        <p:spPr>
          <a:xfrm>
            <a:off x="66259" y="2697480"/>
            <a:ext cx="2538805" cy="1463040"/>
          </a:xfrm>
          <a:prstGeom prst="rect">
            <a:avLst/>
          </a:prstGeom>
        </p:spPr>
      </p:pic>
      <p:pic>
        <p:nvPicPr>
          <p:cNvPr id="9" name="Image 8">
            <a:extLst>
              <a:ext uri="{FF2B5EF4-FFF2-40B4-BE49-F238E27FC236}">
                <a16:creationId xmlns:a16="http://schemas.microsoft.com/office/drawing/2014/main" id="{EAA3FBA2-EFCB-45BF-866D-24D79A0C1F8C}"/>
              </a:ext>
            </a:extLst>
          </p:cNvPr>
          <p:cNvPicPr>
            <a:picLocks noChangeAspect="1"/>
          </p:cNvPicPr>
          <p:nvPr/>
        </p:nvPicPr>
        <p:blipFill>
          <a:blip r:embed="rId5"/>
          <a:stretch>
            <a:fillRect/>
          </a:stretch>
        </p:blipFill>
        <p:spPr>
          <a:xfrm>
            <a:off x="66259" y="4096137"/>
            <a:ext cx="2517916" cy="2607789"/>
          </a:xfrm>
          <a:prstGeom prst="rect">
            <a:avLst/>
          </a:prstGeom>
        </p:spPr>
      </p:pic>
      <p:pic>
        <p:nvPicPr>
          <p:cNvPr id="11" name="Image 10">
            <a:extLst>
              <a:ext uri="{FF2B5EF4-FFF2-40B4-BE49-F238E27FC236}">
                <a16:creationId xmlns:a16="http://schemas.microsoft.com/office/drawing/2014/main" id="{763D86BD-76D1-42B4-B64B-889C87A34432}"/>
              </a:ext>
            </a:extLst>
          </p:cNvPr>
          <p:cNvPicPr>
            <a:picLocks noChangeAspect="1"/>
          </p:cNvPicPr>
          <p:nvPr/>
        </p:nvPicPr>
        <p:blipFill>
          <a:blip r:embed="rId6"/>
          <a:stretch>
            <a:fillRect/>
          </a:stretch>
        </p:blipFill>
        <p:spPr>
          <a:xfrm>
            <a:off x="9716262" y="107635"/>
            <a:ext cx="2475738" cy="1258645"/>
          </a:xfrm>
          <a:prstGeom prst="rect">
            <a:avLst/>
          </a:prstGeom>
        </p:spPr>
      </p:pic>
      <p:pic>
        <p:nvPicPr>
          <p:cNvPr id="13" name="Image 12">
            <a:extLst>
              <a:ext uri="{FF2B5EF4-FFF2-40B4-BE49-F238E27FC236}">
                <a16:creationId xmlns:a16="http://schemas.microsoft.com/office/drawing/2014/main" id="{44AA8023-59A7-4259-9C20-E1B76CC36933}"/>
              </a:ext>
            </a:extLst>
          </p:cNvPr>
          <p:cNvPicPr>
            <a:picLocks noChangeAspect="1"/>
          </p:cNvPicPr>
          <p:nvPr/>
        </p:nvPicPr>
        <p:blipFill>
          <a:blip r:embed="rId7"/>
          <a:stretch>
            <a:fillRect/>
          </a:stretch>
        </p:blipFill>
        <p:spPr>
          <a:xfrm>
            <a:off x="9866242" y="1270781"/>
            <a:ext cx="2372142" cy="2607789"/>
          </a:xfrm>
          <a:prstGeom prst="rect">
            <a:avLst/>
          </a:prstGeom>
        </p:spPr>
      </p:pic>
      <p:pic>
        <p:nvPicPr>
          <p:cNvPr id="15" name="Image 14">
            <a:extLst>
              <a:ext uri="{FF2B5EF4-FFF2-40B4-BE49-F238E27FC236}">
                <a16:creationId xmlns:a16="http://schemas.microsoft.com/office/drawing/2014/main" id="{F8A5EFE9-E73D-4BCD-8B5A-B2E1F0DDBABB}"/>
              </a:ext>
            </a:extLst>
          </p:cNvPr>
          <p:cNvPicPr>
            <a:picLocks noChangeAspect="1"/>
          </p:cNvPicPr>
          <p:nvPr/>
        </p:nvPicPr>
        <p:blipFill>
          <a:blip r:embed="rId8"/>
          <a:stretch>
            <a:fillRect/>
          </a:stretch>
        </p:blipFill>
        <p:spPr>
          <a:xfrm>
            <a:off x="9653195" y="3865271"/>
            <a:ext cx="2538805" cy="1097280"/>
          </a:xfrm>
          <a:prstGeom prst="rect">
            <a:avLst/>
          </a:prstGeom>
        </p:spPr>
      </p:pic>
      <p:pic>
        <p:nvPicPr>
          <p:cNvPr id="1026" name="Picture 2">
            <a:extLst>
              <a:ext uri="{FF2B5EF4-FFF2-40B4-BE49-F238E27FC236}">
                <a16:creationId xmlns:a16="http://schemas.microsoft.com/office/drawing/2014/main" id="{EE65BB49-86EF-4BC6-8FD3-D1BE832929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16263" y="5505292"/>
            <a:ext cx="2409478" cy="1097281"/>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id="{29DCCD57-20CC-4CD6-A1BA-D16B82C602B8}"/>
              </a:ext>
            </a:extLst>
          </p:cNvPr>
          <p:cNvSpPr txBox="1"/>
          <p:nvPr/>
        </p:nvSpPr>
        <p:spPr>
          <a:xfrm>
            <a:off x="9726082" y="5152426"/>
            <a:ext cx="2517916" cy="261610"/>
          </a:xfrm>
          <a:prstGeom prst="rect">
            <a:avLst/>
          </a:prstGeom>
          <a:noFill/>
        </p:spPr>
        <p:txBody>
          <a:bodyPr wrap="square">
            <a:spAutoFit/>
          </a:bodyPr>
          <a:lstStyle/>
          <a:p>
            <a:pPr algn="l"/>
            <a:r>
              <a:rPr lang="en-US" sz="1100" b="1" i="0" u="none" strike="noStrike" cap="all" dirty="0">
                <a:solidFill>
                  <a:schemeClr val="accent2"/>
                </a:solidFill>
                <a:effectLst/>
                <a:latin typeface="Poppins" panose="00000500000000000000" pitchFamily="2" charset="0"/>
                <a:cs typeface="Rubik" panose="02000604000000020004" pitchFamily="2" charset="-79"/>
                <a:hlinkClick r:id="rId10">
                  <a:extLst>
                    <a:ext uri="{A12FA001-AC4F-418D-AE19-62706E023703}">
                      <ahyp:hlinkClr xmlns:ahyp="http://schemas.microsoft.com/office/drawing/2018/hyperlinkcolor" val="tx"/>
                    </a:ext>
                  </a:extLst>
                </a:hlinkClick>
              </a:rPr>
              <a:t>BIOTHEREP</a:t>
            </a:r>
            <a:endParaRPr lang="en-US" sz="1100" b="1" i="0" cap="all" dirty="0">
              <a:solidFill>
                <a:schemeClr val="accent2"/>
              </a:solidFill>
              <a:effectLst/>
              <a:latin typeface="Poppins" panose="00000500000000000000" pitchFamily="2" charset="0"/>
              <a:cs typeface="Rubik" panose="02000604000000020004" pitchFamily="2" charset="-79"/>
            </a:endParaRPr>
          </a:p>
        </p:txBody>
      </p:sp>
      <p:pic>
        <p:nvPicPr>
          <p:cNvPr id="1028" name="Picture 4">
            <a:extLst>
              <a:ext uri="{FF2B5EF4-FFF2-40B4-BE49-F238E27FC236}">
                <a16:creationId xmlns:a16="http://schemas.microsoft.com/office/drawing/2014/main" id="{63C00526-0D6C-4A0A-917D-2F07B432B57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51305" y="317554"/>
            <a:ext cx="1808413" cy="1066931"/>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a:extLst>
              <a:ext uri="{FF2B5EF4-FFF2-40B4-BE49-F238E27FC236}">
                <a16:creationId xmlns:a16="http://schemas.microsoft.com/office/drawing/2014/main" id="{88EAE220-85E2-460A-B4E3-3FBCC1FFF3C3}"/>
              </a:ext>
            </a:extLst>
          </p:cNvPr>
          <p:cNvSpPr txBox="1"/>
          <p:nvPr/>
        </p:nvSpPr>
        <p:spPr>
          <a:xfrm>
            <a:off x="7951305" y="21428"/>
            <a:ext cx="1735019" cy="246221"/>
          </a:xfrm>
          <a:prstGeom prst="rect">
            <a:avLst/>
          </a:prstGeom>
          <a:noFill/>
        </p:spPr>
        <p:txBody>
          <a:bodyPr wrap="square">
            <a:spAutoFit/>
          </a:bodyPr>
          <a:lstStyle/>
          <a:p>
            <a:pPr algn="l"/>
            <a:r>
              <a:rPr lang="en-US" sz="1000" b="1" i="0" u="none" strike="noStrike" cap="all" dirty="0">
                <a:solidFill>
                  <a:schemeClr val="accent2"/>
                </a:solidFill>
                <a:effectLst/>
                <a:latin typeface="Poppins" panose="00000500000000000000" pitchFamily="2" charset="0"/>
                <a:hlinkClick r:id="rId12">
                  <a:extLst>
                    <a:ext uri="{A12FA001-AC4F-418D-AE19-62706E023703}">
                      <ahyp:hlinkClr xmlns:ahyp="http://schemas.microsoft.com/office/drawing/2018/hyperlinkcolor" val="tx"/>
                    </a:ext>
                  </a:extLst>
                </a:hlinkClick>
              </a:rPr>
              <a:t>MG-FARM</a:t>
            </a:r>
            <a:endParaRPr lang="en-US" sz="1000" b="1" i="0" cap="all" dirty="0">
              <a:solidFill>
                <a:schemeClr val="accent2"/>
              </a:solidFill>
              <a:effectLst/>
              <a:latin typeface="Poppins" panose="00000500000000000000" pitchFamily="2" charset="0"/>
            </a:endParaRPr>
          </a:p>
        </p:txBody>
      </p:sp>
      <p:pic>
        <p:nvPicPr>
          <p:cNvPr id="1030" name="Picture 6">
            <a:extLst>
              <a:ext uri="{FF2B5EF4-FFF2-40B4-BE49-F238E27FC236}">
                <a16:creationId xmlns:a16="http://schemas.microsoft.com/office/drawing/2014/main" id="{4A69ED24-CF85-4024-8BB2-1D7E77CF460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13484" y="276646"/>
            <a:ext cx="1722852" cy="1148745"/>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a:extLst>
              <a:ext uri="{FF2B5EF4-FFF2-40B4-BE49-F238E27FC236}">
                <a16:creationId xmlns:a16="http://schemas.microsoft.com/office/drawing/2014/main" id="{5617E72C-3BE8-4C22-B24F-197803683343}"/>
              </a:ext>
            </a:extLst>
          </p:cNvPr>
          <p:cNvSpPr txBox="1"/>
          <p:nvPr/>
        </p:nvSpPr>
        <p:spPr>
          <a:xfrm>
            <a:off x="6147647" y="0"/>
            <a:ext cx="2017057" cy="246221"/>
          </a:xfrm>
          <a:prstGeom prst="rect">
            <a:avLst/>
          </a:prstGeom>
          <a:noFill/>
        </p:spPr>
        <p:txBody>
          <a:bodyPr wrap="square">
            <a:spAutoFit/>
          </a:bodyPr>
          <a:lstStyle/>
          <a:p>
            <a:pPr algn="l"/>
            <a:r>
              <a:rPr lang="en-US" sz="1000" b="1" i="0" u="none" strike="noStrike" cap="all" dirty="0">
                <a:solidFill>
                  <a:schemeClr val="accent2"/>
                </a:solidFill>
                <a:effectLst/>
                <a:latin typeface="Poppins" panose="00000500000000000000" pitchFamily="2" charset="0"/>
                <a:hlinkClick r:id="rId14">
                  <a:extLst>
                    <a:ext uri="{A12FA001-AC4F-418D-AE19-62706E023703}">
                      <ahyp:hlinkClr xmlns:ahyp="http://schemas.microsoft.com/office/drawing/2018/hyperlinkcolor" val="tx"/>
                    </a:ext>
                  </a:extLst>
                </a:hlinkClick>
              </a:rPr>
              <a:t>MIDINA</a:t>
            </a:r>
            <a:endParaRPr lang="en-US" sz="1000" b="1" i="0" cap="all" dirty="0">
              <a:solidFill>
                <a:schemeClr val="accent2"/>
              </a:solidFill>
              <a:effectLst/>
              <a:latin typeface="Poppins" panose="00000500000000000000" pitchFamily="2" charset="0"/>
            </a:endParaRPr>
          </a:p>
        </p:txBody>
      </p:sp>
      <p:sp>
        <p:nvSpPr>
          <p:cNvPr id="26" name="ZoneTexte 25">
            <a:extLst>
              <a:ext uri="{FF2B5EF4-FFF2-40B4-BE49-F238E27FC236}">
                <a16:creationId xmlns:a16="http://schemas.microsoft.com/office/drawing/2014/main" id="{3E83BDE7-A0B7-44A0-AB5D-504124285ACA}"/>
              </a:ext>
            </a:extLst>
          </p:cNvPr>
          <p:cNvSpPr txBox="1"/>
          <p:nvPr/>
        </p:nvSpPr>
        <p:spPr>
          <a:xfrm>
            <a:off x="4364101" y="33221"/>
            <a:ext cx="1616766" cy="246221"/>
          </a:xfrm>
          <a:prstGeom prst="rect">
            <a:avLst/>
          </a:prstGeom>
          <a:noFill/>
        </p:spPr>
        <p:txBody>
          <a:bodyPr wrap="square">
            <a:spAutoFit/>
          </a:bodyPr>
          <a:lstStyle/>
          <a:p>
            <a:pPr algn="l"/>
            <a:r>
              <a:rPr lang="en-US" sz="1000" b="1" i="0" u="none" strike="noStrike" cap="all" dirty="0">
                <a:solidFill>
                  <a:schemeClr val="accent2"/>
                </a:solidFill>
                <a:effectLst/>
                <a:latin typeface="Poppins" panose="00000500000000000000" pitchFamily="2" charset="0"/>
                <a:hlinkClick r:id="rId15">
                  <a:extLst>
                    <a:ext uri="{A12FA001-AC4F-418D-AE19-62706E023703}">
                      <ahyp:hlinkClr xmlns:ahyp="http://schemas.microsoft.com/office/drawing/2018/hyperlinkcolor" val="tx"/>
                    </a:ext>
                  </a:extLst>
                </a:hlinkClick>
              </a:rPr>
              <a:t>NANOSOLARCELLS</a:t>
            </a:r>
            <a:endParaRPr lang="en-US" sz="1000" b="1" i="0" cap="all" dirty="0">
              <a:solidFill>
                <a:schemeClr val="accent2"/>
              </a:solidFill>
              <a:effectLst/>
              <a:latin typeface="Poppins" panose="00000500000000000000" pitchFamily="2" charset="0"/>
            </a:endParaRPr>
          </a:p>
        </p:txBody>
      </p:sp>
      <p:sp>
        <p:nvSpPr>
          <p:cNvPr id="28" name="ZoneTexte 27">
            <a:extLst>
              <a:ext uri="{FF2B5EF4-FFF2-40B4-BE49-F238E27FC236}">
                <a16:creationId xmlns:a16="http://schemas.microsoft.com/office/drawing/2014/main" id="{0450A02B-61D9-48D1-82DD-68BA271A8EF2}"/>
              </a:ext>
            </a:extLst>
          </p:cNvPr>
          <p:cNvSpPr txBox="1"/>
          <p:nvPr/>
        </p:nvSpPr>
        <p:spPr>
          <a:xfrm>
            <a:off x="2858421" y="8897"/>
            <a:ext cx="1020417" cy="553998"/>
          </a:xfrm>
          <a:prstGeom prst="rect">
            <a:avLst/>
          </a:prstGeom>
          <a:noFill/>
        </p:spPr>
        <p:txBody>
          <a:bodyPr wrap="square">
            <a:spAutoFit/>
          </a:bodyPr>
          <a:lstStyle/>
          <a:p>
            <a:pPr algn="l"/>
            <a:r>
              <a:rPr lang="en-US" sz="1000" b="1" i="0" u="none" strike="noStrike" cap="all" dirty="0">
                <a:solidFill>
                  <a:schemeClr val="accent2"/>
                </a:solidFill>
                <a:effectLst/>
                <a:latin typeface="Poppins" panose="00000500000000000000" pitchFamily="2" charset="0"/>
                <a:cs typeface="Rubik" panose="02000604000000020004" pitchFamily="2" charset="-79"/>
                <a:hlinkClick r:id="rId16">
                  <a:extLst>
                    <a:ext uri="{A12FA001-AC4F-418D-AE19-62706E023703}">
                      <ahyp:hlinkClr xmlns:ahyp="http://schemas.microsoft.com/office/drawing/2018/hyperlinkcolor" val="tx"/>
                    </a:ext>
                  </a:extLst>
                </a:hlinkClick>
              </a:rPr>
              <a:t>SIREVIVAL</a:t>
            </a:r>
            <a:endParaRPr lang="en-US" sz="1000" b="1" i="0" cap="all" dirty="0">
              <a:solidFill>
                <a:schemeClr val="accent2"/>
              </a:solidFill>
              <a:effectLst/>
              <a:latin typeface="Poppins" panose="00000500000000000000" pitchFamily="2" charset="0"/>
              <a:cs typeface="Rubik" panose="02000604000000020004" pitchFamily="2" charset="-79"/>
            </a:endParaRPr>
          </a:p>
          <a:p>
            <a:br>
              <a:rPr lang="en-US" sz="1000" dirty="0"/>
            </a:br>
            <a:endParaRPr lang="fr-FR" sz="1000" dirty="0"/>
          </a:p>
        </p:txBody>
      </p:sp>
    </p:spTree>
    <p:extLst>
      <p:ext uri="{BB962C8B-B14F-4D97-AF65-F5344CB8AC3E}">
        <p14:creationId xmlns:p14="http://schemas.microsoft.com/office/powerpoint/2010/main" val="3049529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235797-FF2F-4E08-BA38-B01FA34BB70A}"/>
              </a:ext>
            </a:extLst>
          </p:cNvPr>
          <p:cNvSpPr>
            <a:spLocks noGrp="1"/>
          </p:cNvSpPr>
          <p:nvPr>
            <p:ph type="title"/>
          </p:nvPr>
        </p:nvSpPr>
        <p:spPr>
          <a:xfrm>
            <a:off x="1223211" y="633572"/>
            <a:ext cx="10515600" cy="781235"/>
          </a:xfrm>
        </p:spPr>
        <p:txBody>
          <a:bodyPr/>
          <a:lstStyle/>
          <a:p>
            <a:r>
              <a:rPr lang="fr-FR" dirty="0"/>
              <a:t>Contexte</a:t>
            </a:r>
          </a:p>
        </p:txBody>
      </p:sp>
      <p:sp>
        <p:nvSpPr>
          <p:cNvPr id="3" name="Espace réservé du texte 2">
            <a:extLst>
              <a:ext uri="{FF2B5EF4-FFF2-40B4-BE49-F238E27FC236}">
                <a16:creationId xmlns:a16="http://schemas.microsoft.com/office/drawing/2014/main" id="{7E5BD560-74B6-46D2-B53A-EBCB0819A178}"/>
              </a:ext>
            </a:extLst>
          </p:cNvPr>
          <p:cNvSpPr>
            <a:spLocks noGrp="1"/>
          </p:cNvSpPr>
          <p:nvPr>
            <p:ph type="body" sz="quarter" idx="13"/>
          </p:nvPr>
        </p:nvSpPr>
        <p:spPr>
          <a:xfrm>
            <a:off x="838200" y="1571024"/>
            <a:ext cx="10515600" cy="4456604"/>
          </a:xfrm>
        </p:spPr>
        <p:txBody>
          <a:bodyPr>
            <a:normAutofit/>
          </a:bodyPr>
          <a:lstStyle/>
          <a:p>
            <a:pPr marL="342900" indent="-342900" algn="just">
              <a:buFont typeface="Arial" panose="020B0604020202020204" pitchFamily="34" charset="0"/>
              <a:buChar char="•"/>
            </a:pPr>
            <a:r>
              <a:rPr lang="fr-FR" dirty="0">
                <a:latin typeface="+mn-lt"/>
                <a:cs typeface="Arial"/>
              </a:rPr>
              <a:t>Le dialogue politique de haut niveau (</a:t>
            </a:r>
            <a:r>
              <a:rPr lang="fr-FR" b="1" i="1" dirty="0">
                <a:latin typeface="+mn-lt"/>
                <a:cs typeface="Arial"/>
              </a:rPr>
              <a:t>HLPD</a:t>
            </a:r>
            <a:r>
              <a:rPr lang="fr-FR" dirty="0">
                <a:latin typeface="+mn-lt"/>
                <a:cs typeface="Arial"/>
              </a:rPr>
              <a:t>) UE-UA sur la science, la technologie et l'innovation (</a:t>
            </a:r>
            <a:r>
              <a:rPr lang="fr-FR" b="1" i="1" dirty="0">
                <a:latin typeface="+mn-lt"/>
                <a:cs typeface="Arial"/>
              </a:rPr>
              <a:t>STI</a:t>
            </a:r>
            <a:r>
              <a:rPr lang="fr-FR" dirty="0">
                <a:latin typeface="+mn-lt"/>
                <a:cs typeface="Arial"/>
              </a:rPr>
              <a:t>) sert de plateforme pour des échanges réguliers sur la politique de recherche et d'innovation et vise à formuler et à mettre en œuvre des priorités à long terme pour renforcer la coopération Afrique-Europe dans le domaine de la science, de la technologie et de l'innovation.</a:t>
            </a:r>
          </a:p>
          <a:p>
            <a:pPr marL="342900" indent="-342900" algn="just">
              <a:buFont typeface="Arial" panose="020B0604020202020204" pitchFamily="34" charset="0"/>
              <a:buChar char="•"/>
            </a:pPr>
            <a:r>
              <a:rPr lang="fr-FR" dirty="0">
                <a:latin typeface="+mn-lt"/>
              </a:rPr>
              <a:t>Le </a:t>
            </a:r>
            <a:r>
              <a:rPr lang="fr-FR" b="1" i="1" dirty="0">
                <a:latin typeface="+mn-lt"/>
              </a:rPr>
              <a:t>HLPD</a:t>
            </a:r>
            <a:r>
              <a:rPr lang="fr-FR" dirty="0">
                <a:latin typeface="+mn-lt"/>
              </a:rPr>
              <a:t> a renforcé l'engagement mutuel en faveur de l'action dans le domaine des énergies renouvelables, parmi d'autres thématiques, en adoptant la feuille de route pour un partenariat de recherche et d'innovation financé conjointement entre l'UA et l'UE sur le changement climatique et l'énergie durable (</a:t>
            </a:r>
            <a:r>
              <a:rPr lang="fr-FR" b="1" i="1" dirty="0">
                <a:latin typeface="+mn-lt"/>
              </a:rPr>
              <a:t>CCSE</a:t>
            </a:r>
            <a:r>
              <a:rPr lang="fr-FR" dirty="0">
                <a:latin typeface="+mn-lt"/>
              </a:rPr>
              <a:t>).</a:t>
            </a:r>
          </a:p>
          <a:p>
            <a:pPr marL="342900" indent="-342900" algn="just">
              <a:buFont typeface="Arial" panose="020B0604020202020204" pitchFamily="34" charset="0"/>
              <a:buChar char="•"/>
            </a:pPr>
            <a:r>
              <a:rPr lang="fr-FR" dirty="0">
                <a:latin typeface="+mn-lt"/>
              </a:rPr>
              <a:t>Le programme LEAP-SE, dans la continuité de LEAP-RE, s'aligne sur les objectifs spécifiques de la feuille de route du </a:t>
            </a:r>
            <a:r>
              <a:rPr lang="fr-FR" b="1" i="1" dirty="0">
                <a:latin typeface="+mn-lt"/>
              </a:rPr>
              <a:t>CCSE</a:t>
            </a:r>
            <a:r>
              <a:rPr lang="fr-FR" dirty="0">
                <a:latin typeface="+mn-lt"/>
              </a:rPr>
              <a:t> et y contribue activement.</a:t>
            </a:r>
          </a:p>
          <a:p>
            <a:pPr marL="342900" indent="-342900" algn="just">
              <a:buFont typeface="Arial" panose="020B0604020202020204" pitchFamily="34" charset="0"/>
              <a:buChar char="•"/>
            </a:pPr>
            <a:endParaRPr lang="en-US" i="1" dirty="0">
              <a:latin typeface="Arial"/>
              <a:cs typeface="Arial"/>
            </a:endParaRPr>
          </a:p>
          <a:p>
            <a:endParaRPr lang="fr-FR" dirty="0"/>
          </a:p>
        </p:txBody>
      </p:sp>
      <p:sp>
        <p:nvSpPr>
          <p:cNvPr id="4" name="Rectangle 3">
            <a:extLst>
              <a:ext uri="{FF2B5EF4-FFF2-40B4-BE49-F238E27FC236}">
                <a16:creationId xmlns:a16="http://schemas.microsoft.com/office/drawing/2014/main" id="{8AF67250-45E3-4A2C-94B8-B8B87E8805D4}"/>
              </a:ext>
            </a:extLst>
          </p:cNvPr>
          <p:cNvSpPr/>
          <p:nvPr/>
        </p:nvSpPr>
        <p:spPr>
          <a:xfrm>
            <a:off x="8563" y="-15559"/>
            <a:ext cx="7817079" cy="523220"/>
          </a:xfrm>
          <a:prstGeom prst="rect">
            <a:avLst/>
          </a:prstGeom>
          <a:solidFill>
            <a:schemeClr val="accent1">
              <a:lumMod val="60000"/>
              <a:lumOff val="40000"/>
            </a:schemeClr>
          </a:solidFill>
        </p:spPr>
        <p:txBody>
          <a:bodyPr wrap="square">
            <a:spAutoFit/>
          </a:bodyPr>
          <a:lstStyle/>
          <a:p>
            <a:r>
              <a:rPr lang="fr-FR" sz="2800" b="1" dirty="0">
                <a:latin typeface="Times New Roman" panose="02020603050405020304" pitchFamily="18" charset="0"/>
                <a:cs typeface="Times New Roman" panose="02020603050405020304" pitchFamily="18" charset="0"/>
              </a:rPr>
              <a:t>Présentation du programme LEAP-SE</a:t>
            </a:r>
          </a:p>
        </p:txBody>
      </p:sp>
    </p:spTree>
    <p:extLst>
      <p:ext uri="{BB962C8B-B14F-4D97-AF65-F5344CB8AC3E}">
        <p14:creationId xmlns:p14="http://schemas.microsoft.com/office/powerpoint/2010/main" val="26488094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AF871B-EFA8-46A8-B663-46BE928F24B5}"/>
              </a:ext>
            </a:extLst>
          </p:cNvPr>
          <p:cNvSpPr>
            <a:spLocks noGrp="1"/>
          </p:cNvSpPr>
          <p:nvPr>
            <p:ph type="ctrTitle"/>
          </p:nvPr>
        </p:nvSpPr>
        <p:spPr>
          <a:xfrm>
            <a:off x="756517" y="2305867"/>
            <a:ext cx="3896227" cy="1658322"/>
          </a:xfrm>
        </p:spPr>
        <p:txBody>
          <a:bodyPr>
            <a:normAutofit/>
          </a:bodyPr>
          <a:lstStyle/>
          <a:p>
            <a:r>
              <a:rPr lang="fr-FR" dirty="0">
                <a:solidFill>
                  <a:srgbClr val="FFFF00"/>
                </a:solidFill>
              </a:rPr>
              <a:t>Merci</a:t>
            </a:r>
            <a:br>
              <a:rPr lang="fr-FR" dirty="0">
                <a:solidFill>
                  <a:srgbClr val="FFFF00"/>
                </a:solidFill>
              </a:rPr>
            </a:br>
            <a:endParaRPr lang="fr-FR" dirty="0">
              <a:solidFill>
                <a:srgbClr val="FFFF00"/>
              </a:solidFill>
            </a:endParaRPr>
          </a:p>
        </p:txBody>
      </p:sp>
      <p:sp>
        <p:nvSpPr>
          <p:cNvPr id="3" name="Titre 1">
            <a:extLst>
              <a:ext uri="{FF2B5EF4-FFF2-40B4-BE49-F238E27FC236}">
                <a16:creationId xmlns:a16="http://schemas.microsoft.com/office/drawing/2014/main" id="{52AF871B-EFA8-46A8-B663-46BE928F24B5}"/>
              </a:ext>
            </a:extLst>
          </p:cNvPr>
          <p:cNvSpPr txBox="1">
            <a:spLocks/>
          </p:cNvSpPr>
          <p:nvPr/>
        </p:nvSpPr>
        <p:spPr>
          <a:xfrm>
            <a:off x="295580" y="4262166"/>
            <a:ext cx="5655627" cy="1658322"/>
          </a:xfrm>
          <a:prstGeom prst="rect">
            <a:avLst/>
          </a:prstGeom>
        </p:spPr>
        <p:txBody>
          <a:bodyPr vert="horz" lIns="91440" tIns="45720" rIns="91440" bIns="45720" rtlCol="0" anchor="b">
            <a:normAutofit fontScale="47500" lnSpcReduction="20000"/>
          </a:bodyPr>
          <a:lstStyle>
            <a:lvl1pPr algn="ctr" defTabSz="914400" rtl="0" eaLnBrk="1" latinLnBrk="0" hangingPunct="1">
              <a:lnSpc>
                <a:spcPct val="90000"/>
              </a:lnSpc>
              <a:spcBef>
                <a:spcPct val="0"/>
              </a:spcBef>
              <a:buNone/>
              <a:defRPr sz="4800" b="1" kern="1200" cap="all" baseline="0">
                <a:solidFill>
                  <a:schemeClr val="bg1"/>
                </a:solidFill>
                <a:latin typeface="Verdana" panose="020B0604030504040204" pitchFamily="34" charset="0"/>
                <a:ea typeface="Verdana" panose="020B0604030504040204" pitchFamily="34" charset="0"/>
                <a:cs typeface="+mj-cs"/>
              </a:defRPr>
            </a:lvl1pPr>
          </a:lstStyle>
          <a:p>
            <a:pPr algn="l"/>
            <a:r>
              <a:rPr lang="fr-FR" u="sng" cap="none" dirty="0">
                <a:solidFill>
                  <a:schemeClr val="tx1"/>
                </a:solidFill>
                <a:latin typeface="Century" panose="02040604050505020304" pitchFamily="18" charset="0"/>
              </a:rPr>
              <a:t>Equipe SD-PIR/DGRSDT</a:t>
            </a:r>
          </a:p>
          <a:p>
            <a:pPr algn="l"/>
            <a:endParaRPr lang="fr-FR" u="sng" cap="none" dirty="0">
              <a:latin typeface="Century" panose="02040604050505020304" pitchFamily="18" charset="0"/>
            </a:endParaRPr>
          </a:p>
          <a:p>
            <a:pPr marL="685800" indent="-685800" algn="l">
              <a:buFont typeface="Arial" panose="020B0604020202020204" pitchFamily="34" charset="0"/>
              <a:buChar char="•"/>
            </a:pPr>
            <a:r>
              <a:rPr lang="fr-FR" cap="none" dirty="0">
                <a:latin typeface="Century" panose="02040604050505020304" pitchFamily="18" charset="0"/>
              </a:rPr>
              <a:t>Nabil </a:t>
            </a:r>
            <a:r>
              <a:rPr lang="fr-FR" cap="none" dirty="0" err="1">
                <a:latin typeface="Century" panose="02040604050505020304" pitchFamily="18" charset="0"/>
              </a:rPr>
              <a:t>Zennaf</a:t>
            </a:r>
            <a:endParaRPr lang="fr-FR" cap="none" dirty="0">
              <a:latin typeface="Century" panose="02040604050505020304" pitchFamily="18" charset="0"/>
            </a:endParaRPr>
          </a:p>
          <a:p>
            <a:pPr marL="685800" indent="-685800" algn="l">
              <a:buFont typeface="Arial" panose="020B0604020202020204" pitchFamily="34" charset="0"/>
              <a:buChar char="•"/>
            </a:pPr>
            <a:r>
              <a:rPr lang="fr-FR" cap="none" dirty="0" err="1">
                <a:latin typeface="Century" panose="02040604050505020304" pitchFamily="18" charset="0"/>
              </a:rPr>
              <a:t>Ghania</a:t>
            </a:r>
            <a:r>
              <a:rPr lang="fr-FR" cap="none" dirty="0">
                <a:latin typeface="Century" panose="02040604050505020304" pitchFamily="18" charset="0"/>
              </a:rPr>
              <a:t> </a:t>
            </a:r>
            <a:r>
              <a:rPr lang="fr-FR" cap="none" dirty="0" err="1">
                <a:latin typeface="Century" panose="02040604050505020304" pitchFamily="18" charset="0"/>
              </a:rPr>
              <a:t>Zerari</a:t>
            </a:r>
            <a:endParaRPr lang="fr-FR" cap="none" dirty="0">
              <a:latin typeface="Century" panose="02040604050505020304" pitchFamily="18" charset="0"/>
            </a:endParaRPr>
          </a:p>
          <a:p>
            <a:pPr marL="685800" indent="-685800" algn="l">
              <a:buFont typeface="Arial" panose="020B0604020202020204" pitchFamily="34" charset="0"/>
              <a:buChar char="•"/>
            </a:pPr>
            <a:r>
              <a:rPr lang="fr-FR" cap="none" dirty="0">
                <a:latin typeface="Century" panose="02040604050505020304" pitchFamily="18" charset="0"/>
              </a:rPr>
              <a:t>Samia </a:t>
            </a:r>
            <a:r>
              <a:rPr lang="fr-FR" cap="none" dirty="0" err="1">
                <a:latin typeface="Century" panose="02040604050505020304" pitchFamily="18" charset="0"/>
              </a:rPr>
              <a:t>Raffai</a:t>
            </a:r>
            <a:endParaRPr lang="fr-FR" cap="none" dirty="0">
              <a:latin typeface="Century" panose="02040604050505020304" pitchFamily="18" charset="0"/>
            </a:endParaRPr>
          </a:p>
          <a:p>
            <a:pPr marL="685800" indent="-685800" algn="l">
              <a:buFont typeface="Arial" panose="020B0604020202020204" pitchFamily="34" charset="0"/>
              <a:buChar char="•"/>
            </a:pPr>
            <a:r>
              <a:rPr lang="fr-FR" cap="none" dirty="0">
                <a:latin typeface="Century" panose="02040604050505020304" pitchFamily="18" charset="0"/>
              </a:rPr>
              <a:t>Mohamed Abbou</a:t>
            </a:r>
          </a:p>
          <a:p>
            <a:endParaRPr lang="fr-FR" cap="none" dirty="0">
              <a:solidFill>
                <a:schemeClr val="tx1"/>
              </a:solidFill>
              <a:latin typeface="+mn-lt"/>
            </a:endParaRPr>
          </a:p>
        </p:txBody>
      </p:sp>
      <p:sp>
        <p:nvSpPr>
          <p:cNvPr id="6" name="Rectangle 5"/>
          <p:cNvSpPr/>
          <p:nvPr/>
        </p:nvSpPr>
        <p:spPr>
          <a:xfrm>
            <a:off x="2152428" y="1625695"/>
            <a:ext cx="2496196" cy="446276"/>
          </a:xfrm>
          <a:prstGeom prst="rect">
            <a:avLst/>
          </a:prstGeom>
        </p:spPr>
        <p:txBody>
          <a:bodyPr wrap="none">
            <a:spAutoFit/>
          </a:bodyPr>
          <a:lstStyle/>
          <a:p>
            <a:r>
              <a:rPr lang="fr-FR" sz="2300" b="1" dirty="0">
                <a:solidFill>
                  <a:schemeClr val="bg1"/>
                </a:solidFill>
                <a:latin typeface="Century" panose="02040604050505020304" pitchFamily="18" charset="0"/>
                <a:ea typeface="Verdana" panose="020B0604030504040204" pitchFamily="34" charset="0"/>
                <a:cs typeface="+mj-cs"/>
              </a:rPr>
              <a:t>Mokhtar </a:t>
            </a:r>
            <a:r>
              <a:rPr lang="fr-FR" sz="2300" b="1" dirty="0" err="1">
                <a:solidFill>
                  <a:schemeClr val="bg1"/>
                </a:solidFill>
                <a:latin typeface="Century" panose="02040604050505020304" pitchFamily="18" charset="0"/>
                <a:ea typeface="Verdana" panose="020B0604030504040204" pitchFamily="34" charset="0"/>
                <a:cs typeface="+mj-cs"/>
              </a:rPr>
              <a:t>Sellami</a:t>
            </a:r>
            <a:endParaRPr lang="fr-FR" sz="2300" b="1" dirty="0">
              <a:solidFill>
                <a:schemeClr val="bg1"/>
              </a:solidFill>
              <a:latin typeface="Century" panose="02040604050505020304" pitchFamily="18" charset="0"/>
              <a:ea typeface="Verdana" panose="020B0604030504040204" pitchFamily="34" charset="0"/>
              <a:cs typeface="+mj-cs"/>
            </a:endParaRPr>
          </a:p>
        </p:txBody>
      </p:sp>
      <p:sp>
        <p:nvSpPr>
          <p:cNvPr id="8" name="Rectangle 7"/>
          <p:cNvSpPr/>
          <p:nvPr/>
        </p:nvSpPr>
        <p:spPr>
          <a:xfrm>
            <a:off x="2152428" y="1168661"/>
            <a:ext cx="3304110" cy="446276"/>
          </a:xfrm>
          <a:prstGeom prst="rect">
            <a:avLst/>
          </a:prstGeom>
        </p:spPr>
        <p:txBody>
          <a:bodyPr wrap="none">
            <a:spAutoFit/>
          </a:bodyPr>
          <a:lstStyle/>
          <a:p>
            <a:r>
              <a:rPr lang="fr-FR" sz="2300" b="1" dirty="0">
                <a:solidFill>
                  <a:schemeClr val="bg1"/>
                </a:solidFill>
                <a:latin typeface="Century" panose="02040604050505020304" pitchFamily="18" charset="0"/>
                <a:ea typeface="Verdana" panose="020B0604030504040204" pitchFamily="34" charset="0"/>
                <a:cs typeface="+mj-cs"/>
              </a:rPr>
              <a:t>Mohamed </a:t>
            </a:r>
            <a:r>
              <a:rPr lang="fr-FR" sz="2300" b="1" dirty="0" err="1">
                <a:solidFill>
                  <a:schemeClr val="bg1"/>
                </a:solidFill>
                <a:latin typeface="Century" panose="02040604050505020304" pitchFamily="18" charset="0"/>
                <a:ea typeface="Verdana" panose="020B0604030504040204" pitchFamily="34" charset="0"/>
                <a:cs typeface="+mj-cs"/>
              </a:rPr>
              <a:t>Loucif</a:t>
            </a:r>
            <a:r>
              <a:rPr lang="fr-FR" sz="2300" b="1" dirty="0">
                <a:solidFill>
                  <a:schemeClr val="bg1"/>
                </a:solidFill>
                <a:latin typeface="Century" panose="02040604050505020304" pitchFamily="18" charset="0"/>
                <a:ea typeface="Verdana" panose="020B0604030504040204" pitchFamily="34" charset="0"/>
                <a:cs typeface="+mj-cs"/>
              </a:rPr>
              <a:t> </a:t>
            </a:r>
            <a:r>
              <a:rPr lang="fr-FR" sz="2300" b="1" dirty="0" err="1">
                <a:solidFill>
                  <a:schemeClr val="bg1"/>
                </a:solidFill>
                <a:latin typeface="Century" panose="02040604050505020304" pitchFamily="18" charset="0"/>
                <a:ea typeface="Verdana" panose="020B0604030504040204" pitchFamily="34" charset="0"/>
                <a:cs typeface="+mj-cs"/>
              </a:rPr>
              <a:t>Seiad</a:t>
            </a:r>
            <a:endParaRPr lang="fr-FR" sz="2300" b="1" dirty="0">
              <a:solidFill>
                <a:schemeClr val="bg1"/>
              </a:solidFill>
              <a:latin typeface="Century" panose="02040604050505020304" pitchFamily="18" charset="0"/>
              <a:ea typeface="Verdana" panose="020B0604030504040204" pitchFamily="34" charset="0"/>
              <a:cs typeface="+mj-cs"/>
            </a:endParaRPr>
          </a:p>
        </p:txBody>
      </p:sp>
    </p:spTree>
    <p:extLst>
      <p:ext uri="{BB962C8B-B14F-4D97-AF65-F5344CB8AC3E}">
        <p14:creationId xmlns:p14="http://schemas.microsoft.com/office/powerpoint/2010/main" val="23616353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25964D-391B-4509-AF2A-C3351BA1F818}"/>
              </a:ext>
            </a:extLst>
          </p:cNvPr>
          <p:cNvSpPr>
            <a:spLocks noGrp="1"/>
          </p:cNvSpPr>
          <p:nvPr>
            <p:ph type="title"/>
          </p:nvPr>
        </p:nvSpPr>
        <p:spPr>
          <a:xfrm>
            <a:off x="721918" y="478932"/>
            <a:ext cx="10515600" cy="781235"/>
          </a:xfrm>
        </p:spPr>
        <p:txBody>
          <a:bodyPr/>
          <a:lstStyle/>
          <a:p>
            <a:r>
              <a:rPr lang="fr-FR" dirty="0">
                <a:solidFill>
                  <a:schemeClr val="tx1"/>
                </a:solidFill>
              </a:rPr>
              <a:t>Les partenaires de l'appel</a:t>
            </a:r>
          </a:p>
        </p:txBody>
      </p:sp>
      <p:graphicFrame>
        <p:nvGraphicFramePr>
          <p:cNvPr id="14" name="Tableau 13">
            <a:extLst>
              <a:ext uri="{FF2B5EF4-FFF2-40B4-BE49-F238E27FC236}">
                <a16:creationId xmlns:a16="http://schemas.microsoft.com/office/drawing/2014/main" id="{3C42C6D2-00C4-4C63-B1EC-985B8E81A847}"/>
              </a:ext>
            </a:extLst>
          </p:cNvPr>
          <p:cNvGraphicFramePr>
            <a:graphicFrameLocks noGrp="1"/>
          </p:cNvGraphicFramePr>
          <p:nvPr>
            <p:extLst>
              <p:ext uri="{D42A27DB-BD31-4B8C-83A1-F6EECF244321}">
                <p14:modId xmlns:p14="http://schemas.microsoft.com/office/powerpoint/2010/main" val="1299044811"/>
              </p:ext>
            </p:extLst>
          </p:nvPr>
        </p:nvGraphicFramePr>
        <p:xfrm>
          <a:off x="4133794" y="1980214"/>
          <a:ext cx="3691848" cy="3206024"/>
        </p:xfrm>
        <a:graphic>
          <a:graphicData uri="http://schemas.openxmlformats.org/drawingml/2006/table">
            <a:tbl>
              <a:tblPr/>
              <a:tblGrid>
                <a:gridCol w="1890850">
                  <a:extLst>
                    <a:ext uri="{9D8B030D-6E8A-4147-A177-3AD203B41FA5}">
                      <a16:colId xmlns:a16="http://schemas.microsoft.com/office/drawing/2014/main" val="2552223154"/>
                    </a:ext>
                  </a:extLst>
                </a:gridCol>
                <a:gridCol w="1800998">
                  <a:extLst>
                    <a:ext uri="{9D8B030D-6E8A-4147-A177-3AD203B41FA5}">
                      <a16:colId xmlns:a16="http://schemas.microsoft.com/office/drawing/2014/main" val="1703550544"/>
                    </a:ext>
                  </a:extLst>
                </a:gridCol>
              </a:tblGrid>
              <a:tr h="185234">
                <a:tc>
                  <a:txBody>
                    <a:bodyPr/>
                    <a:lstStyle/>
                    <a:p>
                      <a:pPr marL="0" algn="l" rtl="0" eaLnBrk="1" fontAlgn="b" latinLnBrk="0" hangingPunct="1">
                        <a:spcBef>
                          <a:spcPts val="0"/>
                        </a:spcBef>
                        <a:spcAft>
                          <a:spcPts val="0"/>
                        </a:spcAft>
                      </a:pPr>
                      <a:r>
                        <a:rPr lang="fr-FR" sz="2000" b="0" i="0" u="none" strike="noStrike" kern="1200" dirty="0">
                          <a:solidFill>
                            <a:srgbClr val="000000"/>
                          </a:solidFill>
                          <a:effectLst/>
                          <a:latin typeface="+mn-lt"/>
                        </a:rPr>
                        <a:t>Algeria</a:t>
                      </a:r>
                      <a:endParaRPr lang="fr-FR" sz="2000" b="0" i="0" u="none" strike="noStrike" dirty="0">
                        <a:effectLst/>
                        <a:latin typeface="+mn-lt"/>
                      </a:endParaRPr>
                    </a:p>
                  </a:txBody>
                  <a:tcPr marL="1577" marR="1577" marT="1577"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EBF1E9"/>
                    </a:solidFill>
                  </a:tcPr>
                </a:tc>
                <a:tc>
                  <a:txBody>
                    <a:bodyPr/>
                    <a:lstStyle/>
                    <a:p>
                      <a:pPr marL="0" algn="l" rtl="0" eaLnBrk="1" fontAlgn="b" latinLnBrk="0" hangingPunct="1">
                        <a:spcBef>
                          <a:spcPts val="0"/>
                        </a:spcBef>
                        <a:spcAft>
                          <a:spcPts val="0"/>
                        </a:spcAft>
                      </a:pPr>
                      <a:r>
                        <a:rPr lang="fr-FR" sz="2000" b="0" i="0" u="none" strike="noStrike" kern="1200" dirty="0">
                          <a:solidFill>
                            <a:srgbClr val="000000"/>
                          </a:solidFill>
                          <a:effectLst/>
                          <a:latin typeface="+mn-lt"/>
                        </a:rPr>
                        <a:t>MESRS</a:t>
                      </a:r>
                      <a:endParaRPr lang="fr-FR" sz="2000" b="0" i="0" u="none" strike="noStrike" dirty="0">
                        <a:effectLst/>
                        <a:latin typeface="+mn-lt"/>
                      </a:endParaRPr>
                    </a:p>
                  </a:txBody>
                  <a:tcPr marL="1577" marR="1577" marT="1577"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EBF1E9"/>
                    </a:solidFill>
                  </a:tcPr>
                </a:tc>
                <a:extLst>
                  <a:ext uri="{0D108BD9-81ED-4DB2-BD59-A6C34878D82A}">
                    <a16:rowId xmlns:a16="http://schemas.microsoft.com/office/drawing/2014/main" val="1052508569"/>
                  </a:ext>
                </a:extLst>
              </a:tr>
              <a:tr h="185234">
                <a:tc>
                  <a:txBody>
                    <a:bodyPr/>
                    <a:lstStyle/>
                    <a:p>
                      <a:pPr marL="0" algn="l" rtl="0" eaLnBrk="1" fontAlgn="b" latinLnBrk="0" hangingPunct="1">
                        <a:spcBef>
                          <a:spcPts val="0"/>
                        </a:spcBef>
                        <a:spcAft>
                          <a:spcPts val="0"/>
                        </a:spcAft>
                      </a:pPr>
                      <a:r>
                        <a:rPr lang="fr-FR" sz="2000" b="0" i="0" u="none" strike="noStrike" dirty="0">
                          <a:effectLst/>
                          <a:latin typeface="+mn-lt"/>
                        </a:rPr>
                        <a:t>Cameron</a:t>
                      </a:r>
                    </a:p>
                  </a:txBody>
                  <a:tcPr marL="1577" marR="1577" marT="1577"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EBF1E9"/>
                    </a:solidFill>
                  </a:tcPr>
                </a:tc>
                <a:tc>
                  <a:txBody>
                    <a:bodyPr/>
                    <a:lstStyle/>
                    <a:p>
                      <a:pPr marL="0" algn="l" rtl="0" eaLnBrk="1" fontAlgn="b" latinLnBrk="0" hangingPunct="1">
                        <a:spcBef>
                          <a:spcPts val="0"/>
                        </a:spcBef>
                        <a:spcAft>
                          <a:spcPts val="0"/>
                        </a:spcAft>
                      </a:pPr>
                      <a:r>
                        <a:rPr lang="fr-FR" sz="2000" b="0" i="0" u="none" strike="noStrike" dirty="0">
                          <a:effectLst/>
                          <a:latin typeface="+mn-lt"/>
                        </a:rPr>
                        <a:t>MINRESI</a:t>
                      </a:r>
                    </a:p>
                  </a:txBody>
                  <a:tcPr marL="1577" marR="1577" marT="1577"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EBF1E9"/>
                    </a:solidFill>
                  </a:tcPr>
                </a:tc>
                <a:extLst>
                  <a:ext uri="{0D108BD9-81ED-4DB2-BD59-A6C34878D82A}">
                    <a16:rowId xmlns:a16="http://schemas.microsoft.com/office/drawing/2014/main" val="3853740729"/>
                  </a:ext>
                </a:extLst>
              </a:tr>
              <a:tr h="370467">
                <a:tc>
                  <a:txBody>
                    <a:bodyPr/>
                    <a:lstStyle/>
                    <a:p>
                      <a:pPr marL="0" algn="l" rtl="0" eaLnBrk="1" fontAlgn="b" latinLnBrk="0" hangingPunct="1">
                        <a:spcBef>
                          <a:spcPts val="0"/>
                        </a:spcBef>
                        <a:spcAft>
                          <a:spcPts val="0"/>
                        </a:spcAft>
                      </a:pPr>
                      <a:r>
                        <a:rPr lang="fr-FR" sz="2000" b="0" i="0" u="none" strike="noStrike" kern="1200" dirty="0" err="1">
                          <a:solidFill>
                            <a:srgbClr val="000000"/>
                          </a:solidFill>
                          <a:effectLst/>
                          <a:latin typeface="+mn-lt"/>
                        </a:rPr>
                        <a:t>Egypt</a:t>
                      </a:r>
                      <a:endParaRPr lang="fr-FR" sz="2000" b="0" i="0" u="none" strike="noStrike" dirty="0">
                        <a:effectLst/>
                        <a:latin typeface="+mn-lt"/>
                      </a:endParaRPr>
                    </a:p>
                  </a:txBody>
                  <a:tcPr marL="1577" marR="1577" marT="1577"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EBF1E9"/>
                    </a:solidFill>
                  </a:tcPr>
                </a:tc>
                <a:tc>
                  <a:txBody>
                    <a:bodyPr/>
                    <a:lstStyle/>
                    <a:p>
                      <a:pPr marL="0" algn="l" rtl="0" eaLnBrk="1" fontAlgn="b" latinLnBrk="0" hangingPunct="1">
                        <a:spcBef>
                          <a:spcPts val="0"/>
                        </a:spcBef>
                        <a:spcAft>
                          <a:spcPts val="0"/>
                        </a:spcAft>
                      </a:pPr>
                      <a:r>
                        <a:rPr lang="fr-FR" sz="2000" b="0" i="0" u="none" strike="noStrike" kern="1200" dirty="0">
                          <a:solidFill>
                            <a:srgbClr val="000000"/>
                          </a:solidFill>
                          <a:effectLst/>
                          <a:latin typeface="+mn-lt"/>
                        </a:rPr>
                        <a:t>STDF</a:t>
                      </a:r>
                      <a:endParaRPr lang="fr-FR" sz="2000" b="0" i="0" u="none" strike="noStrike" dirty="0">
                        <a:effectLst/>
                        <a:latin typeface="+mn-lt"/>
                      </a:endParaRPr>
                    </a:p>
                  </a:txBody>
                  <a:tcPr marL="1577" marR="1577" marT="1577"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EBF1E9"/>
                    </a:solidFill>
                  </a:tcPr>
                </a:tc>
                <a:extLst>
                  <a:ext uri="{0D108BD9-81ED-4DB2-BD59-A6C34878D82A}">
                    <a16:rowId xmlns:a16="http://schemas.microsoft.com/office/drawing/2014/main" val="2133606213"/>
                  </a:ext>
                </a:extLst>
              </a:tr>
              <a:tr h="740935">
                <a:tc>
                  <a:txBody>
                    <a:bodyPr/>
                    <a:lstStyle/>
                    <a:p>
                      <a:pPr marL="0" algn="l" rtl="0" eaLnBrk="1" fontAlgn="b" latinLnBrk="0" hangingPunct="1">
                        <a:spcBef>
                          <a:spcPts val="0"/>
                        </a:spcBef>
                        <a:spcAft>
                          <a:spcPts val="0"/>
                        </a:spcAft>
                      </a:pPr>
                      <a:r>
                        <a:rPr lang="fr-FR" sz="2000" b="0" i="0" u="none" strike="noStrike" kern="1200" dirty="0">
                          <a:solidFill>
                            <a:srgbClr val="000000"/>
                          </a:solidFill>
                          <a:effectLst/>
                          <a:latin typeface="+mn-lt"/>
                        </a:rPr>
                        <a:t>Morocco</a:t>
                      </a:r>
                      <a:endParaRPr lang="fr-FR" sz="2000" b="0" i="0" u="none" strike="noStrike" dirty="0">
                        <a:effectLst/>
                        <a:latin typeface="+mn-lt"/>
                      </a:endParaRPr>
                    </a:p>
                  </a:txBody>
                  <a:tcPr marL="1577" marR="1577" marT="1577" marB="0" anchor="ctr">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EBF1E9"/>
                    </a:solidFill>
                  </a:tcPr>
                </a:tc>
                <a:tc>
                  <a:txBody>
                    <a:bodyPr/>
                    <a:lstStyle/>
                    <a:p>
                      <a:pPr marL="0" algn="l" rtl="0" eaLnBrk="1" fontAlgn="b" latinLnBrk="0" hangingPunct="1">
                        <a:spcBef>
                          <a:spcPts val="0"/>
                        </a:spcBef>
                        <a:spcAft>
                          <a:spcPts val="0"/>
                        </a:spcAft>
                      </a:pPr>
                      <a:r>
                        <a:rPr lang="fr-FR" sz="2000" b="0" i="0" u="none" strike="noStrike" dirty="0">
                          <a:effectLst/>
                          <a:latin typeface="+mn-lt"/>
                        </a:rPr>
                        <a:t>MESRSI</a:t>
                      </a:r>
                    </a:p>
                    <a:p>
                      <a:pPr marL="0" algn="l" rtl="0" eaLnBrk="1" fontAlgn="b" latinLnBrk="0" hangingPunct="1">
                        <a:spcBef>
                          <a:spcPts val="0"/>
                        </a:spcBef>
                        <a:spcAft>
                          <a:spcPts val="0"/>
                        </a:spcAft>
                      </a:pPr>
                      <a:r>
                        <a:rPr lang="fr-FR" sz="2000" b="0" i="0" u="none" strike="noStrike" dirty="0">
                          <a:effectLst/>
                          <a:latin typeface="+mn-lt"/>
                        </a:rPr>
                        <a:t>IRESEN (TBC)</a:t>
                      </a:r>
                    </a:p>
                  </a:txBody>
                  <a:tcPr marL="1577" marR="1577" marT="1577"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EBF1E9"/>
                    </a:solidFill>
                  </a:tcPr>
                </a:tc>
                <a:extLst>
                  <a:ext uri="{0D108BD9-81ED-4DB2-BD59-A6C34878D82A}">
                    <a16:rowId xmlns:a16="http://schemas.microsoft.com/office/drawing/2014/main" val="3725839636"/>
                  </a:ext>
                </a:extLst>
              </a:tr>
              <a:tr h="370467">
                <a:tc>
                  <a:txBody>
                    <a:bodyPr/>
                    <a:lstStyle/>
                    <a:p>
                      <a:pPr marL="0" algn="l" rtl="0" eaLnBrk="1" fontAlgn="b" latinLnBrk="0" hangingPunct="1">
                        <a:spcBef>
                          <a:spcPts val="0"/>
                        </a:spcBef>
                        <a:spcAft>
                          <a:spcPts val="0"/>
                        </a:spcAft>
                      </a:pPr>
                      <a:r>
                        <a:rPr lang="fr-FR" sz="2000" b="0" i="0" u="none" strike="noStrike" kern="1200">
                          <a:solidFill>
                            <a:srgbClr val="000000"/>
                          </a:solidFill>
                          <a:effectLst/>
                          <a:latin typeface="+mn-lt"/>
                        </a:rPr>
                        <a:t>Senegal</a:t>
                      </a:r>
                      <a:endParaRPr lang="fr-FR" sz="2000" b="0" i="0" u="none" strike="noStrike">
                        <a:effectLst/>
                        <a:latin typeface="+mn-lt"/>
                      </a:endParaRPr>
                    </a:p>
                  </a:txBody>
                  <a:tcPr marL="1577" marR="1577" marT="1577"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EBF1E9"/>
                    </a:solidFill>
                  </a:tcPr>
                </a:tc>
                <a:tc>
                  <a:txBody>
                    <a:bodyPr/>
                    <a:lstStyle/>
                    <a:p>
                      <a:pPr marL="0" algn="l" rtl="0" eaLnBrk="1" fontAlgn="b" latinLnBrk="0" hangingPunct="1">
                        <a:spcBef>
                          <a:spcPts val="0"/>
                        </a:spcBef>
                        <a:spcAft>
                          <a:spcPts val="0"/>
                        </a:spcAft>
                      </a:pPr>
                      <a:r>
                        <a:rPr lang="fr-FR" sz="2000" b="0" i="0" u="none" strike="noStrike" kern="1200" dirty="0">
                          <a:solidFill>
                            <a:srgbClr val="000000"/>
                          </a:solidFill>
                          <a:effectLst/>
                          <a:latin typeface="+mn-lt"/>
                        </a:rPr>
                        <a:t>MESRI</a:t>
                      </a:r>
                      <a:endParaRPr lang="fr-FR" sz="2000" b="0" i="0" u="none" strike="noStrike" dirty="0">
                        <a:effectLst/>
                        <a:latin typeface="+mn-lt"/>
                      </a:endParaRPr>
                    </a:p>
                  </a:txBody>
                  <a:tcPr marL="1577" marR="1577" marT="1577"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EBF1E9"/>
                    </a:solidFill>
                  </a:tcPr>
                </a:tc>
                <a:extLst>
                  <a:ext uri="{0D108BD9-81ED-4DB2-BD59-A6C34878D82A}">
                    <a16:rowId xmlns:a16="http://schemas.microsoft.com/office/drawing/2014/main" val="418726793"/>
                  </a:ext>
                </a:extLst>
              </a:tr>
              <a:tr h="370467">
                <a:tc rowSpan="2">
                  <a:txBody>
                    <a:bodyPr/>
                    <a:lstStyle/>
                    <a:p>
                      <a:pPr marL="0" algn="l" rtl="0" eaLnBrk="1" fontAlgn="b" latinLnBrk="0" hangingPunct="1">
                        <a:spcBef>
                          <a:spcPts val="0"/>
                        </a:spcBef>
                        <a:spcAft>
                          <a:spcPts val="0"/>
                        </a:spcAft>
                      </a:pPr>
                      <a:r>
                        <a:rPr lang="fr-FR" sz="2000" b="0" i="0" u="none" strike="noStrike" kern="1200" dirty="0">
                          <a:solidFill>
                            <a:srgbClr val="000000"/>
                          </a:solidFill>
                          <a:effectLst/>
                          <a:latin typeface="+mn-lt"/>
                        </a:rPr>
                        <a:t>South Africa</a:t>
                      </a:r>
                      <a:endParaRPr lang="fr-FR" sz="2000" b="0" i="0" u="none" strike="noStrike" dirty="0">
                        <a:effectLst/>
                        <a:latin typeface="+mn-lt"/>
                      </a:endParaRPr>
                    </a:p>
                  </a:txBody>
                  <a:tcPr marL="1577" marR="1577" marT="1577" marB="0" anchor="ctr">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EBF1E9"/>
                    </a:solidFill>
                  </a:tcPr>
                </a:tc>
                <a:tc>
                  <a:txBody>
                    <a:bodyPr/>
                    <a:lstStyle/>
                    <a:p>
                      <a:pPr marL="0" algn="l" rtl="0" eaLnBrk="1" fontAlgn="b" latinLnBrk="0" hangingPunct="1">
                        <a:spcBef>
                          <a:spcPts val="0"/>
                        </a:spcBef>
                        <a:spcAft>
                          <a:spcPts val="0"/>
                        </a:spcAft>
                      </a:pPr>
                      <a:r>
                        <a:rPr lang="fr-FR" sz="2000" b="0" i="0" u="none" strike="noStrike" kern="1200" dirty="0">
                          <a:solidFill>
                            <a:srgbClr val="000000"/>
                          </a:solidFill>
                          <a:effectLst/>
                          <a:latin typeface="+mn-lt"/>
                        </a:rPr>
                        <a:t>DSTI</a:t>
                      </a:r>
                      <a:endParaRPr lang="fr-FR" sz="2000" b="0" i="0" u="none" strike="noStrike" dirty="0">
                        <a:effectLst/>
                        <a:latin typeface="+mn-lt"/>
                      </a:endParaRPr>
                    </a:p>
                  </a:txBody>
                  <a:tcPr marL="1577" marR="1577" marT="1577"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EBF1E9"/>
                    </a:solidFill>
                  </a:tcPr>
                </a:tc>
                <a:extLst>
                  <a:ext uri="{0D108BD9-81ED-4DB2-BD59-A6C34878D82A}">
                    <a16:rowId xmlns:a16="http://schemas.microsoft.com/office/drawing/2014/main" val="3505298333"/>
                  </a:ext>
                </a:extLst>
              </a:tr>
              <a:tr h="370467">
                <a:tc vMerge="1">
                  <a:txBody>
                    <a:bodyPr/>
                    <a:lstStyle/>
                    <a:p>
                      <a:endParaRPr lang="en-ZA"/>
                    </a:p>
                  </a:txBody>
                  <a:tcPr/>
                </a:tc>
                <a:tc>
                  <a:txBody>
                    <a:bodyPr/>
                    <a:lstStyle/>
                    <a:p>
                      <a:pPr marL="0" algn="l" rtl="0" eaLnBrk="1" fontAlgn="b" latinLnBrk="0" hangingPunct="1">
                        <a:spcBef>
                          <a:spcPts val="0"/>
                        </a:spcBef>
                        <a:spcAft>
                          <a:spcPts val="0"/>
                        </a:spcAft>
                      </a:pPr>
                      <a:r>
                        <a:rPr lang="fr-FR" sz="2000" b="0" i="0" u="none" strike="noStrike" dirty="0">
                          <a:effectLst/>
                          <a:latin typeface="+mn-lt"/>
                        </a:rPr>
                        <a:t>NRF</a:t>
                      </a:r>
                    </a:p>
                  </a:txBody>
                  <a:tcPr marL="1577" marR="1577" marT="1577"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EBF1E9"/>
                    </a:solidFill>
                  </a:tcPr>
                </a:tc>
                <a:extLst>
                  <a:ext uri="{0D108BD9-81ED-4DB2-BD59-A6C34878D82A}">
                    <a16:rowId xmlns:a16="http://schemas.microsoft.com/office/drawing/2014/main" val="3903605528"/>
                  </a:ext>
                </a:extLst>
              </a:tr>
              <a:tr h="370467">
                <a:tc>
                  <a:txBody>
                    <a:bodyPr/>
                    <a:lstStyle/>
                    <a:p>
                      <a:pPr marL="0" algn="l" rtl="0" eaLnBrk="1" fontAlgn="b" latinLnBrk="0" hangingPunct="1">
                        <a:spcBef>
                          <a:spcPts val="0"/>
                        </a:spcBef>
                        <a:spcAft>
                          <a:spcPts val="0"/>
                        </a:spcAft>
                      </a:pPr>
                      <a:r>
                        <a:rPr lang="fr-FR" sz="2000" b="0" i="0" u="none" strike="noStrike" kern="1200" dirty="0" err="1">
                          <a:solidFill>
                            <a:srgbClr val="000000"/>
                          </a:solidFill>
                          <a:effectLst/>
                          <a:latin typeface="+mn-lt"/>
                        </a:rPr>
                        <a:t>Tunisia</a:t>
                      </a:r>
                      <a:endParaRPr lang="fr-FR" sz="2000" b="0" i="0" u="none" strike="noStrike" dirty="0">
                        <a:effectLst/>
                        <a:latin typeface="+mn-lt"/>
                      </a:endParaRPr>
                    </a:p>
                  </a:txBody>
                  <a:tcPr marL="1577" marR="1577" marT="1577"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EBF1E9"/>
                    </a:solidFill>
                  </a:tcPr>
                </a:tc>
                <a:tc>
                  <a:txBody>
                    <a:bodyPr/>
                    <a:lstStyle/>
                    <a:p>
                      <a:pPr marL="0" algn="l" rtl="0" eaLnBrk="1" fontAlgn="b" latinLnBrk="0" hangingPunct="1">
                        <a:spcBef>
                          <a:spcPts val="0"/>
                        </a:spcBef>
                        <a:spcAft>
                          <a:spcPts val="0"/>
                        </a:spcAft>
                      </a:pPr>
                      <a:r>
                        <a:rPr lang="fr-FR" sz="2000" b="0" i="0" u="none" strike="noStrike" kern="1200" dirty="0">
                          <a:solidFill>
                            <a:srgbClr val="000000"/>
                          </a:solidFill>
                          <a:effectLst/>
                          <a:latin typeface="+mn-lt"/>
                        </a:rPr>
                        <a:t>MHESR</a:t>
                      </a:r>
                      <a:endParaRPr lang="fr-FR" sz="2000" b="0" i="0" u="none" strike="noStrike" dirty="0">
                        <a:effectLst/>
                        <a:latin typeface="+mn-lt"/>
                      </a:endParaRPr>
                    </a:p>
                  </a:txBody>
                  <a:tcPr marL="1577" marR="1577" marT="1577"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EBF1E9"/>
                    </a:solidFill>
                  </a:tcPr>
                </a:tc>
                <a:extLst>
                  <a:ext uri="{0D108BD9-81ED-4DB2-BD59-A6C34878D82A}">
                    <a16:rowId xmlns:a16="http://schemas.microsoft.com/office/drawing/2014/main" val="1630967401"/>
                  </a:ext>
                </a:extLst>
              </a:tr>
            </a:tbl>
          </a:graphicData>
        </a:graphic>
      </p:graphicFrame>
      <p:graphicFrame>
        <p:nvGraphicFramePr>
          <p:cNvPr id="15" name="Tableau 14">
            <a:extLst>
              <a:ext uri="{FF2B5EF4-FFF2-40B4-BE49-F238E27FC236}">
                <a16:creationId xmlns:a16="http://schemas.microsoft.com/office/drawing/2014/main" id="{9EBDCB88-2603-46B3-B217-E00FF0AE3C1F}"/>
              </a:ext>
            </a:extLst>
          </p:cNvPr>
          <p:cNvGraphicFramePr>
            <a:graphicFrameLocks noGrp="1"/>
          </p:cNvGraphicFramePr>
          <p:nvPr>
            <p:extLst>
              <p:ext uri="{D42A27DB-BD31-4B8C-83A1-F6EECF244321}">
                <p14:modId xmlns:p14="http://schemas.microsoft.com/office/powerpoint/2010/main" val="234563310"/>
              </p:ext>
            </p:extLst>
          </p:nvPr>
        </p:nvGraphicFramePr>
        <p:xfrm>
          <a:off x="1067890" y="1914051"/>
          <a:ext cx="2791623" cy="3317494"/>
        </p:xfrm>
        <a:graphic>
          <a:graphicData uri="http://schemas.openxmlformats.org/drawingml/2006/table">
            <a:tbl>
              <a:tblPr/>
              <a:tblGrid>
                <a:gridCol w="1375573">
                  <a:extLst>
                    <a:ext uri="{9D8B030D-6E8A-4147-A177-3AD203B41FA5}">
                      <a16:colId xmlns:a16="http://schemas.microsoft.com/office/drawing/2014/main" val="881789468"/>
                    </a:ext>
                  </a:extLst>
                </a:gridCol>
                <a:gridCol w="1416050">
                  <a:extLst>
                    <a:ext uri="{9D8B030D-6E8A-4147-A177-3AD203B41FA5}">
                      <a16:colId xmlns:a16="http://schemas.microsoft.com/office/drawing/2014/main" val="4122507794"/>
                    </a:ext>
                  </a:extLst>
                </a:gridCol>
              </a:tblGrid>
              <a:tr h="198882">
                <a:tc>
                  <a:txBody>
                    <a:bodyPr/>
                    <a:lstStyle/>
                    <a:p>
                      <a:pPr marL="0" algn="l" rtl="0" eaLnBrk="1" fontAlgn="b" latinLnBrk="0" hangingPunct="1">
                        <a:spcBef>
                          <a:spcPts val="0"/>
                        </a:spcBef>
                        <a:spcAft>
                          <a:spcPts val="0"/>
                        </a:spcAft>
                      </a:pPr>
                      <a:r>
                        <a:rPr lang="fr-FR" sz="2000" b="0" i="0" u="none" strike="noStrike" kern="1200" dirty="0" err="1">
                          <a:solidFill>
                            <a:srgbClr val="000000"/>
                          </a:solidFill>
                          <a:effectLst/>
                          <a:latin typeface="+mn-lt"/>
                        </a:rPr>
                        <a:t>Austria</a:t>
                      </a:r>
                      <a:endParaRPr lang="fr-FR" sz="1800" b="0" i="0" u="none" strike="noStrike" dirty="0">
                        <a:effectLst/>
                        <a:latin typeface="+mn-lt"/>
                      </a:endParaRPr>
                    </a:p>
                  </a:txBody>
                  <a:tcPr marL="2794" marR="2794" marT="2794"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EBF1E9"/>
                    </a:solidFill>
                  </a:tcPr>
                </a:tc>
                <a:tc>
                  <a:txBody>
                    <a:bodyPr/>
                    <a:lstStyle/>
                    <a:p>
                      <a:pPr marL="0" algn="l" rtl="0" eaLnBrk="1" fontAlgn="b" latinLnBrk="0" hangingPunct="1">
                        <a:spcBef>
                          <a:spcPts val="0"/>
                        </a:spcBef>
                        <a:spcAft>
                          <a:spcPts val="0"/>
                        </a:spcAft>
                      </a:pPr>
                      <a:r>
                        <a:rPr lang="fr-FR" sz="2000" b="0" i="0" u="none" strike="noStrike" kern="1200" dirty="0">
                          <a:solidFill>
                            <a:srgbClr val="000000"/>
                          </a:solidFill>
                          <a:effectLst/>
                          <a:latin typeface="+mn-lt"/>
                        </a:rPr>
                        <a:t>FFG</a:t>
                      </a:r>
                      <a:endParaRPr lang="fr-FR" sz="1800" b="0" i="0" u="none" strike="noStrike" dirty="0">
                        <a:effectLst/>
                        <a:latin typeface="+mn-lt"/>
                      </a:endParaRPr>
                    </a:p>
                  </a:txBody>
                  <a:tcPr marL="2794" marR="2794" marT="2794"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EBF1E9"/>
                    </a:solidFill>
                  </a:tcPr>
                </a:tc>
                <a:extLst>
                  <a:ext uri="{0D108BD9-81ED-4DB2-BD59-A6C34878D82A}">
                    <a16:rowId xmlns:a16="http://schemas.microsoft.com/office/drawing/2014/main" val="3192345582"/>
                  </a:ext>
                </a:extLst>
              </a:tr>
              <a:tr h="198882">
                <a:tc>
                  <a:txBody>
                    <a:bodyPr/>
                    <a:lstStyle/>
                    <a:p>
                      <a:pPr marL="0" algn="l" rtl="0" eaLnBrk="1" fontAlgn="b" latinLnBrk="0" hangingPunct="1">
                        <a:spcBef>
                          <a:spcPts val="0"/>
                        </a:spcBef>
                        <a:spcAft>
                          <a:spcPts val="0"/>
                        </a:spcAft>
                      </a:pPr>
                      <a:r>
                        <a:rPr lang="fr-FR" sz="2000" b="0" i="0" u="none" strike="noStrike" kern="1200">
                          <a:solidFill>
                            <a:srgbClr val="000000"/>
                          </a:solidFill>
                          <a:effectLst/>
                          <a:latin typeface="+mn-lt"/>
                        </a:rPr>
                        <a:t>Belgium</a:t>
                      </a:r>
                      <a:endParaRPr lang="fr-FR" sz="1800" b="0" i="0" u="none" strike="noStrike">
                        <a:effectLst/>
                        <a:latin typeface="+mn-lt"/>
                      </a:endParaRPr>
                    </a:p>
                  </a:txBody>
                  <a:tcPr marL="2794" marR="2794" marT="2794"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EBF1E9"/>
                    </a:solidFill>
                  </a:tcPr>
                </a:tc>
                <a:tc>
                  <a:txBody>
                    <a:bodyPr/>
                    <a:lstStyle/>
                    <a:p>
                      <a:pPr marL="0" algn="l" rtl="0" eaLnBrk="1" fontAlgn="b" latinLnBrk="0" hangingPunct="1">
                        <a:spcBef>
                          <a:spcPts val="0"/>
                        </a:spcBef>
                        <a:spcAft>
                          <a:spcPts val="0"/>
                        </a:spcAft>
                      </a:pPr>
                      <a:r>
                        <a:rPr lang="fr-FR" sz="2000" b="0" i="0" u="none" strike="noStrike" kern="1200">
                          <a:solidFill>
                            <a:srgbClr val="000000"/>
                          </a:solidFill>
                          <a:effectLst/>
                          <a:latin typeface="+mn-lt"/>
                        </a:rPr>
                        <a:t>FRS-FNRS</a:t>
                      </a:r>
                      <a:endParaRPr lang="fr-FR" sz="1800" b="0" i="0" u="none" strike="noStrike">
                        <a:effectLst/>
                        <a:latin typeface="+mn-lt"/>
                      </a:endParaRPr>
                    </a:p>
                  </a:txBody>
                  <a:tcPr marL="2794" marR="2794" marT="2794"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EBF1E9"/>
                    </a:solidFill>
                  </a:tcPr>
                </a:tc>
                <a:extLst>
                  <a:ext uri="{0D108BD9-81ED-4DB2-BD59-A6C34878D82A}">
                    <a16:rowId xmlns:a16="http://schemas.microsoft.com/office/drawing/2014/main" val="2758431564"/>
                  </a:ext>
                </a:extLst>
              </a:tr>
              <a:tr h="198882">
                <a:tc rowSpan="2">
                  <a:txBody>
                    <a:bodyPr/>
                    <a:lstStyle/>
                    <a:p>
                      <a:pPr marL="0" algn="l" rtl="0" eaLnBrk="1" fontAlgn="b" latinLnBrk="0" hangingPunct="1">
                        <a:spcBef>
                          <a:spcPts val="0"/>
                        </a:spcBef>
                        <a:spcAft>
                          <a:spcPts val="0"/>
                        </a:spcAft>
                      </a:pPr>
                      <a:r>
                        <a:rPr lang="fr-FR" sz="2000" b="0" i="0" u="none" strike="noStrike" kern="1200" dirty="0">
                          <a:solidFill>
                            <a:srgbClr val="000000"/>
                          </a:solidFill>
                          <a:effectLst/>
                          <a:latin typeface="+mn-lt"/>
                        </a:rPr>
                        <a:t>France</a:t>
                      </a:r>
                      <a:endParaRPr lang="fr-FR" sz="1800" b="0" i="0" u="none" strike="noStrike" dirty="0">
                        <a:effectLst/>
                        <a:latin typeface="+mn-lt"/>
                      </a:endParaRPr>
                    </a:p>
                  </a:txBody>
                  <a:tcPr marL="2794" marR="2794" marT="2794" marB="0" anchor="ctr">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EBF1E9"/>
                    </a:solidFill>
                  </a:tcPr>
                </a:tc>
                <a:tc>
                  <a:txBody>
                    <a:bodyPr/>
                    <a:lstStyle/>
                    <a:p>
                      <a:pPr marL="0" algn="l" rtl="0" eaLnBrk="1" fontAlgn="b" latinLnBrk="0" hangingPunct="1">
                        <a:spcBef>
                          <a:spcPts val="0"/>
                        </a:spcBef>
                        <a:spcAft>
                          <a:spcPts val="0"/>
                        </a:spcAft>
                      </a:pPr>
                      <a:r>
                        <a:rPr lang="fr-FR" sz="2000" b="0" i="0" u="none" strike="noStrike" kern="1200" dirty="0">
                          <a:solidFill>
                            <a:srgbClr val="000000"/>
                          </a:solidFill>
                          <a:effectLst/>
                          <a:latin typeface="+mn-lt"/>
                        </a:rPr>
                        <a:t>ANR</a:t>
                      </a:r>
                      <a:endParaRPr lang="fr-FR" sz="1800" b="0" i="0" u="none" strike="noStrike" dirty="0">
                        <a:effectLst/>
                        <a:latin typeface="+mn-lt"/>
                      </a:endParaRPr>
                    </a:p>
                  </a:txBody>
                  <a:tcPr marL="2794" marR="2794" marT="2794"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EBF1E9"/>
                    </a:solidFill>
                  </a:tcPr>
                </a:tc>
                <a:extLst>
                  <a:ext uri="{0D108BD9-81ED-4DB2-BD59-A6C34878D82A}">
                    <a16:rowId xmlns:a16="http://schemas.microsoft.com/office/drawing/2014/main" val="1846339060"/>
                  </a:ext>
                </a:extLst>
              </a:tr>
              <a:tr h="198882">
                <a:tc vMerge="1">
                  <a:txBody>
                    <a:bodyPr/>
                    <a:lstStyle/>
                    <a:p>
                      <a:pPr marL="0" algn="l" rtl="0" eaLnBrk="1" fontAlgn="b" latinLnBrk="0" hangingPunct="1">
                        <a:spcBef>
                          <a:spcPts val="0"/>
                        </a:spcBef>
                        <a:spcAft>
                          <a:spcPts val="0"/>
                        </a:spcAft>
                      </a:pPr>
                      <a:endParaRPr lang="fr-FR" sz="1800" b="0" i="0" u="none" strike="noStrike" dirty="0">
                        <a:effectLst/>
                        <a:latin typeface="+mn-lt"/>
                      </a:endParaRPr>
                    </a:p>
                  </a:txBody>
                  <a:tcPr marL="2794" marR="2794" marT="2794"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EBF1E9"/>
                    </a:solidFill>
                  </a:tcPr>
                </a:tc>
                <a:tc>
                  <a:txBody>
                    <a:bodyPr/>
                    <a:lstStyle/>
                    <a:p>
                      <a:pPr marL="0" algn="l" rtl="0" eaLnBrk="1" fontAlgn="b" latinLnBrk="0" hangingPunct="1">
                        <a:spcBef>
                          <a:spcPts val="0"/>
                        </a:spcBef>
                        <a:spcAft>
                          <a:spcPts val="0"/>
                        </a:spcAft>
                      </a:pPr>
                      <a:r>
                        <a:rPr lang="fr-FR" sz="1800" b="0" i="0" u="none" strike="noStrike" dirty="0">
                          <a:effectLst/>
                          <a:latin typeface="+mn-lt"/>
                        </a:rPr>
                        <a:t>LARI</a:t>
                      </a:r>
                    </a:p>
                  </a:txBody>
                  <a:tcPr marL="2794" marR="2794" marT="2794"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EBF1E9"/>
                    </a:solidFill>
                  </a:tcPr>
                </a:tc>
                <a:extLst>
                  <a:ext uri="{0D108BD9-81ED-4DB2-BD59-A6C34878D82A}">
                    <a16:rowId xmlns:a16="http://schemas.microsoft.com/office/drawing/2014/main" val="4052618066"/>
                  </a:ext>
                </a:extLst>
              </a:tr>
              <a:tr h="198882">
                <a:tc>
                  <a:txBody>
                    <a:bodyPr/>
                    <a:lstStyle/>
                    <a:p>
                      <a:pPr marL="0" algn="l" rtl="0" eaLnBrk="1" fontAlgn="b" latinLnBrk="0" hangingPunct="1">
                        <a:spcBef>
                          <a:spcPts val="0"/>
                        </a:spcBef>
                        <a:spcAft>
                          <a:spcPts val="0"/>
                        </a:spcAft>
                      </a:pPr>
                      <a:r>
                        <a:rPr lang="fr-FR" sz="2000" b="0" i="0" u="none" strike="noStrike" kern="1200">
                          <a:solidFill>
                            <a:srgbClr val="000000"/>
                          </a:solidFill>
                          <a:effectLst/>
                          <a:latin typeface="+mn-lt"/>
                        </a:rPr>
                        <a:t>Germany</a:t>
                      </a:r>
                      <a:endParaRPr lang="fr-FR" sz="1800" b="0" i="0" u="none" strike="noStrike">
                        <a:effectLst/>
                        <a:latin typeface="+mn-lt"/>
                      </a:endParaRPr>
                    </a:p>
                  </a:txBody>
                  <a:tcPr marL="2794" marR="2794" marT="2794"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EBF1E9"/>
                    </a:solidFill>
                  </a:tcPr>
                </a:tc>
                <a:tc>
                  <a:txBody>
                    <a:bodyPr/>
                    <a:lstStyle/>
                    <a:p>
                      <a:pPr marL="0" algn="l" rtl="0" eaLnBrk="1" fontAlgn="b" latinLnBrk="0" hangingPunct="1">
                        <a:spcBef>
                          <a:spcPts val="0"/>
                        </a:spcBef>
                        <a:spcAft>
                          <a:spcPts val="0"/>
                        </a:spcAft>
                      </a:pPr>
                      <a:r>
                        <a:rPr lang="fr-FR" sz="2000" b="0" i="0" u="none" strike="noStrike" kern="1200" dirty="0">
                          <a:solidFill>
                            <a:srgbClr val="000000"/>
                          </a:solidFill>
                          <a:effectLst/>
                          <a:latin typeface="+mn-lt"/>
                        </a:rPr>
                        <a:t>JUELICH-</a:t>
                      </a:r>
                      <a:r>
                        <a:rPr lang="fr-FR" sz="2000" b="0" i="0" u="none" strike="noStrike" kern="1200" dirty="0" err="1">
                          <a:solidFill>
                            <a:srgbClr val="000000"/>
                          </a:solidFill>
                          <a:effectLst/>
                          <a:latin typeface="+mn-lt"/>
                        </a:rPr>
                        <a:t>PtJ</a:t>
                      </a:r>
                      <a:endParaRPr lang="fr-FR" sz="1800" b="0" i="0" u="none" strike="noStrike" dirty="0">
                        <a:effectLst/>
                        <a:latin typeface="+mn-lt"/>
                      </a:endParaRPr>
                    </a:p>
                  </a:txBody>
                  <a:tcPr marL="2794" marR="2794" marT="2794"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EBF1E9"/>
                    </a:solidFill>
                  </a:tcPr>
                </a:tc>
                <a:extLst>
                  <a:ext uri="{0D108BD9-81ED-4DB2-BD59-A6C34878D82A}">
                    <a16:rowId xmlns:a16="http://schemas.microsoft.com/office/drawing/2014/main" val="1003966857"/>
                  </a:ext>
                </a:extLst>
              </a:tr>
              <a:tr h="288360">
                <a:tc>
                  <a:txBody>
                    <a:bodyPr/>
                    <a:lstStyle/>
                    <a:p>
                      <a:pPr marL="0" algn="l" rtl="0" eaLnBrk="1" fontAlgn="b" latinLnBrk="0" hangingPunct="1">
                        <a:spcBef>
                          <a:spcPts val="0"/>
                        </a:spcBef>
                        <a:spcAft>
                          <a:spcPts val="0"/>
                        </a:spcAft>
                      </a:pPr>
                      <a:r>
                        <a:rPr lang="fr-FR" sz="2000" b="0" i="0" u="none" strike="noStrike" kern="1200">
                          <a:solidFill>
                            <a:srgbClr val="000000"/>
                          </a:solidFill>
                          <a:effectLst/>
                          <a:latin typeface="+mn-lt"/>
                        </a:rPr>
                        <a:t>Italy</a:t>
                      </a:r>
                      <a:endParaRPr lang="fr-FR" sz="1800" b="0" i="0" u="none" strike="noStrike">
                        <a:effectLst/>
                        <a:latin typeface="+mn-lt"/>
                      </a:endParaRPr>
                    </a:p>
                  </a:txBody>
                  <a:tcPr marL="2794" marR="2794" marT="2794"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EBF1E9"/>
                    </a:solidFill>
                  </a:tcPr>
                </a:tc>
                <a:tc>
                  <a:txBody>
                    <a:bodyPr/>
                    <a:lstStyle/>
                    <a:p>
                      <a:pPr marL="0" algn="l" rtl="0" eaLnBrk="1" fontAlgn="b" latinLnBrk="0" hangingPunct="1">
                        <a:spcBef>
                          <a:spcPts val="0"/>
                        </a:spcBef>
                        <a:spcAft>
                          <a:spcPts val="0"/>
                        </a:spcAft>
                      </a:pPr>
                      <a:r>
                        <a:rPr lang="fr-FR" sz="2000" b="0" i="0" u="none" strike="noStrike" kern="1200" dirty="0">
                          <a:solidFill>
                            <a:srgbClr val="000000"/>
                          </a:solidFill>
                          <a:effectLst/>
                          <a:latin typeface="+mn-lt"/>
                        </a:rPr>
                        <a:t>MUR</a:t>
                      </a:r>
                      <a:endParaRPr lang="fr-FR" sz="1800" b="0" i="0" u="none" strike="noStrike" dirty="0">
                        <a:effectLst/>
                        <a:latin typeface="+mn-lt"/>
                      </a:endParaRPr>
                    </a:p>
                  </a:txBody>
                  <a:tcPr marL="2794" marR="2794" marT="2794"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EBF1E9"/>
                    </a:solidFill>
                  </a:tcPr>
                </a:tc>
                <a:extLst>
                  <a:ext uri="{0D108BD9-81ED-4DB2-BD59-A6C34878D82A}">
                    <a16:rowId xmlns:a16="http://schemas.microsoft.com/office/drawing/2014/main" val="3496100533"/>
                  </a:ext>
                </a:extLst>
              </a:tr>
              <a:tr h="198882">
                <a:tc>
                  <a:txBody>
                    <a:bodyPr/>
                    <a:lstStyle/>
                    <a:p>
                      <a:pPr marL="0" algn="l" rtl="0" eaLnBrk="1" fontAlgn="b" latinLnBrk="0" hangingPunct="1">
                        <a:spcBef>
                          <a:spcPts val="0"/>
                        </a:spcBef>
                        <a:spcAft>
                          <a:spcPts val="0"/>
                        </a:spcAft>
                      </a:pPr>
                      <a:r>
                        <a:rPr lang="fr-FR" sz="2000" b="0" i="0" u="none" strike="noStrike" kern="1200" dirty="0" err="1">
                          <a:solidFill>
                            <a:srgbClr val="000000"/>
                          </a:solidFill>
                          <a:effectLst/>
                          <a:latin typeface="+mn-lt"/>
                        </a:rPr>
                        <a:t>Poland</a:t>
                      </a:r>
                      <a:endParaRPr lang="fr-FR" sz="1800" b="0" i="0" u="none" strike="noStrike" dirty="0">
                        <a:effectLst/>
                        <a:latin typeface="+mn-lt"/>
                      </a:endParaRPr>
                    </a:p>
                  </a:txBody>
                  <a:tcPr marL="2794" marR="2794" marT="2794"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EBF1E9"/>
                    </a:solidFill>
                  </a:tcPr>
                </a:tc>
                <a:tc>
                  <a:txBody>
                    <a:bodyPr/>
                    <a:lstStyle/>
                    <a:p>
                      <a:pPr marL="0" algn="l" rtl="0" eaLnBrk="1" fontAlgn="b" latinLnBrk="0" hangingPunct="1">
                        <a:spcBef>
                          <a:spcPts val="0"/>
                        </a:spcBef>
                        <a:spcAft>
                          <a:spcPts val="0"/>
                        </a:spcAft>
                      </a:pPr>
                      <a:r>
                        <a:rPr lang="fr-FR" sz="2000" b="0" i="0" u="none" strike="noStrike" kern="1200" dirty="0">
                          <a:solidFill>
                            <a:srgbClr val="000000"/>
                          </a:solidFill>
                          <a:effectLst/>
                          <a:latin typeface="+mn-lt"/>
                        </a:rPr>
                        <a:t>NCN</a:t>
                      </a:r>
                      <a:endParaRPr lang="fr-FR" sz="1800" b="0" i="0" u="none" strike="noStrike" dirty="0">
                        <a:effectLst/>
                        <a:latin typeface="+mn-lt"/>
                      </a:endParaRPr>
                    </a:p>
                  </a:txBody>
                  <a:tcPr marL="2794" marR="2794" marT="2794"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EBF1E9"/>
                    </a:solidFill>
                  </a:tcPr>
                </a:tc>
                <a:extLst>
                  <a:ext uri="{0D108BD9-81ED-4DB2-BD59-A6C34878D82A}">
                    <a16:rowId xmlns:a16="http://schemas.microsoft.com/office/drawing/2014/main" val="1600068794"/>
                  </a:ext>
                </a:extLst>
              </a:tr>
              <a:tr h="182118">
                <a:tc>
                  <a:txBody>
                    <a:bodyPr/>
                    <a:lstStyle/>
                    <a:p>
                      <a:pPr marL="0" algn="l" rtl="0" eaLnBrk="1" fontAlgn="b" latinLnBrk="0" hangingPunct="1">
                        <a:spcBef>
                          <a:spcPts val="0"/>
                        </a:spcBef>
                        <a:spcAft>
                          <a:spcPts val="0"/>
                        </a:spcAft>
                      </a:pPr>
                      <a:r>
                        <a:rPr lang="fr-FR" sz="2000" b="0" i="0" u="none" strike="noStrike" kern="1200" dirty="0">
                          <a:solidFill>
                            <a:srgbClr val="000000"/>
                          </a:solidFill>
                          <a:effectLst/>
                          <a:latin typeface="+mn-lt"/>
                        </a:rPr>
                        <a:t>Romania</a:t>
                      </a:r>
                      <a:endParaRPr lang="fr-FR" sz="1800" b="0" i="0" u="none" strike="noStrike" dirty="0">
                        <a:effectLst/>
                        <a:latin typeface="+mn-lt"/>
                      </a:endParaRPr>
                    </a:p>
                  </a:txBody>
                  <a:tcPr marL="2794" marR="2794" marT="2794"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EBF1E9"/>
                    </a:solidFill>
                  </a:tcPr>
                </a:tc>
                <a:tc>
                  <a:txBody>
                    <a:bodyPr/>
                    <a:lstStyle/>
                    <a:p>
                      <a:pPr marL="0" algn="l" rtl="0" eaLnBrk="1" fontAlgn="b" latinLnBrk="0" hangingPunct="1">
                        <a:spcBef>
                          <a:spcPts val="0"/>
                        </a:spcBef>
                        <a:spcAft>
                          <a:spcPts val="0"/>
                        </a:spcAft>
                      </a:pPr>
                      <a:r>
                        <a:rPr lang="fr-FR" sz="2000" b="0" i="0" u="none" strike="noStrike" kern="1200">
                          <a:solidFill>
                            <a:srgbClr val="000000"/>
                          </a:solidFill>
                          <a:effectLst/>
                          <a:latin typeface="+mn-lt"/>
                        </a:rPr>
                        <a:t>UEFISCDI</a:t>
                      </a:r>
                      <a:endParaRPr lang="fr-FR" sz="1800" b="0" i="0" u="none" strike="noStrike">
                        <a:effectLst/>
                        <a:latin typeface="+mn-lt"/>
                      </a:endParaRPr>
                    </a:p>
                  </a:txBody>
                  <a:tcPr marL="2794" marR="2794" marT="2794"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EBF1E9"/>
                    </a:solidFill>
                  </a:tcPr>
                </a:tc>
                <a:extLst>
                  <a:ext uri="{0D108BD9-81ED-4DB2-BD59-A6C34878D82A}">
                    <a16:rowId xmlns:a16="http://schemas.microsoft.com/office/drawing/2014/main" val="1882784931"/>
                  </a:ext>
                </a:extLst>
              </a:tr>
              <a:tr h="335788">
                <a:tc>
                  <a:txBody>
                    <a:bodyPr/>
                    <a:lstStyle/>
                    <a:p>
                      <a:pPr marL="0" algn="l" rtl="0" eaLnBrk="1" fontAlgn="b" latinLnBrk="0" hangingPunct="1">
                        <a:spcBef>
                          <a:spcPts val="0"/>
                        </a:spcBef>
                        <a:spcAft>
                          <a:spcPts val="0"/>
                        </a:spcAft>
                      </a:pPr>
                      <a:r>
                        <a:rPr lang="fr-FR" sz="2000" b="0" i="0" u="none" strike="noStrike" kern="1200" dirty="0">
                          <a:solidFill>
                            <a:srgbClr val="000000"/>
                          </a:solidFill>
                          <a:effectLst/>
                          <a:latin typeface="+mn-lt"/>
                        </a:rPr>
                        <a:t>Türkiye</a:t>
                      </a:r>
                      <a:endParaRPr lang="fr-FR" sz="1800" b="0" i="0" u="none" strike="noStrike" dirty="0">
                        <a:effectLst/>
                        <a:latin typeface="+mn-lt"/>
                      </a:endParaRPr>
                    </a:p>
                  </a:txBody>
                  <a:tcPr marL="2794" marR="2794" marT="2794"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EBF1E9"/>
                    </a:solidFill>
                  </a:tcPr>
                </a:tc>
                <a:tc>
                  <a:txBody>
                    <a:bodyPr/>
                    <a:lstStyle/>
                    <a:p>
                      <a:pPr marL="0" algn="l" rtl="0" eaLnBrk="1" fontAlgn="b" latinLnBrk="0" hangingPunct="1">
                        <a:spcBef>
                          <a:spcPts val="0"/>
                        </a:spcBef>
                        <a:spcAft>
                          <a:spcPts val="0"/>
                        </a:spcAft>
                      </a:pPr>
                      <a:r>
                        <a:rPr lang="fr-FR" sz="2000" b="0" i="0" u="none" strike="noStrike" kern="1200" dirty="0">
                          <a:solidFill>
                            <a:srgbClr val="000000"/>
                          </a:solidFill>
                          <a:effectLst/>
                          <a:latin typeface="+mn-lt"/>
                        </a:rPr>
                        <a:t>TUBITAK</a:t>
                      </a:r>
                      <a:endParaRPr lang="fr-FR" sz="1800" b="0" i="0" u="none" strike="noStrike" dirty="0">
                        <a:effectLst/>
                        <a:latin typeface="+mn-lt"/>
                      </a:endParaRPr>
                    </a:p>
                  </a:txBody>
                  <a:tcPr marL="2794" marR="2794" marT="2794"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EBF1E9"/>
                    </a:solidFill>
                  </a:tcPr>
                </a:tc>
                <a:extLst>
                  <a:ext uri="{0D108BD9-81ED-4DB2-BD59-A6C34878D82A}">
                    <a16:rowId xmlns:a16="http://schemas.microsoft.com/office/drawing/2014/main" val="903671833"/>
                  </a:ext>
                </a:extLst>
              </a:tr>
              <a:tr h="153797">
                <a:tc>
                  <a:txBody>
                    <a:bodyPr/>
                    <a:lstStyle/>
                    <a:p>
                      <a:pPr marL="0" algn="l" rtl="0" eaLnBrk="1" fontAlgn="b" latinLnBrk="0" hangingPunct="1">
                        <a:spcBef>
                          <a:spcPts val="0"/>
                        </a:spcBef>
                        <a:spcAft>
                          <a:spcPts val="0"/>
                        </a:spcAft>
                      </a:pPr>
                      <a:r>
                        <a:rPr lang="fr-FR" sz="1800" b="0" i="0" u="none" strike="noStrike" dirty="0">
                          <a:effectLst/>
                          <a:latin typeface="+mn-lt"/>
                        </a:rPr>
                        <a:t>United </a:t>
                      </a:r>
                      <a:r>
                        <a:rPr lang="fr-FR" sz="1800" b="0" i="0" u="none" strike="noStrike" dirty="0" err="1">
                          <a:effectLst/>
                          <a:latin typeface="+mn-lt"/>
                        </a:rPr>
                        <a:t>Kingdom</a:t>
                      </a:r>
                      <a:endParaRPr lang="fr-FR" sz="1800" b="0" i="0" u="none" strike="noStrike" dirty="0">
                        <a:effectLst/>
                        <a:latin typeface="+mn-lt"/>
                      </a:endParaRPr>
                    </a:p>
                  </a:txBody>
                  <a:tcPr marL="2794" marR="2794" marT="2794"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EBF1E9"/>
                    </a:solidFill>
                  </a:tcPr>
                </a:tc>
                <a:tc>
                  <a:txBody>
                    <a:bodyPr/>
                    <a:lstStyle/>
                    <a:p>
                      <a:r>
                        <a:rPr lang="fr-FR" sz="1800" b="0" i="0" u="none" strike="noStrike" dirty="0">
                          <a:effectLst/>
                          <a:latin typeface="+mn-lt"/>
                        </a:rPr>
                        <a:t>UKRI</a:t>
                      </a:r>
                      <a:endParaRPr lang="fr-FR" dirty="0"/>
                    </a:p>
                  </a:txBody>
                  <a:tcPr marL="2794" marR="2794" marT="2794" marB="0" anchor="b">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EBF1E9"/>
                    </a:solidFill>
                  </a:tcPr>
                </a:tc>
                <a:extLst>
                  <a:ext uri="{0D108BD9-81ED-4DB2-BD59-A6C34878D82A}">
                    <a16:rowId xmlns:a16="http://schemas.microsoft.com/office/drawing/2014/main" val="3895361352"/>
                  </a:ext>
                </a:extLst>
              </a:tr>
            </a:tbl>
          </a:graphicData>
        </a:graphic>
      </p:graphicFrame>
      <p:pic>
        <p:nvPicPr>
          <p:cNvPr id="4" name="Image 3"/>
          <p:cNvPicPr>
            <a:picLocks noChangeAspect="1"/>
          </p:cNvPicPr>
          <p:nvPr/>
        </p:nvPicPr>
        <p:blipFill>
          <a:blip r:embed="rId2"/>
          <a:stretch>
            <a:fillRect/>
          </a:stretch>
        </p:blipFill>
        <p:spPr>
          <a:xfrm>
            <a:off x="9963439" y="1362475"/>
            <a:ext cx="1924050" cy="2446200"/>
          </a:xfrm>
          <a:prstGeom prst="rect">
            <a:avLst/>
          </a:prstGeom>
        </p:spPr>
      </p:pic>
      <p:pic>
        <p:nvPicPr>
          <p:cNvPr id="5" name="Image 4"/>
          <p:cNvPicPr>
            <a:picLocks noChangeAspect="1"/>
          </p:cNvPicPr>
          <p:nvPr/>
        </p:nvPicPr>
        <p:blipFill>
          <a:blip r:embed="rId3"/>
          <a:stretch>
            <a:fillRect/>
          </a:stretch>
        </p:blipFill>
        <p:spPr>
          <a:xfrm>
            <a:off x="8048914" y="1437448"/>
            <a:ext cx="1914525" cy="2562225"/>
          </a:xfrm>
          <a:prstGeom prst="rect">
            <a:avLst/>
          </a:prstGeom>
        </p:spPr>
      </p:pic>
      <p:sp>
        <p:nvSpPr>
          <p:cNvPr id="11" name="ZoneTexte 10">
            <a:extLst>
              <a:ext uri="{FF2B5EF4-FFF2-40B4-BE49-F238E27FC236}">
                <a16:creationId xmlns:a16="http://schemas.microsoft.com/office/drawing/2014/main" id="{047CBD57-E9EB-43E3-86AB-09312F636062}"/>
              </a:ext>
            </a:extLst>
          </p:cNvPr>
          <p:cNvSpPr txBox="1"/>
          <p:nvPr/>
        </p:nvSpPr>
        <p:spPr>
          <a:xfrm>
            <a:off x="1022980" y="5341525"/>
            <a:ext cx="7174400" cy="338554"/>
          </a:xfrm>
          <a:prstGeom prst="rect">
            <a:avLst/>
          </a:prstGeom>
          <a:solidFill>
            <a:schemeClr val="accent1">
              <a:lumMod val="60000"/>
              <a:lumOff val="40000"/>
            </a:schemeClr>
          </a:solidFill>
        </p:spPr>
        <p:txBody>
          <a:bodyPr wrap="none" rtlCol="0">
            <a:spAutoFit/>
          </a:bodyPr>
          <a:lstStyle/>
          <a:p>
            <a:r>
              <a:rPr lang="fr-FR" sz="1600" b="1" dirty="0"/>
              <a:t>Total budget :  10 M€ </a:t>
            </a:r>
            <a:r>
              <a:rPr lang="fr-FR" sz="1600" b="1" dirty="0" err="1"/>
              <a:t>from</a:t>
            </a:r>
            <a:r>
              <a:rPr lang="fr-FR" sz="1600" b="1" dirty="0"/>
              <a:t> </a:t>
            </a:r>
            <a:r>
              <a:rPr lang="fr-FR" sz="1600" b="1" dirty="0" err="1"/>
              <a:t>Agencies</a:t>
            </a:r>
            <a:r>
              <a:rPr lang="fr-FR" sz="1600" b="1" dirty="0"/>
              <a:t> + 3,5 M€ </a:t>
            </a:r>
            <a:r>
              <a:rPr lang="fr-FR" sz="1600" b="1" dirty="0" err="1"/>
              <a:t>from</a:t>
            </a:r>
            <a:r>
              <a:rPr lang="fr-FR" sz="1600" b="1" dirty="0"/>
              <a:t> </a:t>
            </a:r>
            <a:r>
              <a:rPr lang="fr-FR" sz="1600" b="1" dirty="0" err="1"/>
              <a:t>European</a:t>
            </a:r>
            <a:r>
              <a:rPr lang="fr-FR" sz="1600" b="1" dirty="0"/>
              <a:t> Commission = 10 M€</a:t>
            </a:r>
          </a:p>
        </p:txBody>
      </p:sp>
      <p:sp>
        <p:nvSpPr>
          <p:cNvPr id="12" name="ZoneTexte 11">
            <a:extLst>
              <a:ext uri="{FF2B5EF4-FFF2-40B4-BE49-F238E27FC236}">
                <a16:creationId xmlns:a16="http://schemas.microsoft.com/office/drawing/2014/main" id="{6BD32102-CD5D-4D3E-A657-F740DEBC57C0}"/>
              </a:ext>
            </a:extLst>
          </p:cNvPr>
          <p:cNvSpPr txBox="1"/>
          <p:nvPr/>
        </p:nvSpPr>
        <p:spPr>
          <a:xfrm>
            <a:off x="5058210" y="1452386"/>
            <a:ext cx="1355628" cy="461665"/>
          </a:xfrm>
          <a:prstGeom prst="rect">
            <a:avLst/>
          </a:prstGeom>
          <a:solidFill>
            <a:srgbClr val="40C3DA"/>
          </a:solidFill>
        </p:spPr>
        <p:txBody>
          <a:bodyPr wrap="none" rtlCol="0">
            <a:spAutoFit/>
          </a:bodyPr>
          <a:lstStyle/>
          <a:p>
            <a:r>
              <a:rPr lang="fr-FR" sz="2400" b="1" i="1" dirty="0" err="1">
                <a:solidFill>
                  <a:srgbClr val="FFFF00"/>
                </a:solidFill>
              </a:rPr>
              <a:t>Africa</a:t>
            </a:r>
            <a:r>
              <a:rPr lang="fr-FR" sz="2400" b="1" i="1" dirty="0">
                <a:solidFill>
                  <a:srgbClr val="FFFF00"/>
                </a:solidFill>
              </a:rPr>
              <a:t> (7)</a:t>
            </a:r>
          </a:p>
        </p:txBody>
      </p:sp>
      <p:sp>
        <p:nvSpPr>
          <p:cNvPr id="13" name="ZoneTexte 12">
            <a:extLst>
              <a:ext uri="{FF2B5EF4-FFF2-40B4-BE49-F238E27FC236}">
                <a16:creationId xmlns:a16="http://schemas.microsoft.com/office/drawing/2014/main" id="{466DDD37-7113-4802-8BD6-F19372AD4638}"/>
              </a:ext>
            </a:extLst>
          </p:cNvPr>
          <p:cNvSpPr txBox="1"/>
          <p:nvPr/>
        </p:nvSpPr>
        <p:spPr>
          <a:xfrm>
            <a:off x="1480535" y="1385774"/>
            <a:ext cx="1496051" cy="461665"/>
          </a:xfrm>
          <a:prstGeom prst="rect">
            <a:avLst/>
          </a:prstGeom>
          <a:solidFill>
            <a:srgbClr val="40C3DA"/>
          </a:solidFill>
        </p:spPr>
        <p:txBody>
          <a:bodyPr wrap="none" rtlCol="0">
            <a:spAutoFit/>
          </a:bodyPr>
          <a:lstStyle/>
          <a:p>
            <a:r>
              <a:rPr lang="fr-FR" sz="2400" b="1" i="1" dirty="0">
                <a:solidFill>
                  <a:srgbClr val="FFFF00"/>
                </a:solidFill>
              </a:rPr>
              <a:t>Europe (9)</a:t>
            </a:r>
          </a:p>
        </p:txBody>
      </p:sp>
      <p:pic>
        <p:nvPicPr>
          <p:cNvPr id="7" name="Image 6"/>
          <p:cNvPicPr>
            <a:picLocks noChangeAspect="1"/>
          </p:cNvPicPr>
          <p:nvPr/>
        </p:nvPicPr>
        <p:blipFill>
          <a:blip r:embed="rId4"/>
          <a:stretch>
            <a:fillRect/>
          </a:stretch>
        </p:blipFill>
        <p:spPr>
          <a:xfrm>
            <a:off x="10648950" y="3999673"/>
            <a:ext cx="948318" cy="711239"/>
          </a:xfrm>
          <a:prstGeom prst="rect">
            <a:avLst/>
          </a:prstGeom>
        </p:spPr>
      </p:pic>
      <p:pic>
        <p:nvPicPr>
          <p:cNvPr id="9" name="Image 8"/>
          <p:cNvPicPr>
            <a:picLocks noChangeAspect="1"/>
          </p:cNvPicPr>
          <p:nvPr/>
        </p:nvPicPr>
        <p:blipFill>
          <a:blip r:embed="rId5"/>
          <a:stretch>
            <a:fillRect/>
          </a:stretch>
        </p:blipFill>
        <p:spPr>
          <a:xfrm>
            <a:off x="8936105" y="4032731"/>
            <a:ext cx="948318" cy="711239"/>
          </a:xfrm>
          <a:prstGeom prst="rect">
            <a:avLst/>
          </a:prstGeom>
        </p:spPr>
      </p:pic>
      <p:sp>
        <p:nvSpPr>
          <p:cNvPr id="16" name="Rectangle 15">
            <a:extLst>
              <a:ext uri="{FF2B5EF4-FFF2-40B4-BE49-F238E27FC236}">
                <a16:creationId xmlns:a16="http://schemas.microsoft.com/office/drawing/2014/main" id="{F4F2940E-371B-4D9C-928B-B7E27D9763C2}"/>
              </a:ext>
            </a:extLst>
          </p:cNvPr>
          <p:cNvSpPr/>
          <p:nvPr/>
        </p:nvSpPr>
        <p:spPr>
          <a:xfrm>
            <a:off x="8563" y="-15559"/>
            <a:ext cx="7817079" cy="523220"/>
          </a:xfrm>
          <a:prstGeom prst="rect">
            <a:avLst/>
          </a:prstGeom>
          <a:solidFill>
            <a:schemeClr val="accent1">
              <a:lumMod val="60000"/>
              <a:lumOff val="40000"/>
            </a:schemeClr>
          </a:solidFill>
        </p:spPr>
        <p:txBody>
          <a:bodyPr wrap="square">
            <a:spAutoFit/>
          </a:bodyPr>
          <a:lstStyle/>
          <a:p>
            <a:r>
              <a:rPr lang="fr-FR" sz="2800" b="1" dirty="0">
                <a:latin typeface="Times New Roman" panose="02020603050405020304" pitchFamily="18" charset="0"/>
                <a:cs typeface="Times New Roman" panose="02020603050405020304" pitchFamily="18" charset="0"/>
              </a:rPr>
              <a:t>Présentation du programme LEAP-SE</a:t>
            </a:r>
          </a:p>
        </p:txBody>
      </p:sp>
    </p:spTree>
    <p:extLst>
      <p:ext uri="{BB962C8B-B14F-4D97-AF65-F5344CB8AC3E}">
        <p14:creationId xmlns:p14="http://schemas.microsoft.com/office/powerpoint/2010/main" val="4153324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BDC725-7EF6-4700-B8A7-2D38C22C684B}"/>
              </a:ext>
            </a:extLst>
          </p:cNvPr>
          <p:cNvSpPr>
            <a:spLocks noGrp="1"/>
          </p:cNvSpPr>
          <p:nvPr>
            <p:ph type="title"/>
          </p:nvPr>
        </p:nvSpPr>
        <p:spPr/>
        <p:txBody>
          <a:bodyPr/>
          <a:lstStyle/>
          <a:p>
            <a:r>
              <a:rPr lang="fr-FR" dirty="0"/>
              <a:t>Arrière-plan</a:t>
            </a:r>
          </a:p>
        </p:txBody>
      </p:sp>
      <p:sp>
        <p:nvSpPr>
          <p:cNvPr id="3" name="Espace réservé du texte 2">
            <a:extLst>
              <a:ext uri="{FF2B5EF4-FFF2-40B4-BE49-F238E27FC236}">
                <a16:creationId xmlns:a16="http://schemas.microsoft.com/office/drawing/2014/main" id="{2A571BE7-AB8F-49B4-97D9-04FCAA9D22D5}"/>
              </a:ext>
            </a:extLst>
          </p:cNvPr>
          <p:cNvSpPr>
            <a:spLocks noGrp="1"/>
          </p:cNvSpPr>
          <p:nvPr>
            <p:ph type="body" sz="quarter" idx="13"/>
          </p:nvPr>
        </p:nvSpPr>
        <p:spPr>
          <a:xfrm>
            <a:off x="838200" y="1186014"/>
            <a:ext cx="11353800" cy="4456604"/>
          </a:xfrm>
        </p:spPr>
        <p:txBody>
          <a:bodyPr/>
          <a:lstStyle/>
          <a:p>
            <a:endParaRPr lang="fr-FR" dirty="0"/>
          </a:p>
          <a:p>
            <a:r>
              <a:rPr lang="fr-FR" dirty="0"/>
              <a:t>							         </a:t>
            </a:r>
            <a:r>
              <a:rPr lang="fr-FR" sz="2000" dirty="0"/>
              <a:t>2024-2030               Appel 1-2025</a:t>
            </a:r>
          </a:p>
          <a:p>
            <a:r>
              <a:rPr lang="fr-FR" sz="2000" dirty="0"/>
              <a:t>								</a:t>
            </a:r>
            <a:r>
              <a:rPr lang="fr-FR" sz="2000" b="1" dirty="0"/>
              <a:t>LEAP-SE   </a:t>
            </a:r>
            <a:r>
              <a:rPr lang="fr-FR" sz="2000" dirty="0"/>
              <a:t>            Appel 2-2026</a:t>
            </a:r>
          </a:p>
          <a:p>
            <a:r>
              <a:rPr lang="fr-FR" dirty="0"/>
              <a:t>									 	</a:t>
            </a:r>
          </a:p>
          <a:p>
            <a:r>
              <a:rPr lang="fr-FR" b="1" dirty="0">
                <a:solidFill>
                  <a:schemeClr val="bg1">
                    <a:lumMod val="75000"/>
                  </a:schemeClr>
                </a:solidFill>
              </a:rPr>
              <a:t>PRE</a:t>
            </a:r>
            <a:r>
              <a:rPr lang="fr-FR" b="1" dirty="0"/>
              <a:t>-LEAP-RE</a:t>
            </a:r>
            <a:r>
              <a:rPr lang="fr-FR" dirty="0"/>
              <a:t>                       </a:t>
            </a:r>
            <a:r>
              <a:rPr lang="fr-FR" b="1" dirty="0"/>
              <a:t>LEAP-RE</a:t>
            </a:r>
          </a:p>
          <a:p>
            <a:r>
              <a:rPr lang="fr-FR" dirty="0"/>
              <a:t>				     </a:t>
            </a:r>
            <a:r>
              <a:rPr lang="fr-FR" sz="2000" dirty="0"/>
              <a:t>2020-2026</a:t>
            </a:r>
          </a:p>
          <a:p>
            <a:endParaRPr lang="fr-FR" sz="2000" dirty="0"/>
          </a:p>
          <a:p>
            <a:endParaRPr lang="fr-FR" sz="2000" dirty="0"/>
          </a:p>
          <a:p>
            <a:r>
              <a:rPr lang="fr-FR" sz="2000" dirty="0"/>
              <a:t>								   En préparation </a:t>
            </a:r>
          </a:p>
        </p:txBody>
      </p:sp>
      <p:sp>
        <p:nvSpPr>
          <p:cNvPr id="4" name="Flèche : droite 3">
            <a:extLst>
              <a:ext uri="{FF2B5EF4-FFF2-40B4-BE49-F238E27FC236}">
                <a16:creationId xmlns:a16="http://schemas.microsoft.com/office/drawing/2014/main" id="{D2158143-C584-4ED0-937C-53DAC8CFA97B}"/>
              </a:ext>
            </a:extLst>
          </p:cNvPr>
          <p:cNvSpPr/>
          <p:nvPr/>
        </p:nvSpPr>
        <p:spPr>
          <a:xfrm>
            <a:off x="3169037" y="2864336"/>
            <a:ext cx="1611085" cy="7812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Flèche : droite 4">
            <a:extLst>
              <a:ext uri="{FF2B5EF4-FFF2-40B4-BE49-F238E27FC236}">
                <a16:creationId xmlns:a16="http://schemas.microsoft.com/office/drawing/2014/main" id="{CE60F6CC-68D3-4669-8C83-01B2AEE467A7}"/>
              </a:ext>
            </a:extLst>
          </p:cNvPr>
          <p:cNvSpPr/>
          <p:nvPr/>
        </p:nvSpPr>
        <p:spPr>
          <a:xfrm rot="20058972">
            <a:off x="6333494" y="2496947"/>
            <a:ext cx="1944679" cy="7347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lèche : droite 5">
            <a:extLst>
              <a:ext uri="{FF2B5EF4-FFF2-40B4-BE49-F238E27FC236}">
                <a16:creationId xmlns:a16="http://schemas.microsoft.com/office/drawing/2014/main" id="{CBC1DD33-7EE1-4B98-B985-7AF4647BC3AF}"/>
              </a:ext>
            </a:extLst>
          </p:cNvPr>
          <p:cNvSpPr/>
          <p:nvPr/>
        </p:nvSpPr>
        <p:spPr>
          <a:xfrm rot="1337014">
            <a:off x="6474686" y="3770265"/>
            <a:ext cx="1944679" cy="7347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lèche : droite 6">
            <a:extLst>
              <a:ext uri="{FF2B5EF4-FFF2-40B4-BE49-F238E27FC236}">
                <a16:creationId xmlns:a16="http://schemas.microsoft.com/office/drawing/2014/main" id="{18404611-D6B2-4F42-93FB-42C6A6273205}"/>
              </a:ext>
            </a:extLst>
          </p:cNvPr>
          <p:cNvSpPr/>
          <p:nvPr/>
        </p:nvSpPr>
        <p:spPr>
          <a:xfrm>
            <a:off x="9561606" y="1920883"/>
            <a:ext cx="645895" cy="2619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58865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BC0E6C8-3911-49DB-86A7-DC3B33BDDD4A}"/>
              </a:ext>
            </a:extLst>
          </p:cNvPr>
          <p:cNvSpPr>
            <a:spLocks noGrp="1"/>
          </p:cNvSpPr>
          <p:nvPr>
            <p:ph idx="1"/>
          </p:nvPr>
        </p:nvSpPr>
        <p:spPr/>
        <p:txBody>
          <a:bodyPr/>
          <a:lstStyle/>
          <a:p>
            <a:pPr marL="342900" indent="-342900">
              <a:buFont typeface="Arial" panose="020B0604020202020204" pitchFamily="34" charset="0"/>
              <a:buChar char="•"/>
            </a:pPr>
            <a:r>
              <a:rPr lang="fr-FR" dirty="0"/>
              <a:t>Lancer deux appels à projets conjoints (2025 et 2026) pour des projets de recherche et d'innovation dans le domaine de la feuille de route pour l'énergie durable en Afrique.</a:t>
            </a:r>
          </a:p>
          <a:p>
            <a:pPr marL="342900" indent="-342900">
              <a:buFont typeface="Arial" panose="020B0604020202020204" pitchFamily="34" charset="0"/>
              <a:buChar char="•"/>
            </a:pPr>
            <a:r>
              <a:rPr lang="fr-FR" dirty="0"/>
              <a:t>Promouvoir l'attractivité des appels à projets cofinancés par l'UE auprès des organismes de financement africains et européens.</a:t>
            </a:r>
          </a:p>
          <a:p>
            <a:pPr marL="342900" indent="-342900">
              <a:buFont typeface="Arial" panose="020B0604020202020204" pitchFamily="34" charset="0"/>
              <a:buChar char="•"/>
            </a:pPr>
            <a:r>
              <a:rPr lang="fr-FR" dirty="0"/>
              <a:t>Développer des activités de mise en réseau (clustering) entre les projets LEAP-SE et d'autres projets financés par la Commission Européenne sur l'énergie durable en Afrique.</a:t>
            </a:r>
          </a:p>
          <a:p>
            <a:pPr marL="342900" indent="-342900">
              <a:buFont typeface="Arial" panose="020B0604020202020204" pitchFamily="34" charset="0"/>
              <a:buChar char="•"/>
            </a:pPr>
            <a:r>
              <a:rPr lang="fr-FR" dirty="0"/>
              <a:t>Favoriser le dialogue avec les parties prenantes et les décideurs,</a:t>
            </a:r>
          </a:p>
        </p:txBody>
      </p:sp>
      <p:sp>
        <p:nvSpPr>
          <p:cNvPr id="3" name="Titre 2">
            <a:extLst>
              <a:ext uri="{FF2B5EF4-FFF2-40B4-BE49-F238E27FC236}">
                <a16:creationId xmlns:a16="http://schemas.microsoft.com/office/drawing/2014/main" id="{E5BCF514-DCC7-4D33-83DD-53AE189881A4}"/>
              </a:ext>
            </a:extLst>
          </p:cNvPr>
          <p:cNvSpPr>
            <a:spLocks noGrp="1"/>
          </p:cNvSpPr>
          <p:nvPr>
            <p:ph type="title"/>
          </p:nvPr>
        </p:nvSpPr>
        <p:spPr/>
        <p:txBody>
          <a:bodyPr/>
          <a:lstStyle/>
          <a:p>
            <a:r>
              <a:rPr lang="fr-FR" dirty="0"/>
              <a:t>OBJECTIFS PRINCIPAUX DE LEAP-SE</a:t>
            </a:r>
          </a:p>
        </p:txBody>
      </p:sp>
    </p:spTree>
    <p:extLst>
      <p:ext uri="{BB962C8B-B14F-4D97-AF65-F5344CB8AC3E}">
        <p14:creationId xmlns:p14="http://schemas.microsoft.com/office/powerpoint/2010/main" val="430698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456192" y="2205227"/>
            <a:ext cx="2501006" cy="492443"/>
          </a:xfrm>
          <a:prstGeom prst="rect">
            <a:avLst/>
          </a:prstGeom>
          <a:noFill/>
        </p:spPr>
        <p:txBody>
          <a:bodyPr wrap="none" rtlCol="0">
            <a:spAutoFit/>
          </a:bodyPr>
          <a:lstStyle/>
          <a:p>
            <a:pPr marL="457200" indent="-457200" algn="just">
              <a:buFont typeface="Wingdings" panose="05000000000000000000" pitchFamily="2" charset="2"/>
              <a:buChar char="q"/>
            </a:pPr>
            <a:r>
              <a:rPr lang="fr-FR" sz="2600" b="1" dirty="0">
                <a:latin typeface="Times New Roman" panose="02020603050405020304" pitchFamily="18" charset="0"/>
                <a:cs typeface="Times New Roman" panose="02020603050405020304" pitchFamily="18" charset="0"/>
              </a:rPr>
              <a:t>OBJECTIFS</a:t>
            </a:r>
          </a:p>
        </p:txBody>
      </p:sp>
      <p:sp>
        <p:nvSpPr>
          <p:cNvPr id="11" name="Rectangle 10"/>
          <p:cNvSpPr/>
          <p:nvPr/>
        </p:nvSpPr>
        <p:spPr>
          <a:xfrm>
            <a:off x="2419741" y="2797583"/>
            <a:ext cx="8978061" cy="830997"/>
          </a:xfrm>
          <a:prstGeom prst="rect">
            <a:avLst/>
          </a:prstGeom>
        </p:spPr>
        <p:txBody>
          <a:bodyPr wrap="square">
            <a:spAutoFit/>
          </a:bodyPr>
          <a:lstStyle/>
          <a:p>
            <a:pPr algn="just"/>
            <a:r>
              <a:rPr lang="fr-FR" sz="2400" dirty="0">
                <a:latin typeface="Times New Roman" panose="02020603050405020304" pitchFamily="18" charset="0"/>
                <a:cs typeface="Times New Roman" panose="02020603050405020304" pitchFamily="18" charset="0"/>
              </a:rPr>
              <a:t>Renforcer la coopération entre l'Europe et l'Afrique en matière de recherche et d'innovation (R&amp;I) dans l'énergie durable.</a:t>
            </a:r>
          </a:p>
        </p:txBody>
      </p:sp>
      <p:sp>
        <p:nvSpPr>
          <p:cNvPr id="13" name="Rectangle 12"/>
          <p:cNvSpPr/>
          <p:nvPr/>
        </p:nvSpPr>
        <p:spPr>
          <a:xfrm>
            <a:off x="518605" y="857744"/>
            <a:ext cx="10753859" cy="1200329"/>
          </a:xfrm>
          <a:prstGeom prst="rect">
            <a:avLst/>
          </a:prstGeom>
          <a:solidFill>
            <a:schemeClr val="accent4">
              <a:lumMod val="20000"/>
              <a:lumOff val="80000"/>
            </a:schemeClr>
          </a:solidFill>
        </p:spPr>
        <p:txBody>
          <a:bodyPr wrap="square">
            <a:spAutoFit/>
          </a:bodyPr>
          <a:lstStyle/>
          <a:p>
            <a:pPr algn="just"/>
            <a:r>
              <a:rPr lang="fr-FR" sz="2400" dirty="0">
                <a:latin typeface="Times New Roman" panose="02020603050405020304" pitchFamily="18" charset="0"/>
                <a:cs typeface="Times New Roman" panose="02020603050405020304" pitchFamily="18" charset="0"/>
              </a:rPr>
              <a:t>Le programme LEAP-SE (Long-</a:t>
            </a:r>
            <a:r>
              <a:rPr lang="fr-FR" sz="2400" dirty="0" err="1">
                <a:latin typeface="Times New Roman" panose="02020603050405020304" pitchFamily="18" charset="0"/>
                <a:cs typeface="Times New Roman" panose="02020603050405020304" pitchFamily="18" charset="0"/>
              </a:rPr>
              <a:t>Term</a:t>
            </a:r>
            <a:r>
              <a:rPr lang="fr-FR" sz="2400" dirty="0">
                <a:latin typeface="Times New Roman" panose="02020603050405020304" pitchFamily="18" charset="0"/>
                <a:cs typeface="Times New Roman" panose="02020603050405020304" pitchFamily="18" charset="0"/>
              </a:rPr>
              <a:t> Joint EU-AU </a:t>
            </a:r>
            <a:r>
              <a:rPr lang="fr-FR" sz="2400" dirty="0" err="1">
                <a:latin typeface="Times New Roman" panose="02020603050405020304" pitchFamily="18" charset="0"/>
                <a:cs typeface="Times New Roman" panose="02020603050405020304" pitchFamily="18" charset="0"/>
              </a:rPr>
              <a:t>Research</a:t>
            </a:r>
            <a:r>
              <a:rPr lang="fr-FR" sz="2400" dirty="0">
                <a:latin typeface="Times New Roman" panose="02020603050405020304" pitchFamily="18" charset="0"/>
                <a:cs typeface="Times New Roman" panose="02020603050405020304" pitchFamily="18" charset="0"/>
              </a:rPr>
              <a:t> and Innovation </a:t>
            </a:r>
            <a:r>
              <a:rPr lang="fr-FR" sz="2400" dirty="0" err="1">
                <a:latin typeface="Times New Roman" panose="02020603050405020304" pitchFamily="18" charset="0"/>
                <a:cs typeface="Times New Roman" panose="02020603050405020304" pitchFamily="18" charset="0"/>
              </a:rPr>
              <a:t>Partnership</a:t>
            </a:r>
            <a:r>
              <a:rPr lang="fr-FR" sz="2400" dirty="0">
                <a:latin typeface="Times New Roman" panose="02020603050405020304" pitchFamily="18" charset="0"/>
                <a:cs typeface="Times New Roman" panose="02020603050405020304" pitchFamily="18" charset="0"/>
              </a:rPr>
              <a:t> on </a:t>
            </a:r>
            <a:r>
              <a:rPr lang="fr-FR" sz="2400" dirty="0" err="1">
                <a:latin typeface="Times New Roman" panose="02020603050405020304" pitchFamily="18" charset="0"/>
                <a:cs typeface="Times New Roman" panose="02020603050405020304" pitchFamily="18" charset="0"/>
              </a:rPr>
              <a:t>Sustainable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Energy</a:t>
            </a:r>
            <a:r>
              <a:rPr lang="fr-FR" sz="2400" dirty="0">
                <a:latin typeface="Times New Roman" panose="02020603050405020304" pitchFamily="18" charset="0"/>
                <a:cs typeface="Times New Roman" panose="02020603050405020304" pitchFamily="18" charset="0"/>
              </a:rPr>
              <a:t>) est une initiative </a:t>
            </a:r>
            <a:r>
              <a:rPr lang="fr-FR" sz="2400" b="1" dirty="0">
                <a:latin typeface="Times New Roman" panose="02020603050405020304" pitchFamily="18" charset="0"/>
                <a:cs typeface="Times New Roman" panose="02020603050405020304" pitchFamily="18" charset="0"/>
              </a:rPr>
              <a:t>de 6 ans</a:t>
            </a:r>
            <a:r>
              <a:rPr lang="fr-FR" sz="2400" dirty="0">
                <a:latin typeface="Times New Roman" panose="02020603050405020304" pitchFamily="18" charset="0"/>
                <a:cs typeface="Times New Roman" panose="02020603050405020304" pitchFamily="18" charset="0"/>
              </a:rPr>
              <a:t>, cofinancée par l'Union européenne dans le cadre du programme </a:t>
            </a:r>
            <a:r>
              <a:rPr lang="fr-FR" sz="2400" b="1" dirty="0">
                <a:latin typeface="Times New Roman" panose="02020603050405020304" pitchFamily="18" charset="0"/>
                <a:cs typeface="Times New Roman" panose="02020603050405020304" pitchFamily="18" charset="0"/>
              </a:rPr>
              <a:t>Horizon Europe.</a:t>
            </a:r>
          </a:p>
        </p:txBody>
      </p:sp>
      <p:sp>
        <p:nvSpPr>
          <p:cNvPr id="14" name="Rectangle 13"/>
          <p:cNvSpPr/>
          <p:nvPr/>
        </p:nvSpPr>
        <p:spPr>
          <a:xfrm>
            <a:off x="2419741" y="3700667"/>
            <a:ext cx="8978061" cy="830997"/>
          </a:xfrm>
          <a:prstGeom prst="rect">
            <a:avLst/>
          </a:prstGeom>
        </p:spPr>
        <p:txBody>
          <a:bodyPr wrap="square">
            <a:spAutoFit/>
          </a:bodyPr>
          <a:lstStyle/>
          <a:p>
            <a:pPr algn="just"/>
            <a:r>
              <a:rPr lang="fr-FR" sz="2400" dirty="0">
                <a:latin typeface="Times New Roman" panose="02020603050405020304" pitchFamily="18" charset="0"/>
                <a:cs typeface="Times New Roman" panose="02020603050405020304" pitchFamily="18" charset="0"/>
              </a:rPr>
              <a:t>Développer des solutions énergétiques adaptées aux défis locaux des pays africains.</a:t>
            </a:r>
          </a:p>
        </p:txBody>
      </p:sp>
      <p:sp>
        <p:nvSpPr>
          <p:cNvPr id="16" name="Rectangle 15"/>
          <p:cNvSpPr/>
          <p:nvPr/>
        </p:nvSpPr>
        <p:spPr>
          <a:xfrm>
            <a:off x="2375756" y="4546487"/>
            <a:ext cx="9022046" cy="1200329"/>
          </a:xfrm>
          <a:prstGeom prst="rect">
            <a:avLst/>
          </a:prstGeom>
        </p:spPr>
        <p:txBody>
          <a:bodyPr wrap="square">
            <a:spAutoFit/>
          </a:bodyPr>
          <a:lstStyle/>
          <a:p>
            <a:pPr algn="just"/>
            <a:r>
              <a:rPr lang="fr-FR" sz="2400" dirty="0">
                <a:latin typeface="Times New Roman" panose="02020603050405020304" pitchFamily="18" charset="0"/>
                <a:cs typeface="Times New Roman" panose="02020603050405020304" pitchFamily="18" charset="0"/>
              </a:rPr>
              <a:t>Contribuer à l’accès à l’énergie, notamment en Afrique subsaharienne où environ 660 millions de personnes n’auront toujours pas accès à l’électricité en 2030 (données de l’IEA).</a:t>
            </a:r>
          </a:p>
        </p:txBody>
      </p:sp>
      <p:cxnSp>
        <p:nvCxnSpPr>
          <p:cNvPr id="18" name="Connecteur droit 17"/>
          <p:cNvCxnSpPr/>
          <p:nvPr/>
        </p:nvCxnSpPr>
        <p:spPr>
          <a:xfrm>
            <a:off x="1609859" y="2782821"/>
            <a:ext cx="0" cy="3744000"/>
          </a:xfrm>
          <a:prstGeom prst="line">
            <a:avLst/>
          </a:prstGeom>
          <a:ln w="11112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a:off x="1631852" y="3123017"/>
            <a:ext cx="765897" cy="0"/>
          </a:xfrm>
          <a:prstGeom prst="straightConnector1">
            <a:avLst/>
          </a:prstGeom>
          <a:ln w="889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a:off x="1609859" y="3936600"/>
            <a:ext cx="765897" cy="0"/>
          </a:xfrm>
          <a:prstGeom prst="straightConnector1">
            <a:avLst/>
          </a:prstGeom>
          <a:ln w="889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a:off x="1631852" y="4808796"/>
            <a:ext cx="765897" cy="0"/>
          </a:xfrm>
          <a:prstGeom prst="straightConnector1">
            <a:avLst/>
          </a:prstGeom>
          <a:ln w="889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a:off x="1660762" y="6072546"/>
            <a:ext cx="765897" cy="0"/>
          </a:xfrm>
          <a:prstGeom prst="straightConnector1">
            <a:avLst/>
          </a:prstGeom>
          <a:ln w="889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05673" y="5789775"/>
            <a:ext cx="8866791" cy="830997"/>
          </a:xfrm>
          <a:prstGeom prst="rect">
            <a:avLst/>
          </a:prstGeom>
        </p:spPr>
        <p:txBody>
          <a:bodyPr wrap="square">
            <a:spAutoFit/>
          </a:bodyPr>
          <a:lstStyle/>
          <a:p>
            <a:pPr algn="just"/>
            <a:r>
              <a:rPr lang="fr-FR" sz="2400" dirty="0">
                <a:latin typeface="Times New Roman" panose="02020603050405020304" pitchFamily="18" charset="0"/>
                <a:cs typeface="Times New Roman" panose="02020603050405020304" pitchFamily="18" charset="0"/>
              </a:rPr>
              <a:t>Soutenir des projets interdisciplinaires impliquant recherche scientifique, innovation technologique, économie et aspects sociaux.</a:t>
            </a:r>
          </a:p>
        </p:txBody>
      </p:sp>
      <p:sp>
        <p:nvSpPr>
          <p:cNvPr id="25" name="Rectangle 24">
            <a:extLst>
              <a:ext uri="{FF2B5EF4-FFF2-40B4-BE49-F238E27FC236}">
                <a16:creationId xmlns:a16="http://schemas.microsoft.com/office/drawing/2014/main" id="{C6839B8F-9732-48F8-9A7B-362B7DEEE659}"/>
              </a:ext>
            </a:extLst>
          </p:cNvPr>
          <p:cNvSpPr/>
          <p:nvPr/>
        </p:nvSpPr>
        <p:spPr>
          <a:xfrm>
            <a:off x="8563" y="-15559"/>
            <a:ext cx="7817079" cy="523220"/>
          </a:xfrm>
          <a:prstGeom prst="rect">
            <a:avLst/>
          </a:prstGeom>
          <a:solidFill>
            <a:schemeClr val="accent1">
              <a:lumMod val="60000"/>
              <a:lumOff val="40000"/>
            </a:schemeClr>
          </a:solidFill>
        </p:spPr>
        <p:txBody>
          <a:bodyPr wrap="square">
            <a:spAutoFit/>
          </a:bodyPr>
          <a:lstStyle/>
          <a:p>
            <a:r>
              <a:rPr lang="fr-FR" sz="2800" b="1" dirty="0">
                <a:latin typeface="Times New Roman" panose="02020603050405020304" pitchFamily="18" charset="0"/>
                <a:cs typeface="Times New Roman" panose="02020603050405020304" pitchFamily="18" charset="0"/>
              </a:rPr>
              <a:t>Présentation du programme LEAP-SE</a:t>
            </a:r>
          </a:p>
        </p:txBody>
      </p:sp>
    </p:spTree>
    <p:extLst>
      <p:ext uri="{BB962C8B-B14F-4D97-AF65-F5344CB8AC3E}">
        <p14:creationId xmlns:p14="http://schemas.microsoft.com/office/powerpoint/2010/main" val="254723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0EBEEB-AB6C-4F2E-8FED-7681092EA0B0}"/>
              </a:ext>
            </a:extLst>
          </p:cNvPr>
          <p:cNvSpPr>
            <a:spLocks noGrp="1"/>
          </p:cNvSpPr>
          <p:nvPr>
            <p:ph type="title"/>
          </p:nvPr>
        </p:nvSpPr>
        <p:spPr>
          <a:xfrm>
            <a:off x="318052" y="3429000"/>
            <a:ext cx="7726018" cy="1133475"/>
          </a:xfrm>
        </p:spPr>
        <p:txBody>
          <a:bodyPr>
            <a:normAutofit fontScale="90000"/>
          </a:bodyPr>
          <a:lstStyle/>
          <a:p>
            <a:br>
              <a:rPr lang="fr-FR" dirty="0">
                <a:solidFill>
                  <a:srgbClr val="FFFF00"/>
                </a:solidFill>
              </a:rPr>
            </a:br>
            <a:r>
              <a:rPr lang="fr-FR" sz="3600" dirty="0">
                <a:solidFill>
                  <a:srgbClr val="FFFF00"/>
                </a:solidFill>
              </a:rPr>
              <a:t>Thématiques de l’appel à projets</a:t>
            </a:r>
            <a:br>
              <a:rPr lang="fr-FR" sz="3600" dirty="0">
                <a:solidFill>
                  <a:srgbClr val="FFFF00"/>
                </a:solidFill>
              </a:rPr>
            </a:br>
            <a:br>
              <a:rPr lang="fr-FR" dirty="0">
                <a:solidFill>
                  <a:srgbClr val="FFFF00"/>
                </a:solidFill>
              </a:rPr>
            </a:br>
            <a:endParaRPr lang="fr-FR" dirty="0">
              <a:solidFill>
                <a:srgbClr val="FFFF00"/>
              </a:solidFill>
            </a:endParaRPr>
          </a:p>
        </p:txBody>
      </p:sp>
    </p:spTree>
    <p:extLst>
      <p:ext uri="{BB962C8B-B14F-4D97-AF65-F5344CB8AC3E}">
        <p14:creationId xmlns:p14="http://schemas.microsoft.com/office/powerpoint/2010/main" val="1288887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04815" y="605844"/>
            <a:ext cx="8229600" cy="541287"/>
          </a:xfrm>
        </p:spPr>
        <p:txBody>
          <a:bodyPr>
            <a:normAutofit/>
          </a:bodyPr>
          <a:lstStyle/>
          <a:p>
            <a:r>
              <a:rPr sz="2400" b="1" dirty="0" err="1">
                <a:solidFill>
                  <a:schemeClr val="tx1"/>
                </a:solidFill>
                <a:latin typeface="Times New Roman" panose="02020603050405020304" pitchFamily="18" charset="0"/>
                <a:cs typeface="Times New Roman" panose="02020603050405020304" pitchFamily="18" charset="0"/>
              </a:rPr>
              <a:t>Thématiques</a:t>
            </a:r>
            <a:r>
              <a:rPr sz="2400" b="1" dirty="0">
                <a:solidFill>
                  <a:schemeClr val="tx1"/>
                </a:solidFill>
                <a:latin typeface="Times New Roman" panose="02020603050405020304" pitchFamily="18" charset="0"/>
                <a:cs typeface="Times New Roman" panose="02020603050405020304" pitchFamily="18" charset="0"/>
              </a:rPr>
              <a:t> de </a:t>
            </a:r>
            <a:r>
              <a:rPr sz="2400" b="1" dirty="0" err="1">
                <a:solidFill>
                  <a:schemeClr val="tx1"/>
                </a:solidFill>
                <a:latin typeface="Times New Roman" panose="02020603050405020304" pitchFamily="18" charset="0"/>
                <a:cs typeface="Times New Roman" panose="02020603050405020304" pitchFamily="18" charset="0"/>
              </a:rPr>
              <a:t>l’appel</a:t>
            </a:r>
            <a:r>
              <a:rPr sz="2400" b="1" dirty="0">
                <a:solidFill>
                  <a:schemeClr val="tx1"/>
                </a:solidFill>
                <a:latin typeface="Times New Roman" panose="02020603050405020304" pitchFamily="18" charset="0"/>
                <a:cs typeface="Times New Roman" panose="02020603050405020304" pitchFamily="18" charset="0"/>
              </a:rPr>
              <a:t> à </a:t>
            </a:r>
            <a:r>
              <a:rPr sz="2400" b="1" dirty="0" err="1">
                <a:solidFill>
                  <a:schemeClr val="tx1"/>
                </a:solidFill>
                <a:latin typeface="Times New Roman" panose="02020603050405020304" pitchFamily="18" charset="0"/>
                <a:cs typeface="Times New Roman" panose="02020603050405020304" pitchFamily="18" charset="0"/>
              </a:rPr>
              <a:t>projets</a:t>
            </a:r>
            <a:endParaRPr sz="2400" b="1"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485920" y="1285953"/>
            <a:ext cx="9199954" cy="830997"/>
          </a:xfrm>
          <a:prstGeom prst="rect">
            <a:avLst/>
          </a:prstGeom>
        </p:spPr>
        <p:txBody>
          <a:bodyPr wrap="none">
            <a:spAutoFit/>
          </a:bodyPr>
          <a:lstStyle/>
          <a:p>
            <a:r>
              <a:rPr lang="fr-FR" sz="2400" dirty="0">
                <a:latin typeface="Times New Roman" panose="02020603050405020304" pitchFamily="18" charset="0"/>
                <a:cs typeface="Times New Roman" panose="02020603050405020304" pitchFamily="18" charset="0"/>
              </a:rPr>
              <a:t>Les projets doivent s'inscrire dans l'un des </a:t>
            </a:r>
            <a:r>
              <a:rPr lang="fr-FR" sz="2400" b="1" dirty="0">
                <a:latin typeface="Times New Roman" panose="02020603050405020304" pitchFamily="18" charset="0"/>
                <a:cs typeface="Times New Roman" panose="02020603050405020304" pitchFamily="18" charset="0"/>
              </a:rPr>
              <a:t>7 axes </a:t>
            </a:r>
            <a:r>
              <a:rPr lang="fr-FR" sz="2400" dirty="0">
                <a:latin typeface="Times New Roman" panose="02020603050405020304" pitchFamily="18" charset="0"/>
                <a:cs typeface="Times New Roman" panose="02020603050405020304" pitchFamily="18" charset="0"/>
              </a:rPr>
              <a:t>prioritaires (</a:t>
            </a:r>
            <a:r>
              <a:rPr lang="fr-FR" sz="2400" b="1" i="1" dirty="0">
                <a:solidFill>
                  <a:srgbClr val="00991D"/>
                </a:solidFill>
                <a:effectLst/>
                <a:latin typeface="Poppins" panose="00000500000000000000" pitchFamily="2" charset="0"/>
              </a:rPr>
              <a:t>#MAR ):</a:t>
            </a:r>
            <a:endParaRPr lang="fr-FR" sz="2400" b="1" i="0" dirty="0">
              <a:solidFill>
                <a:srgbClr val="00991D"/>
              </a:solidFill>
              <a:effectLst/>
              <a:latin typeface="Poppins" panose="00000500000000000000" pitchFamily="2" charset="0"/>
            </a:endParaRPr>
          </a:p>
          <a:p>
            <a:r>
              <a:rPr lang="fr-FR" sz="2400" dirty="0">
                <a:latin typeface="Times New Roman" panose="02020603050405020304" pitchFamily="18" charset="0"/>
                <a:cs typeface="Times New Roman" panose="02020603050405020304" pitchFamily="18" charset="0"/>
              </a:rPr>
              <a:t>:</a:t>
            </a:r>
          </a:p>
        </p:txBody>
      </p:sp>
      <p:sp>
        <p:nvSpPr>
          <p:cNvPr id="7" name="Rectangle 6"/>
          <p:cNvSpPr/>
          <p:nvPr/>
        </p:nvSpPr>
        <p:spPr>
          <a:xfrm>
            <a:off x="586152" y="1747618"/>
            <a:ext cx="11019695" cy="4247317"/>
          </a:xfrm>
          <a:prstGeom prst="rect">
            <a:avLst/>
          </a:prstGeom>
          <a:solidFill>
            <a:schemeClr val="accent4">
              <a:lumMod val="20000"/>
              <a:lumOff val="80000"/>
            </a:schemeClr>
          </a:solidFill>
        </p:spPr>
        <p:txBody>
          <a:bodyPr wrap="square">
            <a:spAutoFit/>
          </a:bodyPr>
          <a:lstStyle/>
          <a:p>
            <a:pPr marL="457200" indent="-457200">
              <a:spcAft>
                <a:spcPts val="600"/>
              </a:spcAft>
              <a:buFont typeface="+mj-lt"/>
              <a:buAutoNum type="arabicPeriod"/>
            </a:pPr>
            <a:r>
              <a:rPr lang="fr-FR" sz="2400" dirty="0">
                <a:latin typeface="Times New Roman" panose="02020603050405020304" pitchFamily="18" charset="0"/>
                <a:cs typeface="Times New Roman" panose="02020603050405020304" pitchFamily="18" charset="0"/>
              </a:rPr>
              <a:t>Évaluation des sources d’énergie renouvelable et intégration des énergies renouvelable dans des scénarios énergétiques durables;</a:t>
            </a:r>
          </a:p>
          <a:p>
            <a:pPr marL="457200" indent="-457200">
              <a:spcAft>
                <a:spcPts val="600"/>
              </a:spcAft>
              <a:buFont typeface="+mj-lt"/>
              <a:buAutoNum type="arabicPeriod"/>
            </a:pPr>
            <a:r>
              <a:rPr lang="fr-FR" sz="2400" dirty="0">
                <a:latin typeface="Times New Roman" panose="02020603050405020304" pitchFamily="18" charset="0"/>
                <a:cs typeface="Times New Roman" panose="02020603050405020304" pitchFamily="18" charset="0"/>
              </a:rPr>
              <a:t>Gestion de la fin de vie et de la seconde vie des composants d'énergies renouvelables et impact environnemental ;</a:t>
            </a:r>
          </a:p>
          <a:p>
            <a:pPr marL="457200" indent="-457200">
              <a:spcAft>
                <a:spcPts val="600"/>
              </a:spcAft>
              <a:buFont typeface="+mj-lt"/>
              <a:buAutoNum type="arabicPeriod"/>
            </a:pPr>
            <a:r>
              <a:rPr lang="fr-FR" sz="2400" dirty="0">
                <a:latin typeface="Times New Roman" panose="02020603050405020304" pitchFamily="18" charset="0"/>
                <a:cs typeface="Times New Roman" panose="02020603050405020304" pitchFamily="18" charset="0"/>
              </a:rPr>
              <a:t>Systèmes autonomes intelligents ;</a:t>
            </a:r>
          </a:p>
          <a:p>
            <a:pPr marL="457200" indent="-457200">
              <a:spcAft>
                <a:spcPts val="600"/>
              </a:spcAft>
              <a:buFont typeface="+mj-lt"/>
              <a:buAutoNum type="arabicPeriod"/>
            </a:pPr>
            <a:r>
              <a:rPr lang="fr-FR" sz="2400" dirty="0">
                <a:latin typeface="Times New Roman" panose="02020603050405020304" pitchFamily="18" charset="0"/>
                <a:cs typeface="Times New Roman" panose="02020603050405020304" pitchFamily="18" charset="0"/>
              </a:rPr>
              <a:t>Réseaux intelligents (à différentes échelles) applications hors réseau (smart </a:t>
            </a:r>
            <a:r>
              <a:rPr lang="fr-FR" sz="2400" dirty="0" err="1">
                <a:latin typeface="Times New Roman" panose="02020603050405020304" pitchFamily="18" charset="0"/>
                <a:cs typeface="Times New Roman" panose="02020603050405020304" pitchFamily="18" charset="0"/>
              </a:rPr>
              <a:t>grids</a:t>
            </a:r>
            <a:r>
              <a:rPr lang="fr-FR" sz="2400" dirty="0">
                <a:latin typeface="Times New Roman" panose="02020603050405020304" pitchFamily="18" charset="0"/>
                <a:cs typeface="Times New Roman" panose="02020603050405020304" pitchFamily="18" charset="0"/>
              </a:rPr>
              <a:t>);</a:t>
            </a:r>
          </a:p>
          <a:p>
            <a:pPr marL="457200" indent="-457200">
              <a:spcAft>
                <a:spcPts val="600"/>
              </a:spcAft>
              <a:buFont typeface="+mj-lt"/>
              <a:buAutoNum type="arabicPeriod"/>
            </a:pPr>
            <a:r>
              <a:rPr lang="fr-FR" sz="2400" dirty="0">
                <a:latin typeface="Times New Roman" panose="02020603050405020304" pitchFamily="18" charset="0"/>
                <a:cs typeface="Times New Roman" panose="02020603050405020304" pitchFamily="18" charset="0"/>
              </a:rPr>
              <a:t>Procédés et appareils pour les usages productifs (agriculture, mobilité et industrie) ;</a:t>
            </a:r>
          </a:p>
          <a:p>
            <a:pPr marL="457200" indent="-457200">
              <a:spcAft>
                <a:spcPts val="600"/>
              </a:spcAft>
              <a:buFont typeface="+mj-lt"/>
              <a:buAutoNum type="arabicPeriod"/>
            </a:pPr>
            <a:r>
              <a:rPr lang="fr-FR" sz="2400" dirty="0">
                <a:latin typeface="Times New Roman" panose="02020603050405020304" pitchFamily="18" charset="0"/>
                <a:cs typeface="Times New Roman" panose="02020603050405020304" pitchFamily="18" charset="0"/>
              </a:rPr>
              <a:t>Solutions innovantes pour les usages domestiques prioritaires (cuisson propre et chaîne du froid) ;</a:t>
            </a:r>
          </a:p>
          <a:p>
            <a:pPr marL="457200" indent="-457200">
              <a:spcAft>
                <a:spcPts val="600"/>
              </a:spcAft>
              <a:buFont typeface="+mj-lt"/>
              <a:buAutoNum type="arabicPeriod"/>
            </a:pPr>
            <a:r>
              <a:rPr lang="fr-FR" sz="2400" dirty="0">
                <a:latin typeface="Times New Roman" panose="02020603050405020304" pitchFamily="18" charset="0"/>
                <a:cs typeface="Times New Roman" panose="02020603050405020304" pitchFamily="18" charset="0"/>
              </a:rPr>
              <a:t>Production et utilisation de l'hydrogène vert.</a:t>
            </a:r>
          </a:p>
        </p:txBody>
      </p:sp>
      <p:grpSp>
        <p:nvGrpSpPr>
          <p:cNvPr id="14" name="Groupe 13"/>
          <p:cNvGrpSpPr/>
          <p:nvPr/>
        </p:nvGrpSpPr>
        <p:grpSpPr>
          <a:xfrm>
            <a:off x="-14991" y="-15559"/>
            <a:ext cx="12206991" cy="1244229"/>
            <a:chOff x="-14991" y="-15559"/>
            <a:chExt cx="12206991" cy="1244229"/>
          </a:xfrm>
        </p:grpSpPr>
        <p:grpSp>
          <p:nvGrpSpPr>
            <p:cNvPr id="15" name="Groupe 14"/>
            <p:cNvGrpSpPr/>
            <p:nvPr/>
          </p:nvGrpSpPr>
          <p:grpSpPr>
            <a:xfrm>
              <a:off x="-14991" y="-15559"/>
              <a:ext cx="12206991" cy="555561"/>
              <a:chOff x="-14991" y="-15559"/>
              <a:chExt cx="12206991" cy="555561"/>
            </a:xfrm>
          </p:grpSpPr>
          <p:grpSp>
            <p:nvGrpSpPr>
              <p:cNvPr id="17" name="Groupe 16">
                <a:extLst>
                  <a:ext uri="{FF2B5EF4-FFF2-40B4-BE49-F238E27FC236}">
                    <a16:creationId xmlns:a16="http://schemas.microsoft.com/office/drawing/2014/main" id="{978106AA-4C1D-454B-A099-0FBFBB3840ED}"/>
                  </a:ext>
                </a:extLst>
              </p:cNvPr>
              <p:cNvGrpSpPr/>
              <p:nvPr/>
            </p:nvGrpSpPr>
            <p:grpSpPr>
              <a:xfrm>
                <a:off x="-14991" y="6647"/>
                <a:ext cx="12206991" cy="533355"/>
                <a:chOff x="-14991" y="10020"/>
                <a:chExt cx="12206991" cy="804102"/>
              </a:xfrm>
            </p:grpSpPr>
            <p:sp>
              <p:nvSpPr>
                <p:cNvPr id="19" name="Rectangle 18">
                  <a:extLst>
                    <a:ext uri="{FF2B5EF4-FFF2-40B4-BE49-F238E27FC236}">
                      <a16:creationId xmlns:a16="http://schemas.microsoft.com/office/drawing/2014/main" id="{F4CAAFEB-94C6-42A9-AC14-644B726A236C}"/>
                    </a:ext>
                  </a:extLst>
                </p:cNvPr>
                <p:cNvSpPr/>
                <p:nvPr/>
              </p:nvSpPr>
              <p:spPr>
                <a:xfrm>
                  <a:off x="-14991" y="10020"/>
                  <a:ext cx="12192000" cy="742120"/>
                </a:xfrm>
                <a:prstGeom prst="rect">
                  <a:avLst/>
                </a:prstGeom>
                <a:solidFill>
                  <a:schemeClr val="accent1">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2400" b="1" dirty="0">
                      <a:solidFill>
                        <a:schemeClr val="tx1"/>
                      </a:solidFill>
                      <a:latin typeface="Arial Black" panose="020B0A04020102020204" pitchFamily="34" charset="0"/>
                    </a:rPr>
                    <a:t> </a:t>
                  </a:r>
                </a:p>
              </p:txBody>
            </p:sp>
            <p:sp>
              <p:nvSpPr>
                <p:cNvPr id="20" name="Rectangle 19">
                  <a:extLst>
                    <a:ext uri="{FF2B5EF4-FFF2-40B4-BE49-F238E27FC236}">
                      <a16:creationId xmlns:a16="http://schemas.microsoft.com/office/drawing/2014/main" id="{9F2A1063-CA5C-40CA-977E-4AED31E9BC8F}"/>
                    </a:ext>
                  </a:extLst>
                </p:cNvPr>
                <p:cNvSpPr/>
                <p:nvPr/>
              </p:nvSpPr>
              <p:spPr>
                <a:xfrm>
                  <a:off x="0" y="742122"/>
                  <a:ext cx="12192000" cy="720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8" name="Rectangle 17"/>
              <p:cNvSpPr/>
              <p:nvPr/>
            </p:nvSpPr>
            <p:spPr>
              <a:xfrm>
                <a:off x="104815" y="-15559"/>
                <a:ext cx="7817079" cy="523220"/>
              </a:xfrm>
              <a:prstGeom prst="rect">
                <a:avLst/>
              </a:prstGeom>
            </p:spPr>
            <p:txBody>
              <a:bodyPr wrap="square">
                <a:spAutoFit/>
              </a:bodyPr>
              <a:lstStyle/>
              <a:p>
                <a:r>
                  <a:rPr lang="fr-FR" sz="2800" b="1" dirty="0">
                    <a:latin typeface="Times New Roman" panose="02020603050405020304" pitchFamily="18" charset="0"/>
                    <a:cs typeface="Times New Roman" panose="02020603050405020304" pitchFamily="18" charset="0"/>
                  </a:rPr>
                  <a:t>Présentation du programme LEAP-SE</a:t>
                </a:r>
              </a:p>
            </p:txBody>
          </p:sp>
        </p:grpSp>
        <p:pic>
          <p:nvPicPr>
            <p:cNvPr id="16" name="Image 15"/>
            <p:cNvPicPr>
              <a:picLocks noChangeAspect="1"/>
            </p:cNvPicPr>
            <p:nvPr/>
          </p:nvPicPr>
          <p:blipFill>
            <a:blip r:embed="rId2"/>
            <a:stretch>
              <a:fillRect/>
            </a:stretch>
          </p:blipFill>
          <p:spPr>
            <a:xfrm>
              <a:off x="10641497" y="123418"/>
              <a:ext cx="1408174" cy="1105252"/>
            </a:xfrm>
            <a:prstGeom prst="rect">
              <a:avLst/>
            </a:prstGeom>
          </p:spPr>
        </p:pic>
      </p:grpSp>
    </p:spTree>
    <p:extLst>
      <p:ext uri="{BB962C8B-B14F-4D97-AF65-F5344CB8AC3E}">
        <p14:creationId xmlns:p14="http://schemas.microsoft.com/office/powerpoint/2010/main" val="2469493695"/>
      </p:ext>
    </p:extLst>
  </p:cSld>
  <p:clrMapOvr>
    <a:masterClrMapping/>
  </p:clrMapOvr>
</p:sld>
</file>

<file path=ppt/theme/theme1.xml><?xml version="1.0" encoding="utf-8"?>
<a:theme xmlns:a="http://schemas.openxmlformats.org/drawingml/2006/main" name="Thème Office">
  <a:themeElements>
    <a:clrScheme name="Personnalisé 1">
      <a:dk1>
        <a:sysClr val="windowText" lastClr="000000"/>
      </a:dk1>
      <a:lt1>
        <a:sysClr val="window" lastClr="FFFFFF"/>
      </a:lt1>
      <a:dk2>
        <a:srgbClr val="44546A"/>
      </a:dk2>
      <a:lt2>
        <a:srgbClr val="E7E6E6"/>
      </a:lt2>
      <a:accent1>
        <a:srgbClr val="40C3DA"/>
      </a:accent1>
      <a:accent2>
        <a:srgbClr val="00991D"/>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P-SE PowerPoint Template_empty" id="{462E4B97-E22F-4400-BE86-2AF38320FC44}" vid="{7F458A4A-ABFC-4844-8CF8-195DC7F95CA3}"/>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LEAP-SE PowerPoint Template_empty</Template>
  <TotalTime>3351</TotalTime>
  <Words>2964</Words>
  <Application>Microsoft Office PowerPoint</Application>
  <PresentationFormat>Grand écran</PresentationFormat>
  <Paragraphs>335</Paragraphs>
  <Slides>41</Slides>
  <Notes>1</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41</vt:i4>
      </vt:variant>
    </vt:vector>
  </HeadingPairs>
  <TitlesOfParts>
    <vt:vector size="51" baseType="lpstr">
      <vt:lpstr>Arial</vt:lpstr>
      <vt:lpstr>Arial Black</vt:lpstr>
      <vt:lpstr>Calibri</vt:lpstr>
      <vt:lpstr>Century</vt:lpstr>
      <vt:lpstr>Poppins</vt:lpstr>
      <vt:lpstr>Rubik</vt:lpstr>
      <vt:lpstr>Times New Roman</vt:lpstr>
      <vt:lpstr>Verdana</vt:lpstr>
      <vt:lpstr>Wingdings</vt:lpstr>
      <vt:lpstr>Thème Office</vt:lpstr>
      <vt:lpstr>LEAP-SE-2026</vt:lpstr>
      <vt:lpstr>Plan</vt:lpstr>
      <vt:lpstr>Introduction: LEAP-SE</vt:lpstr>
      <vt:lpstr>Contexte</vt:lpstr>
      <vt:lpstr>Arrière-plan</vt:lpstr>
      <vt:lpstr>OBJECTIFS PRINCIPAUX DE LEAP-SE</vt:lpstr>
      <vt:lpstr>Présentation PowerPoint</vt:lpstr>
      <vt:lpstr> Thématiques de l’appel à projets  </vt:lpstr>
      <vt:lpstr>Thématiques de l’appel à projets</vt:lpstr>
      <vt:lpstr>Les des 7 axes prioritaires (#MAR)</vt:lpstr>
      <vt:lpstr> #MAR 1: Évaluation des sources d’énergie renouvelable et intégration des énergies renouvelable dans des scénarios énergétiques durables; </vt:lpstr>
      <vt:lpstr>#MAR 2:Gestion de la fin de vie et de la seconde vie des composants d'énergies renouvelables et impact environnemental; </vt:lpstr>
      <vt:lpstr>#MAR 3: Systèmes autonomes intelligents; </vt:lpstr>
      <vt:lpstr>#MAR 4: Réseaux intelligents (à différentes échelles) applications hors réseau (smart grids);  </vt:lpstr>
      <vt:lpstr>#MAR 5: Procédés et appareils pour les usages productifs (agriculture, mobilité et industrie);</vt:lpstr>
      <vt:lpstr>#MAR 6: Solutions innovantes pour les usages domestiques prioritaires (cuisson propre et chaîne du froid);  </vt:lpstr>
      <vt:lpstr>#MAR 7: Production et utilisation de l’hydrogène vert; </vt:lpstr>
      <vt:lpstr>Timeline</vt:lpstr>
      <vt:lpstr>Présentation PowerPoint</vt:lpstr>
      <vt:lpstr>Présentation PowerPoint</vt:lpstr>
      <vt:lpstr>Présentation PowerPoint</vt:lpstr>
      <vt:lpstr>Présentation PowerPoint</vt:lpstr>
      <vt:lpstr>Procédures de soumission</vt:lpstr>
      <vt:lpstr>Documents importants</vt:lpstr>
      <vt:lpstr>Présentation PowerPoint</vt:lpstr>
      <vt:lpstr>Présentation PowerPoint</vt:lpstr>
      <vt:lpstr>Présentation PowerPoint</vt:lpstr>
      <vt:lpstr>Présentation PowerPoint</vt:lpstr>
      <vt:lpstr>Plate-forme de soumission</vt:lpstr>
      <vt:lpstr>Critères d'éligibilité nationaux). </vt:lpstr>
      <vt:lpstr>Critères d'évaluation</vt:lpstr>
      <vt:lpstr>Critères d'évaluation </vt:lpstr>
      <vt:lpstr>Excellence scientifique </vt:lpstr>
      <vt:lpstr>Présentation PowerPoint</vt:lpstr>
      <vt:lpstr>Qualité et efficacité de la mise en œuvre</vt:lpstr>
      <vt:lpstr>Plate-forme de réseautage </vt:lpstr>
      <vt:lpstr>Plate-forme de réseautage</vt:lpstr>
      <vt:lpstr>Présentation PowerPoint</vt:lpstr>
      <vt:lpstr>Cumule des livrables des projets de Recherche LEAP-RE, Edition, 2021 -2023</vt:lpstr>
      <vt:lpstr>Merci </vt:lpstr>
      <vt:lpstr>Les partenaires de l'appel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TAROT Marie-Laure</dc:creator>
  <cp:lastModifiedBy>Mohamed Loucif Seiad</cp:lastModifiedBy>
  <cp:revision>180</cp:revision>
  <dcterms:created xsi:type="dcterms:W3CDTF">2024-09-27T12:46:25Z</dcterms:created>
  <dcterms:modified xsi:type="dcterms:W3CDTF">2026-01-06T16:28:44Z</dcterms:modified>
</cp:coreProperties>
</file>