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3.xml" ContentType="application/vnd.openxmlformats-officedocument.drawingml.diagramLayout+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charts/style1.xml" ContentType="application/vnd.ms-office.chart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sldIdLst>
    <p:sldId id="259" r:id="rId2"/>
    <p:sldId id="374" r:id="rId3"/>
    <p:sldId id="378" r:id="rId4"/>
    <p:sldId id="377" r:id="rId5"/>
    <p:sldId id="282" r:id="rId6"/>
    <p:sldId id="290" r:id="rId7"/>
    <p:sldId id="283" r:id="rId8"/>
    <p:sldId id="373" r:id="rId9"/>
    <p:sldId id="279" r:id="rId10"/>
    <p:sldId id="287" r:id="rId11"/>
    <p:sldId id="381" r:id="rId12"/>
    <p:sldId id="387" r:id="rId13"/>
    <p:sldId id="286" r:id="rId14"/>
    <p:sldId id="289" r:id="rId15"/>
    <p:sldId id="278" r:id="rId16"/>
    <p:sldId id="263" r:id="rId17"/>
    <p:sldId id="265" r:id="rId18"/>
    <p:sldId id="422" r:id="rId19"/>
    <p:sldId id="423" r:id="rId20"/>
    <p:sldId id="424" r:id="rId21"/>
    <p:sldId id="425" r:id="rId22"/>
    <p:sldId id="388" r:id="rId23"/>
    <p:sldId id="426" r:id="rId24"/>
    <p:sldId id="389" r:id="rId25"/>
    <p:sldId id="390" r:id="rId26"/>
    <p:sldId id="391" r:id="rId27"/>
    <p:sldId id="393" r:id="rId28"/>
    <p:sldId id="392" r:id="rId29"/>
    <p:sldId id="394" r:id="rId30"/>
    <p:sldId id="427" r:id="rId31"/>
    <p:sldId id="396" r:id="rId32"/>
    <p:sldId id="397" r:id="rId33"/>
    <p:sldId id="398" r:id="rId34"/>
    <p:sldId id="399" r:id="rId35"/>
    <p:sldId id="400" r:id="rId36"/>
    <p:sldId id="401" r:id="rId37"/>
    <p:sldId id="402" r:id="rId38"/>
    <p:sldId id="403" r:id="rId39"/>
    <p:sldId id="404" r:id="rId40"/>
    <p:sldId id="405" r:id="rId41"/>
    <p:sldId id="406" r:id="rId42"/>
    <p:sldId id="407" r:id="rId43"/>
    <p:sldId id="408" r:id="rId44"/>
    <p:sldId id="409" r:id="rId45"/>
    <p:sldId id="410" r:id="rId46"/>
    <p:sldId id="411" r:id="rId47"/>
    <p:sldId id="412" r:id="rId48"/>
    <p:sldId id="413" r:id="rId49"/>
    <p:sldId id="414" r:id="rId50"/>
    <p:sldId id="415" r:id="rId51"/>
    <p:sldId id="416" r:id="rId52"/>
    <p:sldId id="417" r:id="rId53"/>
    <p:sldId id="418" r:id="rId54"/>
    <p:sldId id="419" r:id="rId55"/>
    <p:sldId id="420" r:id="rId56"/>
    <p:sldId id="421" r:id="rId57"/>
    <p:sldId id="260" r:id="rId58"/>
  </p:sldIdLst>
  <p:sldSz cx="9144000" cy="6858000" type="screen4x3"/>
  <p:notesSz cx="6858000"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BA42C"/>
    <a:srgbClr val="EBF1DE"/>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51" autoAdjust="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Feuille_Microsoft_Office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Feuille_Microsoft_Office_Excel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Classeur1"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fr-FR"/>
  <c:chart>
    <c:title>
      <c:tx>
        <c:rich>
          <a:bodyPr rot="0" spcFirstLastPara="1" vertOverflow="ellipsis" vert="horz" wrap="square" anchor="ctr" anchorCtr="1"/>
          <a:lstStyle/>
          <a:p>
            <a:pPr>
              <a:defRPr lang="en-US"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FR"/>
              <a:t>CFD Habilités</a:t>
            </a:r>
          </a:p>
        </c:rich>
      </c:tx>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Feuil2!$C$30</c:f>
              <c:strCache>
                <c:ptCount val="1"/>
                <c:pt idx="0">
                  <c:v>2016</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anchor="ctr" anchorCtr="1"/>
              <a:lstStyle/>
              <a:p>
                <a:pPr>
                  <a:defRPr lang="en-US" sz="1197" b="1" i="0" u="none" strike="noStrike" kern="1200" baseline="0">
                    <a:solidFill>
                      <a:schemeClr val="lt1">
                        <a:lumMod val="85000"/>
                      </a:schemeClr>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Feuil2!$D$29:$F$29</c:f>
              <c:strCache>
                <c:ptCount val="3"/>
                <c:pt idx="0">
                  <c:v>Centre</c:v>
                </c:pt>
                <c:pt idx="1">
                  <c:v>Est</c:v>
                </c:pt>
                <c:pt idx="2">
                  <c:v>Ouest</c:v>
                </c:pt>
              </c:strCache>
            </c:strRef>
          </c:cat>
          <c:val>
            <c:numRef>
              <c:f>Feuil2!$D$30:$F$30</c:f>
              <c:numCache>
                <c:formatCode>General</c:formatCode>
                <c:ptCount val="3"/>
                <c:pt idx="0">
                  <c:v>393</c:v>
                </c:pt>
                <c:pt idx="1">
                  <c:v>424</c:v>
                </c:pt>
                <c:pt idx="2">
                  <c:v>362</c:v>
                </c:pt>
              </c:numCache>
            </c:numRef>
          </c:val>
          <c:extLst xmlns:c16r2="http://schemas.microsoft.com/office/drawing/2015/06/chart">
            <c:ext xmlns:c16="http://schemas.microsoft.com/office/drawing/2014/chart" uri="{C3380CC4-5D6E-409C-BE32-E72D297353CC}">
              <c16:uniqueId val="{00000000-745C-4B69-8388-ED09B8395FCC}"/>
            </c:ext>
          </c:extLst>
        </c:ser>
        <c:ser>
          <c:idx val="1"/>
          <c:order val="1"/>
          <c:tx>
            <c:strRef>
              <c:f>Feuil2!$C$31</c:f>
              <c:strCache>
                <c:ptCount val="1"/>
                <c:pt idx="0">
                  <c:v>2017</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2.4328756206706274E-2"/>
                  <c:y val="4.6296296296295903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45C-4B69-8388-ED09B8395FCC}"/>
                </c:ext>
              </c:extLst>
            </c:dLbl>
            <c:dLbl>
              <c:idx val="1"/>
              <c:layout>
                <c:manualLayout>
                  <c:x val="3.1627478851222982E-2"/>
                  <c:y val="-2.777777777777787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45C-4B69-8388-ED09B8395FCC}"/>
                </c:ext>
              </c:extLst>
            </c:dLbl>
            <c:dLbl>
              <c:idx val="2"/>
              <c:layout>
                <c:manualLayout>
                  <c:x val="2.1895880586035702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45C-4B69-8388-ED09B8395FCC}"/>
                </c:ext>
              </c:extLst>
            </c:dLbl>
            <c:spPr>
              <a:noFill/>
              <a:ln>
                <a:noFill/>
              </a:ln>
              <a:effectLst/>
            </c:spPr>
            <c:txPr>
              <a:bodyPr rot="0" spcFirstLastPara="1" vertOverflow="ellipsis" vert="horz" wrap="square" anchor="ctr" anchorCtr="1"/>
              <a:lstStyle/>
              <a:p>
                <a:pPr>
                  <a:defRPr lang="en-US" sz="1197" b="1" i="0" u="none" strike="noStrike" kern="1200" baseline="0">
                    <a:solidFill>
                      <a:schemeClr val="lt1">
                        <a:lumMod val="85000"/>
                      </a:schemeClr>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Feuil2!$D$29:$F$29</c:f>
              <c:strCache>
                <c:ptCount val="3"/>
                <c:pt idx="0">
                  <c:v>Centre</c:v>
                </c:pt>
                <c:pt idx="1">
                  <c:v>Est</c:v>
                </c:pt>
                <c:pt idx="2">
                  <c:v>Ouest</c:v>
                </c:pt>
              </c:strCache>
            </c:strRef>
          </c:cat>
          <c:val>
            <c:numRef>
              <c:f>Feuil2!$D$31:$F$31</c:f>
              <c:numCache>
                <c:formatCode>General</c:formatCode>
                <c:ptCount val="3"/>
                <c:pt idx="0">
                  <c:v>358</c:v>
                </c:pt>
                <c:pt idx="1">
                  <c:v>406</c:v>
                </c:pt>
                <c:pt idx="2">
                  <c:v>285</c:v>
                </c:pt>
              </c:numCache>
            </c:numRef>
          </c:val>
          <c:extLst xmlns:c16r2="http://schemas.microsoft.com/office/drawing/2015/06/chart">
            <c:ext xmlns:c16="http://schemas.microsoft.com/office/drawing/2014/chart" uri="{C3380CC4-5D6E-409C-BE32-E72D297353CC}">
              <c16:uniqueId val="{00000004-745C-4B69-8388-ED09B8395FCC}"/>
            </c:ext>
          </c:extLst>
        </c:ser>
        <c:ser>
          <c:idx val="2"/>
          <c:order val="2"/>
          <c:tx>
            <c:strRef>
              <c:f>Feuil2!$C$32</c:f>
              <c:strCache>
                <c:ptCount val="1"/>
                <c:pt idx="0">
                  <c:v>2018</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1.4597253724023684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45C-4B69-8388-ED09B8395FCC}"/>
                </c:ext>
              </c:extLst>
            </c:dLbl>
            <c:dLbl>
              <c:idx val="1"/>
              <c:layout>
                <c:manualLayout>
                  <c:x val="2.1895880586035619E-2"/>
                  <c:y val="-8.4875562720133801E-1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45C-4B69-8388-ED09B8395FCC}"/>
                </c:ext>
              </c:extLst>
            </c:dLbl>
            <c:dLbl>
              <c:idx val="2"/>
              <c:layout>
                <c:manualLayout>
                  <c:x val="4.3791761172071404E-2"/>
                  <c:y val="9.2592592592591842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45C-4B69-8388-ED09B8395FCC}"/>
                </c:ext>
              </c:extLst>
            </c:dLbl>
            <c:spPr>
              <a:noFill/>
              <a:ln>
                <a:noFill/>
              </a:ln>
              <a:effectLst/>
            </c:spPr>
            <c:txPr>
              <a:bodyPr rot="0" spcFirstLastPara="1" vertOverflow="ellipsis" vert="horz" wrap="square" anchor="ctr" anchorCtr="1"/>
              <a:lstStyle/>
              <a:p>
                <a:pPr>
                  <a:defRPr lang="en-US" sz="1197" b="1" i="0" u="none" strike="noStrike" kern="1200" baseline="0">
                    <a:solidFill>
                      <a:schemeClr val="lt1">
                        <a:lumMod val="85000"/>
                      </a:schemeClr>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Feuil2!$D$29:$F$29</c:f>
              <c:strCache>
                <c:ptCount val="3"/>
                <c:pt idx="0">
                  <c:v>Centre</c:v>
                </c:pt>
                <c:pt idx="1">
                  <c:v>Est</c:v>
                </c:pt>
                <c:pt idx="2">
                  <c:v>Ouest</c:v>
                </c:pt>
              </c:strCache>
            </c:strRef>
          </c:cat>
          <c:val>
            <c:numRef>
              <c:f>Feuil2!$D$32:$F$32</c:f>
              <c:numCache>
                <c:formatCode>General</c:formatCode>
                <c:ptCount val="3"/>
                <c:pt idx="0">
                  <c:v>240</c:v>
                </c:pt>
                <c:pt idx="1">
                  <c:v>175</c:v>
                </c:pt>
                <c:pt idx="2">
                  <c:v>204</c:v>
                </c:pt>
              </c:numCache>
            </c:numRef>
          </c:val>
          <c:extLst xmlns:c16r2="http://schemas.microsoft.com/office/drawing/2015/06/chart">
            <c:ext xmlns:c16="http://schemas.microsoft.com/office/drawing/2014/chart" uri="{C3380CC4-5D6E-409C-BE32-E72D297353CC}">
              <c16:uniqueId val="{00000008-745C-4B69-8388-ED09B8395FCC}"/>
            </c:ext>
          </c:extLst>
        </c:ser>
        <c:dLbls>
          <c:showVal val="1"/>
        </c:dLbls>
        <c:shape val="box"/>
        <c:axId val="161607680"/>
        <c:axId val="161609216"/>
        <c:axId val="0"/>
      </c:bar3DChart>
      <c:catAx>
        <c:axId val="16160768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1197" b="1" i="0" u="none" strike="noStrike" kern="1200" baseline="0">
                <a:solidFill>
                  <a:schemeClr val="lt1">
                    <a:lumMod val="85000"/>
                  </a:schemeClr>
                </a:solidFill>
                <a:latin typeface="+mn-lt"/>
                <a:ea typeface="+mn-ea"/>
                <a:cs typeface="+mn-cs"/>
              </a:defRPr>
            </a:pPr>
            <a:endParaRPr lang="fr-FR"/>
          </a:p>
        </c:txPr>
        <c:crossAx val="161609216"/>
        <c:crosses val="autoZero"/>
        <c:auto val="1"/>
        <c:lblAlgn val="ctr"/>
        <c:lblOffset val="100"/>
      </c:catAx>
      <c:valAx>
        <c:axId val="161609216"/>
        <c:scaling>
          <c:orientation val="minMax"/>
        </c:scaling>
        <c:axPos val="l"/>
        <c:majorGridlines>
          <c:spPr>
            <a:ln w="9525" cap="flat" cmpd="sng" algn="ctr">
              <a:solidFill>
                <a:schemeClr val="dk1">
                  <a:lumMod val="50000"/>
                  <a:lumOff val="5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1197" b="1" i="0" u="none" strike="noStrike" kern="1200" baseline="0">
                <a:solidFill>
                  <a:schemeClr val="lt1">
                    <a:lumMod val="85000"/>
                  </a:schemeClr>
                </a:solidFill>
                <a:latin typeface="+mn-lt"/>
                <a:ea typeface="+mn-ea"/>
                <a:cs typeface="+mn-cs"/>
              </a:defRPr>
            </a:pPr>
            <a:endParaRPr lang="fr-FR"/>
          </a:p>
        </c:txPr>
        <c:crossAx val="16160768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en-US" sz="1197" b="1" i="0" u="none" strike="noStrike" kern="1200" baseline="0">
              <a:solidFill>
                <a:schemeClr val="lt1">
                  <a:lumMod val="85000"/>
                </a:schemeClr>
              </a:solidFill>
              <a:latin typeface="+mn-lt"/>
              <a:ea typeface="+mn-ea"/>
              <a:cs typeface="+mn-cs"/>
            </a:defRPr>
          </a:pPr>
          <a:endParaRPr lang="fr-F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FR"/>
  <c:chart>
    <c:title>
      <c:tx>
        <c:rich>
          <a:bodyPr rot="0" spcFirstLastPara="1" vertOverflow="ellipsis" vert="horz" wrap="square" anchor="ctr" anchorCtr="1"/>
          <a:lstStyle/>
          <a:p>
            <a:pPr>
              <a:defRPr lang="en-US"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FR"/>
              <a:t>Postes accordés</a:t>
            </a:r>
          </a:p>
        </c:rich>
      </c:tx>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Feuil2!$C$46</c:f>
              <c:strCache>
                <c:ptCount val="1"/>
                <c:pt idx="0">
                  <c:v>2016</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anchor="ctr" anchorCtr="1"/>
              <a:lstStyle/>
              <a:p>
                <a:pPr>
                  <a:defRPr lang="en-US" sz="1197" b="1" i="0" u="none" strike="noStrike" kern="1200" baseline="0">
                    <a:solidFill>
                      <a:schemeClr val="lt1">
                        <a:lumMod val="85000"/>
                      </a:schemeClr>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Feuil2!$D$45:$F$45</c:f>
              <c:strCache>
                <c:ptCount val="3"/>
                <c:pt idx="0">
                  <c:v>Centre</c:v>
                </c:pt>
                <c:pt idx="1">
                  <c:v>Est</c:v>
                </c:pt>
                <c:pt idx="2">
                  <c:v>Ouest</c:v>
                </c:pt>
              </c:strCache>
            </c:strRef>
          </c:cat>
          <c:val>
            <c:numRef>
              <c:f>Feuil2!$D$46:$F$46</c:f>
              <c:numCache>
                <c:formatCode>General</c:formatCode>
                <c:ptCount val="3"/>
                <c:pt idx="0">
                  <c:v>3039</c:v>
                </c:pt>
                <c:pt idx="1">
                  <c:v>1988</c:v>
                </c:pt>
                <c:pt idx="2">
                  <c:v>1984</c:v>
                </c:pt>
              </c:numCache>
            </c:numRef>
          </c:val>
          <c:extLst xmlns:c16r2="http://schemas.microsoft.com/office/drawing/2015/06/chart">
            <c:ext xmlns:c16="http://schemas.microsoft.com/office/drawing/2014/chart" uri="{C3380CC4-5D6E-409C-BE32-E72D297353CC}">
              <c16:uniqueId val="{00000000-057B-4949-B61C-1E2C97D7C875}"/>
            </c:ext>
          </c:extLst>
        </c:ser>
        <c:ser>
          <c:idx val="1"/>
          <c:order val="1"/>
          <c:tx>
            <c:strRef>
              <c:f>Feuil2!$C$47</c:f>
              <c:strCache>
                <c:ptCount val="1"/>
                <c:pt idx="0">
                  <c:v>2017</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1.3539967692428795E-2"/>
                  <c:y val="-2.907798263563620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57B-4949-B61C-1E2C97D7C875}"/>
                </c:ext>
              </c:extLst>
            </c:dLbl>
            <c:dLbl>
              <c:idx val="1"/>
              <c:layout>
                <c:manualLayout>
                  <c:x val="9.6147471069522733E-3"/>
                  <c:y val="-5.297557292414550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57B-4949-B61C-1E2C97D7C875}"/>
                </c:ext>
              </c:extLst>
            </c:dLbl>
            <c:dLbl>
              <c:idx val="2"/>
              <c:layout>
                <c:manualLayout>
                  <c:x val="1.1283306410357345E-2"/>
                  <c:y val="-1.661599007750639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57B-4949-B61C-1E2C97D7C875}"/>
                </c:ext>
              </c:extLst>
            </c:dLbl>
            <c:spPr>
              <a:noFill/>
              <a:ln>
                <a:noFill/>
              </a:ln>
              <a:effectLst/>
            </c:spPr>
            <c:txPr>
              <a:bodyPr rot="0" spcFirstLastPara="1" vertOverflow="ellipsis" vert="horz" wrap="square" anchor="ctr" anchorCtr="1"/>
              <a:lstStyle/>
              <a:p>
                <a:pPr>
                  <a:defRPr lang="en-US" sz="1197" b="1" i="0" u="none" strike="noStrike" kern="1200" baseline="0">
                    <a:solidFill>
                      <a:schemeClr val="lt1">
                        <a:lumMod val="85000"/>
                      </a:schemeClr>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Feuil2!$D$45:$F$45</c:f>
              <c:strCache>
                <c:ptCount val="3"/>
                <c:pt idx="0">
                  <c:v>Centre</c:v>
                </c:pt>
                <c:pt idx="1">
                  <c:v>Est</c:v>
                </c:pt>
                <c:pt idx="2">
                  <c:v>Ouest</c:v>
                </c:pt>
              </c:strCache>
            </c:strRef>
          </c:cat>
          <c:val>
            <c:numRef>
              <c:f>Feuil2!$D$47:$F$47</c:f>
              <c:numCache>
                <c:formatCode>General</c:formatCode>
                <c:ptCount val="3"/>
                <c:pt idx="0">
                  <c:v>1864</c:v>
                </c:pt>
                <c:pt idx="1">
                  <c:v>1901</c:v>
                </c:pt>
                <c:pt idx="2">
                  <c:v>1391</c:v>
                </c:pt>
              </c:numCache>
            </c:numRef>
          </c:val>
          <c:extLst xmlns:c16r2="http://schemas.microsoft.com/office/drawing/2015/06/chart">
            <c:ext xmlns:c16="http://schemas.microsoft.com/office/drawing/2014/chart" uri="{C3380CC4-5D6E-409C-BE32-E72D297353CC}">
              <c16:uniqueId val="{00000004-057B-4949-B61C-1E2C97D7C875}"/>
            </c:ext>
          </c:extLst>
        </c:ser>
        <c:ser>
          <c:idx val="2"/>
          <c:order val="2"/>
          <c:tx>
            <c:strRef>
              <c:f>Feuil2!$C$48</c:f>
              <c:strCache>
                <c:ptCount val="1"/>
                <c:pt idx="0">
                  <c:v>2018</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3.9634709046665086E-2"/>
                  <c:y val="-3.674442592203407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57B-4949-B61C-1E2C97D7C875}"/>
                </c:ext>
              </c:extLst>
            </c:dLbl>
            <c:dLbl>
              <c:idx val="1"/>
              <c:layout>
                <c:manualLayout>
                  <c:x val="3.159325794900044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57B-4949-B61C-1E2C97D7C875}"/>
                </c:ext>
              </c:extLst>
            </c:dLbl>
            <c:dLbl>
              <c:idx val="2"/>
              <c:layout>
                <c:manualLayout>
                  <c:x val="2.9336596666929084E-2"/>
                  <c:y val="-7.6155741430947674E-1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57B-4949-B61C-1E2C97D7C875}"/>
                </c:ext>
              </c:extLst>
            </c:dLbl>
            <c:spPr>
              <a:noFill/>
              <a:ln>
                <a:noFill/>
              </a:ln>
              <a:effectLst/>
            </c:spPr>
            <c:txPr>
              <a:bodyPr rot="0" spcFirstLastPara="1" vertOverflow="ellipsis" vert="horz" wrap="square" anchor="ctr" anchorCtr="1"/>
              <a:lstStyle/>
              <a:p>
                <a:pPr>
                  <a:defRPr lang="en-US" sz="1197" b="1" i="0" u="none" strike="noStrike" kern="1200" baseline="0">
                    <a:solidFill>
                      <a:schemeClr val="lt1">
                        <a:lumMod val="85000"/>
                      </a:schemeClr>
                    </a:solidFill>
                    <a:latin typeface="+mn-lt"/>
                    <a:ea typeface="+mn-ea"/>
                    <a:cs typeface="+mn-cs"/>
                  </a:defRPr>
                </a:pPr>
                <a:endParaRPr lang="fr-FR"/>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Feuil2!$D$45:$F$45</c:f>
              <c:strCache>
                <c:ptCount val="3"/>
                <c:pt idx="0">
                  <c:v>Centre</c:v>
                </c:pt>
                <c:pt idx="1">
                  <c:v>Est</c:v>
                </c:pt>
                <c:pt idx="2">
                  <c:v>Ouest</c:v>
                </c:pt>
              </c:strCache>
            </c:strRef>
          </c:cat>
          <c:val>
            <c:numRef>
              <c:f>Feuil2!$D$48:$F$48</c:f>
              <c:numCache>
                <c:formatCode>General</c:formatCode>
                <c:ptCount val="3"/>
                <c:pt idx="0">
                  <c:v>2165</c:v>
                </c:pt>
                <c:pt idx="1">
                  <c:v>2383</c:v>
                </c:pt>
                <c:pt idx="2">
                  <c:v>1841</c:v>
                </c:pt>
              </c:numCache>
            </c:numRef>
          </c:val>
          <c:extLst xmlns:c16r2="http://schemas.microsoft.com/office/drawing/2015/06/chart">
            <c:ext xmlns:c16="http://schemas.microsoft.com/office/drawing/2014/chart" uri="{C3380CC4-5D6E-409C-BE32-E72D297353CC}">
              <c16:uniqueId val="{00000008-057B-4949-B61C-1E2C97D7C875}"/>
            </c:ext>
          </c:extLst>
        </c:ser>
        <c:dLbls>
          <c:showVal val="1"/>
        </c:dLbls>
        <c:shape val="box"/>
        <c:axId val="162170752"/>
        <c:axId val="162284672"/>
        <c:axId val="0"/>
      </c:bar3DChart>
      <c:catAx>
        <c:axId val="16217075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1197" b="1" i="0" u="none" strike="noStrike" kern="1200" baseline="0">
                <a:solidFill>
                  <a:schemeClr val="lt1">
                    <a:lumMod val="85000"/>
                  </a:schemeClr>
                </a:solidFill>
                <a:latin typeface="+mn-lt"/>
                <a:ea typeface="+mn-ea"/>
                <a:cs typeface="+mn-cs"/>
              </a:defRPr>
            </a:pPr>
            <a:endParaRPr lang="fr-FR"/>
          </a:p>
        </c:txPr>
        <c:crossAx val="162284672"/>
        <c:crosses val="autoZero"/>
        <c:auto val="1"/>
        <c:lblAlgn val="ctr"/>
        <c:lblOffset val="100"/>
      </c:catAx>
      <c:valAx>
        <c:axId val="162284672"/>
        <c:scaling>
          <c:orientation val="minMax"/>
        </c:scaling>
        <c:axPos val="l"/>
        <c:majorGridlines>
          <c:spPr>
            <a:ln w="9525" cap="flat" cmpd="sng" algn="ctr">
              <a:solidFill>
                <a:schemeClr val="dk1">
                  <a:lumMod val="50000"/>
                  <a:lumOff val="5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1197" b="1" i="0" u="none" strike="noStrike" kern="1200" baseline="0">
                <a:solidFill>
                  <a:schemeClr val="lt1">
                    <a:lumMod val="85000"/>
                  </a:schemeClr>
                </a:solidFill>
                <a:latin typeface="+mn-lt"/>
                <a:ea typeface="+mn-ea"/>
                <a:cs typeface="+mn-cs"/>
              </a:defRPr>
            </a:pPr>
            <a:endParaRPr lang="fr-FR"/>
          </a:p>
        </c:txPr>
        <c:crossAx val="16217075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en-US" sz="1197" b="1" i="0" u="none" strike="noStrike" kern="1200" baseline="0">
              <a:solidFill>
                <a:schemeClr val="lt1">
                  <a:lumMod val="85000"/>
                </a:schemeClr>
              </a:solidFill>
              <a:latin typeface="+mn-lt"/>
              <a:ea typeface="+mn-ea"/>
              <a:cs typeface="+mn-cs"/>
            </a:defRPr>
          </a:pPr>
          <a:endParaRPr lang="fr-F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fr-FR"/>
  <c:chart>
    <c:title>
      <c:layout/>
      <c:spPr>
        <a:noFill/>
        <a:ln>
          <a:noFill/>
        </a:ln>
        <a:effectLst/>
      </c:spPr>
      <c:txPr>
        <a:bodyPr rot="0" spcFirstLastPara="1" vertOverflow="ellipsis" vert="horz" wrap="square" anchor="ctr" anchorCtr="1"/>
        <a:lstStyle/>
        <a:p>
          <a:pPr>
            <a:defRPr lang="en-US"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fr-FR"/>
        </a:p>
      </c:tx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Feuil1!$B$15</c:f>
              <c:strCache>
                <c:ptCount val="1"/>
                <c:pt idx="0">
                  <c:v>D</c:v>
                </c:pt>
              </c:strCache>
            </c:strRef>
          </c:tx>
          <c:dPt>
            <c:idx val="0"/>
            <c:explosion val="1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8988-4EF2-9F69-51C6B6A4EAC0}"/>
              </c:ext>
            </c:extLst>
          </c:dPt>
          <c:dPt>
            <c:idx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8988-4EF2-9F69-51C6B6A4EAC0}"/>
              </c:ext>
            </c:extLst>
          </c:dPt>
          <c:dLbls>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baseline="0">
                    <a:solidFill>
                      <a:schemeClr val="lt1">
                        <a:lumMod val="85000"/>
                      </a:schemeClr>
                    </a:solidFill>
                    <a:latin typeface="+mn-lt"/>
                    <a:ea typeface="+mn-ea"/>
                    <a:cs typeface="+mn-cs"/>
                  </a:defRPr>
                </a:pPr>
                <a:endParaRPr lang="fr-FR"/>
              </a:p>
            </c:txPr>
            <c:dLblPos val="ctr"/>
            <c:showPercent val="1"/>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Feuil1!$A$16:$A$17</c:f>
              <c:strCache>
                <c:ptCount val="2"/>
                <c:pt idx="0">
                  <c:v>Inscrits sur PROGRES au 10/04/2019</c:v>
                </c:pt>
                <c:pt idx="1">
                  <c:v>Reste à inscrire</c:v>
                </c:pt>
              </c:strCache>
            </c:strRef>
          </c:cat>
          <c:val>
            <c:numRef>
              <c:f>Feuil1!$B$16:$B$17</c:f>
              <c:numCache>
                <c:formatCode>0%</c:formatCode>
                <c:ptCount val="2"/>
                <c:pt idx="0">
                  <c:v>0.71849527519295953</c:v>
                </c:pt>
                <c:pt idx="1">
                  <c:v>0.28150472480704064</c:v>
                </c:pt>
              </c:numCache>
            </c:numRef>
          </c:val>
          <c:extLst xmlns:c16r2="http://schemas.microsoft.com/office/drawing/2015/06/chart">
            <c:ext xmlns:c16="http://schemas.microsoft.com/office/drawing/2014/chart" uri="{C3380CC4-5D6E-409C-BE32-E72D297353CC}">
              <c16:uniqueId val="{00000004-8988-4EF2-9F69-51C6B6A4EAC0}"/>
            </c:ext>
          </c:extLst>
        </c:ser>
        <c:dLbls>
          <c:showPercent val="1"/>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lang="en-US" sz="1400" b="1" i="0" u="none" strike="noStrike" kern="1200" baseline="0">
              <a:solidFill>
                <a:schemeClr val="lt1">
                  <a:lumMod val="85000"/>
                </a:schemeClr>
              </a:solidFill>
              <a:latin typeface="+mn-lt"/>
              <a:ea typeface="+mn-ea"/>
              <a:cs typeface="+mn-cs"/>
            </a:defRPr>
          </a:pPr>
          <a:endParaRPr lang="fr-FR"/>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fr-FR"/>
  <c:chart>
    <c:title>
      <c:layout/>
      <c:spPr>
        <a:noFill/>
        <a:ln>
          <a:noFill/>
        </a:ln>
        <a:effectLst/>
      </c:spPr>
      <c:txPr>
        <a:bodyPr rot="0" spcFirstLastPara="1" vertOverflow="ellipsis" vert="horz" wrap="square" anchor="ctr" anchorCtr="1"/>
        <a:lstStyle/>
        <a:p>
          <a:pPr>
            <a:defRPr lang="en-US"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fr-FR"/>
        </a:p>
      </c:tx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Feuil1!$B$6</c:f>
              <c:strCache>
                <c:ptCount val="1"/>
                <c:pt idx="0">
                  <c:v>DS</c:v>
                </c:pt>
              </c:strCache>
            </c:strRef>
          </c:tx>
          <c:explosion val="9"/>
          <c:dP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0F18-4C02-8862-1E1241202125}"/>
              </c:ext>
            </c:extLst>
          </c:dPt>
          <c:dPt>
            <c:idx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0F18-4C02-8862-1E1241202125}"/>
              </c:ext>
            </c:extLst>
          </c:dPt>
          <c:dLbls>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baseline="0">
                    <a:solidFill>
                      <a:schemeClr val="lt1">
                        <a:lumMod val="85000"/>
                      </a:schemeClr>
                    </a:solidFill>
                    <a:latin typeface="+mn-lt"/>
                    <a:ea typeface="+mn-ea"/>
                    <a:cs typeface="+mn-cs"/>
                  </a:defRPr>
                </a:pPr>
                <a:endParaRPr lang="fr-FR"/>
              </a:p>
            </c:txPr>
            <c:dLblPos val="ctr"/>
            <c:showPercent val="1"/>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Feuil1!$A$7:$A$8</c:f>
              <c:strCache>
                <c:ptCount val="2"/>
                <c:pt idx="0">
                  <c:v>Inscrits sur PROGRES au 10/04/2019</c:v>
                </c:pt>
                <c:pt idx="1">
                  <c:v>Reste à inscrire</c:v>
                </c:pt>
              </c:strCache>
            </c:strRef>
          </c:cat>
          <c:val>
            <c:numRef>
              <c:f>Feuil1!$B$7:$B$8</c:f>
              <c:numCache>
                <c:formatCode>0%</c:formatCode>
                <c:ptCount val="2"/>
                <c:pt idx="0">
                  <c:v>0.62455137367000224</c:v>
                </c:pt>
                <c:pt idx="1">
                  <c:v>0.37544862632999887</c:v>
                </c:pt>
              </c:numCache>
            </c:numRef>
          </c:val>
          <c:extLst xmlns:c16r2="http://schemas.microsoft.com/office/drawing/2015/06/chart">
            <c:ext xmlns:c16="http://schemas.microsoft.com/office/drawing/2014/chart" uri="{C3380CC4-5D6E-409C-BE32-E72D297353CC}">
              <c16:uniqueId val="{00000004-0F18-4C02-8862-1E1241202125}"/>
            </c:ext>
          </c:extLst>
        </c:ser>
        <c:dLbls>
          <c:showPercent val="1"/>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lang="en-US" sz="1400" b="1" i="0" u="none" strike="noStrike" kern="1200" baseline="0">
              <a:solidFill>
                <a:schemeClr val="lt1">
                  <a:lumMod val="85000"/>
                </a:schemeClr>
              </a:solidFill>
              <a:latin typeface="+mn-lt"/>
              <a:ea typeface="+mn-ea"/>
              <a:cs typeface="+mn-cs"/>
            </a:defRPr>
          </a:pPr>
          <a:endParaRPr lang="fr-FR"/>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03B2D9-96E9-4A5C-B62E-29112B5CCF7B}" type="doc">
      <dgm:prSet loTypeId="urn:microsoft.com/office/officeart/2005/8/layout/chevron2" loCatId="process" qsTypeId="urn:microsoft.com/office/officeart/2005/8/quickstyle/3d3" qsCatId="3D" csTypeId="urn:microsoft.com/office/officeart/2005/8/colors/accent3_2" csCatId="accent3" phldr="1"/>
      <dgm:spPr/>
      <dgm:t>
        <a:bodyPr/>
        <a:lstStyle/>
        <a:p>
          <a:endParaRPr lang="fr-FR"/>
        </a:p>
      </dgm:t>
    </dgm:pt>
    <dgm:pt modelId="{7690F3C1-0DF0-40DA-889B-A2943B9FBE4A}">
      <dgm:prSet phldrT="[Texte]" custT="1"/>
      <dgm:spPr/>
      <dgm:t>
        <a:bodyPr/>
        <a:lstStyle/>
        <a:p>
          <a:r>
            <a:rPr lang="fr-FR" sz="1800" b="1" dirty="0">
              <a:solidFill>
                <a:schemeClr val="tx1"/>
              </a:solidFill>
            </a:rPr>
            <a:t>I</a:t>
          </a:r>
        </a:p>
      </dgm:t>
    </dgm:pt>
    <dgm:pt modelId="{E0152895-49C5-49A2-B8CB-C4EA6107B367}" type="parTrans" cxnId="{0C0759F4-0560-4E94-95C1-907DDA03D322}">
      <dgm:prSet/>
      <dgm:spPr/>
      <dgm:t>
        <a:bodyPr/>
        <a:lstStyle/>
        <a:p>
          <a:endParaRPr lang="fr-FR" sz="1590" b="1">
            <a:solidFill>
              <a:schemeClr val="tx1"/>
            </a:solidFill>
          </a:endParaRPr>
        </a:p>
      </dgm:t>
    </dgm:pt>
    <dgm:pt modelId="{0C0976F3-3CC6-4277-BB61-F957727DF96E}" type="sibTrans" cxnId="{0C0759F4-0560-4E94-95C1-907DDA03D322}">
      <dgm:prSet/>
      <dgm:spPr/>
      <dgm:t>
        <a:bodyPr/>
        <a:lstStyle/>
        <a:p>
          <a:endParaRPr lang="fr-FR" sz="1590" b="1">
            <a:solidFill>
              <a:schemeClr val="tx1"/>
            </a:solidFill>
          </a:endParaRPr>
        </a:p>
      </dgm:t>
    </dgm:pt>
    <dgm:pt modelId="{9D67BCB7-9ABF-493C-9410-F02A08C4B9EE}">
      <dgm:prSet phldrT="[Texte]" custT="1"/>
      <dgm:spPr/>
      <dgm:t>
        <a:bodyPr/>
        <a:lstStyle/>
        <a:p>
          <a:pPr>
            <a:buNone/>
          </a:pPr>
          <a:r>
            <a:rPr lang="fr-FR" altLang="fr-FR" sz="2400" b="1" dirty="0">
              <a:solidFill>
                <a:schemeClr val="tx1"/>
              </a:solidFill>
            </a:rPr>
            <a:t>Dispositions générales</a:t>
          </a:r>
          <a:endParaRPr lang="fr-FR" sz="2400" b="1" dirty="0">
            <a:solidFill>
              <a:schemeClr val="tx1"/>
            </a:solidFill>
          </a:endParaRPr>
        </a:p>
      </dgm:t>
    </dgm:pt>
    <dgm:pt modelId="{B615B9BA-6A99-472A-8F6E-0F86F6D1FD94}" type="parTrans" cxnId="{CA06081E-A6D5-42E3-A6C2-4DA93DF3474A}">
      <dgm:prSet/>
      <dgm:spPr/>
      <dgm:t>
        <a:bodyPr/>
        <a:lstStyle/>
        <a:p>
          <a:endParaRPr lang="fr-FR" sz="1590" b="1">
            <a:solidFill>
              <a:schemeClr val="tx1"/>
            </a:solidFill>
          </a:endParaRPr>
        </a:p>
      </dgm:t>
    </dgm:pt>
    <dgm:pt modelId="{A05039E2-2330-4394-9264-46564DF7E7B1}" type="sibTrans" cxnId="{CA06081E-A6D5-42E3-A6C2-4DA93DF3474A}">
      <dgm:prSet/>
      <dgm:spPr/>
      <dgm:t>
        <a:bodyPr/>
        <a:lstStyle/>
        <a:p>
          <a:endParaRPr lang="fr-FR" sz="1590" b="1">
            <a:solidFill>
              <a:schemeClr val="tx1"/>
            </a:solidFill>
          </a:endParaRPr>
        </a:p>
      </dgm:t>
    </dgm:pt>
    <dgm:pt modelId="{F4C21716-170F-4C17-9783-F3D3CEBEE8F4}">
      <dgm:prSet phldrT="[Texte]" custT="1"/>
      <dgm:spPr/>
      <dgm:t>
        <a:bodyPr/>
        <a:lstStyle/>
        <a:p>
          <a:r>
            <a:rPr lang="fr-FR" sz="1800" b="1" dirty="0">
              <a:solidFill>
                <a:schemeClr val="tx1"/>
              </a:solidFill>
            </a:rPr>
            <a:t>II</a:t>
          </a:r>
        </a:p>
      </dgm:t>
    </dgm:pt>
    <dgm:pt modelId="{C850FCA0-A545-4497-93AA-7BED3177EA1D}" type="parTrans" cxnId="{6528680C-1EDA-4BB6-8ACE-E96C5C2490B3}">
      <dgm:prSet/>
      <dgm:spPr/>
      <dgm:t>
        <a:bodyPr/>
        <a:lstStyle/>
        <a:p>
          <a:endParaRPr lang="fr-FR" sz="1590" b="1">
            <a:solidFill>
              <a:schemeClr val="tx1"/>
            </a:solidFill>
          </a:endParaRPr>
        </a:p>
      </dgm:t>
    </dgm:pt>
    <dgm:pt modelId="{D8D16078-B654-4C95-99CE-418E796737C1}" type="sibTrans" cxnId="{6528680C-1EDA-4BB6-8ACE-E96C5C2490B3}">
      <dgm:prSet/>
      <dgm:spPr/>
      <dgm:t>
        <a:bodyPr/>
        <a:lstStyle/>
        <a:p>
          <a:endParaRPr lang="fr-FR" sz="1590" b="1">
            <a:solidFill>
              <a:schemeClr val="tx1"/>
            </a:solidFill>
          </a:endParaRPr>
        </a:p>
      </dgm:t>
    </dgm:pt>
    <dgm:pt modelId="{05B441CD-8166-4001-94DE-906AD49FB425}">
      <dgm:prSet phldrT="[Texte]" custT="1"/>
      <dgm:spPr/>
      <dgm:t>
        <a:bodyPr/>
        <a:lstStyle/>
        <a:p>
          <a:pPr>
            <a:buNone/>
          </a:pPr>
          <a:r>
            <a:rPr lang="fr-FR" sz="2400" b="1" dirty="0">
              <a:solidFill>
                <a:schemeClr val="tx1"/>
              </a:solidFill>
            </a:rPr>
            <a:t>Conditions de recevabilité des demandes d’habilitation</a:t>
          </a:r>
        </a:p>
      </dgm:t>
    </dgm:pt>
    <dgm:pt modelId="{A2F98B77-C3E9-4B7B-B65E-72AA016EA3A4}" type="parTrans" cxnId="{3F628F65-9190-41CF-B405-E51C1A2843BF}">
      <dgm:prSet/>
      <dgm:spPr/>
      <dgm:t>
        <a:bodyPr/>
        <a:lstStyle/>
        <a:p>
          <a:endParaRPr lang="fr-FR" sz="1590" b="1">
            <a:solidFill>
              <a:schemeClr val="tx1"/>
            </a:solidFill>
          </a:endParaRPr>
        </a:p>
      </dgm:t>
    </dgm:pt>
    <dgm:pt modelId="{41A730B8-C466-49E6-9081-D0A899081C26}" type="sibTrans" cxnId="{3F628F65-9190-41CF-B405-E51C1A2843BF}">
      <dgm:prSet/>
      <dgm:spPr/>
      <dgm:t>
        <a:bodyPr/>
        <a:lstStyle/>
        <a:p>
          <a:endParaRPr lang="fr-FR" sz="1590" b="1">
            <a:solidFill>
              <a:schemeClr val="tx1"/>
            </a:solidFill>
          </a:endParaRPr>
        </a:p>
      </dgm:t>
    </dgm:pt>
    <dgm:pt modelId="{A8CC5D41-59E7-411C-9F59-9A83CEFF3CE9}">
      <dgm:prSet phldrT="[Texte]" custT="1"/>
      <dgm:spPr/>
      <dgm:t>
        <a:bodyPr/>
        <a:lstStyle/>
        <a:p>
          <a:r>
            <a:rPr lang="fr-FR" sz="1800" b="1" dirty="0">
              <a:solidFill>
                <a:schemeClr val="tx1"/>
              </a:solidFill>
            </a:rPr>
            <a:t>III</a:t>
          </a:r>
        </a:p>
      </dgm:t>
    </dgm:pt>
    <dgm:pt modelId="{A3E23C47-4129-4874-99CD-070BAFB82E97}" type="parTrans" cxnId="{91234866-102D-4465-9305-D3313CC63418}">
      <dgm:prSet/>
      <dgm:spPr/>
      <dgm:t>
        <a:bodyPr/>
        <a:lstStyle/>
        <a:p>
          <a:endParaRPr lang="fr-FR" sz="1590" b="1">
            <a:solidFill>
              <a:schemeClr val="tx1"/>
            </a:solidFill>
          </a:endParaRPr>
        </a:p>
      </dgm:t>
    </dgm:pt>
    <dgm:pt modelId="{BD6FF41A-3C60-4828-926A-87241D800BF1}" type="sibTrans" cxnId="{91234866-102D-4465-9305-D3313CC63418}">
      <dgm:prSet/>
      <dgm:spPr/>
      <dgm:t>
        <a:bodyPr/>
        <a:lstStyle/>
        <a:p>
          <a:endParaRPr lang="fr-FR" sz="1590" b="1">
            <a:solidFill>
              <a:schemeClr val="tx1"/>
            </a:solidFill>
          </a:endParaRPr>
        </a:p>
      </dgm:t>
    </dgm:pt>
    <dgm:pt modelId="{00857CDE-49A2-40C9-89FE-196D90B4E8F1}">
      <dgm:prSet phldrT="[Texte]" custT="1"/>
      <dgm:spPr/>
      <dgm:t>
        <a:bodyPr/>
        <a:lstStyle/>
        <a:p>
          <a:pPr>
            <a:buNone/>
          </a:pPr>
          <a:r>
            <a:rPr lang="fr-FR" sz="2400" b="1" dirty="0">
              <a:solidFill>
                <a:schemeClr val="tx1"/>
              </a:solidFill>
            </a:rPr>
            <a:t>Demandes de  reconduction ou de  gel des formations </a:t>
          </a:r>
        </a:p>
      </dgm:t>
    </dgm:pt>
    <dgm:pt modelId="{20FE47BF-CA55-461F-A55B-1CB5661F876D}" type="parTrans" cxnId="{1643099A-ADED-42E3-A849-CC219B9D8718}">
      <dgm:prSet/>
      <dgm:spPr/>
      <dgm:t>
        <a:bodyPr/>
        <a:lstStyle/>
        <a:p>
          <a:endParaRPr lang="fr-FR" sz="1590" b="1">
            <a:solidFill>
              <a:schemeClr val="tx1"/>
            </a:solidFill>
          </a:endParaRPr>
        </a:p>
      </dgm:t>
    </dgm:pt>
    <dgm:pt modelId="{EB539D5C-B0EF-4525-8D1E-85FB9D5520FF}" type="sibTrans" cxnId="{1643099A-ADED-42E3-A849-CC219B9D8718}">
      <dgm:prSet/>
      <dgm:spPr/>
      <dgm:t>
        <a:bodyPr/>
        <a:lstStyle/>
        <a:p>
          <a:endParaRPr lang="fr-FR" sz="1590" b="1">
            <a:solidFill>
              <a:schemeClr val="tx1"/>
            </a:solidFill>
          </a:endParaRPr>
        </a:p>
      </dgm:t>
    </dgm:pt>
    <dgm:pt modelId="{6E665B9B-2899-449C-8E9B-D3BEC924C400}">
      <dgm:prSet phldrT="[Texte]" custT="1"/>
      <dgm:spPr/>
      <dgm:t>
        <a:bodyPr/>
        <a:lstStyle/>
        <a:p>
          <a:pPr>
            <a:buNone/>
          </a:pPr>
          <a:r>
            <a:rPr lang="fr-FR" sz="1800" b="1" dirty="0">
              <a:solidFill>
                <a:schemeClr val="tx1"/>
              </a:solidFill>
            </a:rPr>
            <a:t>IV</a:t>
          </a:r>
        </a:p>
      </dgm:t>
    </dgm:pt>
    <dgm:pt modelId="{CD5DA420-B22D-4AD7-932E-36AE866CA0F0}" type="parTrans" cxnId="{BD43C51D-B8D8-416C-88C4-6B17FC8D61BC}">
      <dgm:prSet/>
      <dgm:spPr/>
      <dgm:t>
        <a:bodyPr/>
        <a:lstStyle/>
        <a:p>
          <a:endParaRPr lang="fr-FR" sz="1590" b="1">
            <a:solidFill>
              <a:schemeClr val="tx1"/>
            </a:solidFill>
          </a:endParaRPr>
        </a:p>
      </dgm:t>
    </dgm:pt>
    <dgm:pt modelId="{E35E7BDE-9366-478B-A2C4-19FC46338137}" type="sibTrans" cxnId="{BD43C51D-B8D8-416C-88C4-6B17FC8D61BC}">
      <dgm:prSet/>
      <dgm:spPr/>
      <dgm:t>
        <a:bodyPr/>
        <a:lstStyle/>
        <a:p>
          <a:endParaRPr lang="fr-FR" sz="1590" b="1">
            <a:solidFill>
              <a:schemeClr val="tx1"/>
            </a:solidFill>
          </a:endParaRPr>
        </a:p>
      </dgm:t>
    </dgm:pt>
    <dgm:pt modelId="{12A9995B-45BB-4F83-952C-A56375A4A507}">
      <dgm:prSet phldrT="[Texte]" custT="1"/>
      <dgm:spPr/>
      <dgm:t>
        <a:bodyPr/>
        <a:lstStyle/>
        <a:p>
          <a:pPr>
            <a:buNone/>
          </a:pPr>
          <a:r>
            <a:rPr lang="fr-FR" sz="2400" b="1" dirty="0">
              <a:solidFill>
                <a:schemeClr val="tx1"/>
              </a:solidFill>
            </a:rPr>
            <a:t>Dossier à transmettre au </a:t>
          </a:r>
          <a:r>
            <a:rPr lang="fr-FR" sz="2400" b="1" dirty="0" err="1">
              <a:solidFill>
                <a:schemeClr val="tx1"/>
              </a:solidFill>
            </a:rPr>
            <a:t>MESRS</a:t>
          </a:r>
          <a:r>
            <a:rPr lang="fr-FR" sz="2400" b="1" dirty="0">
              <a:solidFill>
                <a:schemeClr val="tx1"/>
              </a:solidFill>
            </a:rPr>
            <a:t> via la plateforme</a:t>
          </a:r>
        </a:p>
      </dgm:t>
    </dgm:pt>
    <dgm:pt modelId="{616B265E-771F-428B-A6B4-A0AF870A9FC2}" type="parTrans" cxnId="{08A00C65-97CD-4181-93E9-D1ADF3C2A30B}">
      <dgm:prSet/>
      <dgm:spPr/>
      <dgm:t>
        <a:bodyPr/>
        <a:lstStyle/>
        <a:p>
          <a:endParaRPr lang="fr-FR" sz="1590" b="1">
            <a:solidFill>
              <a:schemeClr val="tx1"/>
            </a:solidFill>
          </a:endParaRPr>
        </a:p>
      </dgm:t>
    </dgm:pt>
    <dgm:pt modelId="{E32015B0-A644-4253-8E7B-9DF66DFABFAE}" type="sibTrans" cxnId="{08A00C65-97CD-4181-93E9-D1ADF3C2A30B}">
      <dgm:prSet/>
      <dgm:spPr/>
      <dgm:t>
        <a:bodyPr/>
        <a:lstStyle/>
        <a:p>
          <a:endParaRPr lang="fr-FR" sz="1590" b="1">
            <a:solidFill>
              <a:schemeClr val="tx1"/>
            </a:solidFill>
          </a:endParaRPr>
        </a:p>
      </dgm:t>
    </dgm:pt>
    <dgm:pt modelId="{488EDC2B-255C-4DE5-A8A5-32539F694DC8}">
      <dgm:prSet phldrT="[Texte]" custT="1"/>
      <dgm:spPr/>
      <dgm:t>
        <a:bodyPr/>
        <a:lstStyle/>
        <a:p>
          <a:pPr>
            <a:buNone/>
          </a:pPr>
          <a:r>
            <a:rPr lang="fr-FR" sz="1800" b="1" dirty="0">
              <a:solidFill>
                <a:schemeClr val="tx1"/>
              </a:solidFill>
            </a:rPr>
            <a:t>V</a:t>
          </a:r>
        </a:p>
      </dgm:t>
    </dgm:pt>
    <dgm:pt modelId="{2C3BF03B-2EAF-4D1A-9BCD-25BF421AF3BF}" type="parTrans" cxnId="{C7C0605D-3D03-407D-B5A6-A7B0EDD73401}">
      <dgm:prSet/>
      <dgm:spPr/>
      <dgm:t>
        <a:bodyPr/>
        <a:lstStyle/>
        <a:p>
          <a:endParaRPr lang="fr-FR" sz="1590"/>
        </a:p>
      </dgm:t>
    </dgm:pt>
    <dgm:pt modelId="{CB8CFAF1-284A-475C-85F2-A3A9D46B95FF}" type="sibTrans" cxnId="{C7C0605D-3D03-407D-B5A6-A7B0EDD73401}">
      <dgm:prSet/>
      <dgm:spPr/>
      <dgm:t>
        <a:bodyPr/>
        <a:lstStyle/>
        <a:p>
          <a:endParaRPr lang="fr-FR" sz="1590"/>
        </a:p>
      </dgm:t>
    </dgm:pt>
    <dgm:pt modelId="{212597E8-DD2D-4C2F-BCF0-33B017BDBBD8}">
      <dgm:prSet phldrT="[Texte]" custT="1"/>
      <dgm:spPr/>
      <dgm:t>
        <a:bodyPr/>
        <a:lstStyle/>
        <a:p>
          <a:pPr>
            <a:buNone/>
          </a:pPr>
          <a:r>
            <a:rPr lang="fr-FR" sz="2400" b="1" dirty="0">
              <a:solidFill>
                <a:schemeClr val="tx1"/>
              </a:solidFill>
            </a:rPr>
            <a:t>Echéancier</a:t>
          </a:r>
        </a:p>
      </dgm:t>
    </dgm:pt>
    <dgm:pt modelId="{1FD69578-64B7-4275-9B34-DF589C6C7688}" type="parTrans" cxnId="{D132FEF1-968D-4D01-ABFF-5A45258BEE0B}">
      <dgm:prSet/>
      <dgm:spPr/>
      <dgm:t>
        <a:bodyPr/>
        <a:lstStyle/>
        <a:p>
          <a:endParaRPr lang="fr-FR" sz="1590"/>
        </a:p>
      </dgm:t>
    </dgm:pt>
    <dgm:pt modelId="{904C6B7D-13F9-46F0-B250-601DB7937267}" type="sibTrans" cxnId="{D132FEF1-968D-4D01-ABFF-5A45258BEE0B}">
      <dgm:prSet/>
      <dgm:spPr/>
      <dgm:t>
        <a:bodyPr/>
        <a:lstStyle/>
        <a:p>
          <a:endParaRPr lang="fr-FR" sz="1590"/>
        </a:p>
      </dgm:t>
    </dgm:pt>
    <dgm:pt modelId="{1F30C83F-1E83-41DC-98BA-0558B12191D8}" type="pres">
      <dgm:prSet presAssocID="{BE03B2D9-96E9-4A5C-B62E-29112B5CCF7B}" presName="linearFlow" presStyleCnt="0">
        <dgm:presLayoutVars>
          <dgm:dir/>
          <dgm:animLvl val="lvl"/>
          <dgm:resizeHandles val="exact"/>
        </dgm:presLayoutVars>
      </dgm:prSet>
      <dgm:spPr/>
      <dgm:t>
        <a:bodyPr/>
        <a:lstStyle/>
        <a:p>
          <a:endParaRPr lang="fr-FR"/>
        </a:p>
      </dgm:t>
    </dgm:pt>
    <dgm:pt modelId="{331AA3E3-662E-476A-9A40-AAC1EF1B8121}" type="pres">
      <dgm:prSet presAssocID="{7690F3C1-0DF0-40DA-889B-A2943B9FBE4A}" presName="composite" presStyleCnt="0"/>
      <dgm:spPr/>
    </dgm:pt>
    <dgm:pt modelId="{432D31F5-113C-410A-BDDB-E929B87C291E}" type="pres">
      <dgm:prSet presAssocID="{7690F3C1-0DF0-40DA-889B-A2943B9FBE4A}" presName="parentText" presStyleLbl="alignNode1" presStyleIdx="0" presStyleCnt="5">
        <dgm:presLayoutVars>
          <dgm:chMax val="1"/>
          <dgm:bulletEnabled val="1"/>
        </dgm:presLayoutVars>
      </dgm:prSet>
      <dgm:spPr/>
      <dgm:t>
        <a:bodyPr/>
        <a:lstStyle/>
        <a:p>
          <a:endParaRPr lang="fr-FR"/>
        </a:p>
      </dgm:t>
    </dgm:pt>
    <dgm:pt modelId="{88A3DA63-B14A-475B-91A9-6E30149E1558}" type="pres">
      <dgm:prSet presAssocID="{7690F3C1-0DF0-40DA-889B-A2943B9FBE4A}" presName="descendantText" presStyleLbl="alignAcc1" presStyleIdx="0" presStyleCnt="5">
        <dgm:presLayoutVars>
          <dgm:bulletEnabled val="1"/>
        </dgm:presLayoutVars>
      </dgm:prSet>
      <dgm:spPr/>
      <dgm:t>
        <a:bodyPr/>
        <a:lstStyle/>
        <a:p>
          <a:endParaRPr lang="fr-FR"/>
        </a:p>
      </dgm:t>
    </dgm:pt>
    <dgm:pt modelId="{3488597D-3050-47AF-8415-7D44EB919DFD}" type="pres">
      <dgm:prSet presAssocID="{0C0976F3-3CC6-4277-BB61-F957727DF96E}" presName="sp" presStyleCnt="0"/>
      <dgm:spPr/>
    </dgm:pt>
    <dgm:pt modelId="{4C64B01B-2542-4546-881E-2719B13E8B0B}" type="pres">
      <dgm:prSet presAssocID="{F4C21716-170F-4C17-9783-F3D3CEBEE8F4}" presName="composite" presStyleCnt="0"/>
      <dgm:spPr/>
    </dgm:pt>
    <dgm:pt modelId="{CA1CFCEC-0785-44BE-AF7D-5D68FC017E82}" type="pres">
      <dgm:prSet presAssocID="{F4C21716-170F-4C17-9783-F3D3CEBEE8F4}" presName="parentText" presStyleLbl="alignNode1" presStyleIdx="1" presStyleCnt="5">
        <dgm:presLayoutVars>
          <dgm:chMax val="1"/>
          <dgm:bulletEnabled val="1"/>
        </dgm:presLayoutVars>
      </dgm:prSet>
      <dgm:spPr/>
      <dgm:t>
        <a:bodyPr/>
        <a:lstStyle/>
        <a:p>
          <a:endParaRPr lang="fr-FR"/>
        </a:p>
      </dgm:t>
    </dgm:pt>
    <dgm:pt modelId="{69807F06-8FC7-4DFD-8790-1B5F27AA88EC}" type="pres">
      <dgm:prSet presAssocID="{F4C21716-170F-4C17-9783-F3D3CEBEE8F4}" presName="descendantText" presStyleLbl="alignAcc1" presStyleIdx="1" presStyleCnt="5">
        <dgm:presLayoutVars>
          <dgm:bulletEnabled val="1"/>
        </dgm:presLayoutVars>
      </dgm:prSet>
      <dgm:spPr/>
      <dgm:t>
        <a:bodyPr/>
        <a:lstStyle/>
        <a:p>
          <a:endParaRPr lang="fr-FR"/>
        </a:p>
      </dgm:t>
    </dgm:pt>
    <dgm:pt modelId="{6D99F0CC-63F0-463F-9B2F-3C55263E3256}" type="pres">
      <dgm:prSet presAssocID="{D8D16078-B654-4C95-99CE-418E796737C1}" presName="sp" presStyleCnt="0"/>
      <dgm:spPr/>
    </dgm:pt>
    <dgm:pt modelId="{6C8B7801-9850-4F17-9E0E-B3AB23CAED6A}" type="pres">
      <dgm:prSet presAssocID="{A8CC5D41-59E7-411C-9F59-9A83CEFF3CE9}" presName="composite" presStyleCnt="0"/>
      <dgm:spPr/>
    </dgm:pt>
    <dgm:pt modelId="{6F540961-CF9E-4A4F-9A4A-5BA75D2048E0}" type="pres">
      <dgm:prSet presAssocID="{A8CC5D41-59E7-411C-9F59-9A83CEFF3CE9}" presName="parentText" presStyleLbl="alignNode1" presStyleIdx="2" presStyleCnt="5">
        <dgm:presLayoutVars>
          <dgm:chMax val="1"/>
          <dgm:bulletEnabled val="1"/>
        </dgm:presLayoutVars>
      </dgm:prSet>
      <dgm:spPr/>
      <dgm:t>
        <a:bodyPr/>
        <a:lstStyle/>
        <a:p>
          <a:endParaRPr lang="fr-FR"/>
        </a:p>
      </dgm:t>
    </dgm:pt>
    <dgm:pt modelId="{CCBA428F-0C52-4C48-AF79-03EDE45D0686}" type="pres">
      <dgm:prSet presAssocID="{A8CC5D41-59E7-411C-9F59-9A83CEFF3CE9}" presName="descendantText" presStyleLbl="alignAcc1" presStyleIdx="2" presStyleCnt="5">
        <dgm:presLayoutVars>
          <dgm:bulletEnabled val="1"/>
        </dgm:presLayoutVars>
      </dgm:prSet>
      <dgm:spPr/>
      <dgm:t>
        <a:bodyPr/>
        <a:lstStyle/>
        <a:p>
          <a:endParaRPr lang="fr-FR"/>
        </a:p>
      </dgm:t>
    </dgm:pt>
    <dgm:pt modelId="{02F71C36-26DB-4F44-932B-E59D8D43F08C}" type="pres">
      <dgm:prSet presAssocID="{BD6FF41A-3C60-4828-926A-87241D800BF1}" presName="sp" presStyleCnt="0"/>
      <dgm:spPr/>
    </dgm:pt>
    <dgm:pt modelId="{A7DD0347-E983-49FA-9DBE-BA02BD7CC965}" type="pres">
      <dgm:prSet presAssocID="{6E665B9B-2899-449C-8E9B-D3BEC924C400}" presName="composite" presStyleCnt="0"/>
      <dgm:spPr/>
    </dgm:pt>
    <dgm:pt modelId="{48D58B7B-824F-4E11-9B7E-998C01EDD46F}" type="pres">
      <dgm:prSet presAssocID="{6E665B9B-2899-449C-8E9B-D3BEC924C400}" presName="parentText" presStyleLbl="alignNode1" presStyleIdx="3" presStyleCnt="5">
        <dgm:presLayoutVars>
          <dgm:chMax val="1"/>
          <dgm:bulletEnabled val="1"/>
        </dgm:presLayoutVars>
      </dgm:prSet>
      <dgm:spPr/>
      <dgm:t>
        <a:bodyPr/>
        <a:lstStyle/>
        <a:p>
          <a:endParaRPr lang="fr-FR"/>
        </a:p>
      </dgm:t>
    </dgm:pt>
    <dgm:pt modelId="{AABFC5B3-0806-4528-9A07-2F2BAE9ABF98}" type="pres">
      <dgm:prSet presAssocID="{6E665B9B-2899-449C-8E9B-D3BEC924C400}" presName="descendantText" presStyleLbl="alignAcc1" presStyleIdx="3" presStyleCnt="5">
        <dgm:presLayoutVars>
          <dgm:bulletEnabled val="1"/>
        </dgm:presLayoutVars>
      </dgm:prSet>
      <dgm:spPr/>
      <dgm:t>
        <a:bodyPr/>
        <a:lstStyle/>
        <a:p>
          <a:endParaRPr lang="fr-FR"/>
        </a:p>
      </dgm:t>
    </dgm:pt>
    <dgm:pt modelId="{79CBBBD1-9591-4A48-9DC0-9246004DA415}" type="pres">
      <dgm:prSet presAssocID="{E35E7BDE-9366-478B-A2C4-19FC46338137}" presName="sp" presStyleCnt="0"/>
      <dgm:spPr/>
    </dgm:pt>
    <dgm:pt modelId="{EC262D14-A46F-4C55-949D-6C9499D10751}" type="pres">
      <dgm:prSet presAssocID="{488EDC2B-255C-4DE5-A8A5-32539F694DC8}" presName="composite" presStyleCnt="0"/>
      <dgm:spPr/>
    </dgm:pt>
    <dgm:pt modelId="{DBE7B4B0-5FFE-4BC0-B1D2-3E5583203C0D}" type="pres">
      <dgm:prSet presAssocID="{488EDC2B-255C-4DE5-A8A5-32539F694DC8}" presName="parentText" presStyleLbl="alignNode1" presStyleIdx="4" presStyleCnt="5">
        <dgm:presLayoutVars>
          <dgm:chMax val="1"/>
          <dgm:bulletEnabled val="1"/>
        </dgm:presLayoutVars>
      </dgm:prSet>
      <dgm:spPr/>
      <dgm:t>
        <a:bodyPr/>
        <a:lstStyle/>
        <a:p>
          <a:endParaRPr lang="fr-FR"/>
        </a:p>
      </dgm:t>
    </dgm:pt>
    <dgm:pt modelId="{BCCD9E9B-7BED-4D15-B995-DED18F747BAF}" type="pres">
      <dgm:prSet presAssocID="{488EDC2B-255C-4DE5-A8A5-32539F694DC8}" presName="descendantText" presStyleLbl="alignAcc1" presStyleIdx="4" presStyleCnt="5">
        <dgm:presLayoutVars>
          <dgm:bulletEnabled val="1"/>
        </dgm:presLayoutVars>
      </dgm:prSet>
      <dgm:spPr/>
      <dgm:t>
        <a:bodyPr/>
        <a:lstStyle/>
        <a:p>
          <a:endParaRPr lang="fr-FR"/>
        </a:p>
      </dgm:t>
    </dgm:pt>
  </dgm:ptLst>
  <dgm:cxnLst>
    <dgm:cxn modelId="{4E459883-65CC-4FC2-AFE8-2FDFB2585A1E}" type="presOf" srcId="{A8CC5D41-59E7-411C-9F59-9A83CEFF3CE9}" destId="{6F540961-CF9E-4A4F-9A4A-5BA75D2048E0}" srcOrd="0" destOrd="0" presId="urn:microsoft.com/office/officeart/2005/8/layout/chevron2"/>
    <dgm:cxn modelId="{91234866-102D-4465-9305-D3313CC63418}" srcId="{BE03B2D9-96E9-4A5C-B62E-29112B5CCF7B}" destId="{A8CC5D41-59E7-411C-9F59-9A83CEFF3CE9}" srcOrd="2" destOrd="0" parTransId="{A3E23C47-4129-4874-99CD-070BAFB82E97}" sibTransId="{BD6FF41A-3C60-4828-926A-87241D800BF1}"/>
    <dgm:cxn modelId="{B2048DB6-ED71-4A76-B259-249CC4A0353E}" type="presOf" srcId="{12A9995B-45BB-4F83-952C-A56375A4A507}" destId="{AABFC5B3-0806-4528-9A07-2F2BAE9ABF98}" srcOrd="0" destOrd="0" presId="urn:microsoft.com/office/officeart/2005/8/layout/chevron2"/>
    <dgm:cxn modelId="{CA06081E-A6D5-42E3-A6C2-4DA93DF3474A}" srcId="{7690F3C1-0DF0-40DA-889B-A2943B9FBE4A}" destId="{9D67BCB7-9ABF-493C-9410-F02A08C4B9EE}" srcOrd="0" destOrd="0" parTransId="{B615B9BA-6A99-472A-8F6E-0F86F6D1FD94}" sibTransId="{A05039E2-2330-4394-9264-46564DF7E7B1}"/>
    <dgm:cxn modelId="{EF81EB29-61DC-4A30-92C1-9530D3C4A225}" type="presOf" srcId="{6E665B9B-2899-449C-8E9B-D3BEC924C400}" destId="{48D58B7B-824F-4E11-9B7E-998C01EDD46F}" srcOrd="0" destOrd="0" presId="urn:microsoft.com/office/officeart/2005/8/layout/chevron2"/>
    <dgm:cxn modelId="{641E5068-C786-401F-A387-DC01A0893C90}" type="presOf" srcId="{05B441CD-8166-4001-94DE-906AD49FB425}" destId="{69807F06-8FC7-4DFD-8790-1B5F27AA88EC}" srcOrd="0" destOrd="0" presId="urn:microsoft.com/office/officeart/2005/8/layout/chevron2"/>
    <dgm:cxn modelId="{31C0AFAB-8FEE-445D-8692-B0C093CD90B3}" type="presOf" srcId="{F4C21716-170F-4C17-9783-F3D3CEBEE8F4}" destId="{CA1CFCEC-0785-44BE-AF7D-5D68FC017E82}" srcOrd="0" destOrd="0" presId="urn:microsoft.com/office/officeart/2005/8/layout/chevron2"/>
    <dgm:cxn modelId="{D132FEF1-968D-4D01-ABFF-5A45258BEE0B}" srcId="{488EDC2B-255C-4DE5-A8A5-32539F694DC8}" destId="{212597E8-DD2D-4C2F-BCF0-33B017BDBBD8}" srcOrd="0" destOrd="0" parTransId="{1FD69578-64B7-4275-9B34-DF589C6C7688}" sibTransId="{904C6B7D-13F9-46F0-B250-601DB7937267}"/>
    <dgm:cxn modelId="{0C0759F4-0560-4E94-95C1-907DDA03D322}" srcId="{BE03B2D9-96E9-4A5C-B62E-29112B5CCF7B}" destId="{7690F3C1-0DF0-40DA-889B-A2943B9FBE4A}" srcOrd="0" destOrd="0" parTransId="{E0152895-49C5-49A2-B8CB-C4EA6107B367}" sibTransId="{0C0976F3-3CC6-4277-BB61-F957727DF96E}"/>
    <dgm:cxn modelId="{55F7E4DD-E944-4FB1-B7F0-9B1F2F2E4807}" type="presOf" srcId="{00857CDE-49A2-40C9-89FE-196D90B4E8F1}" destId="{CCBA428F-0C52-4C48-AF79-03EDE45D0686}" srcOrd="0" destOrd="0" presId="urn:microsoft.com/office/officeart/2005/8/layout/chevron2"/>
    <dgm:cxn modelId="{6528680C-1EDA-4BB6-8ACE-E96C5C2490B3}" srcId="{BE03B2D9-96E9-4A5C-B62E-29112B5CCF7B}" destId="{F4C21716-170F-4C17-9783-F3D3CEBEE8F4}" srcOrd="1" destOrd="0" parTransId="{C850FCA0-A545-4497-93AA-7BED3177EA1D}" sibTransId="{D8D16078-B654-4C95-99CE-418E796737C1}"/>
    <dgm:cxn modelId="{C7C0605D-3D03-407D-B5A6-A7B0EDD73401}" srcId="{BE03B2D9-96E9-4A5C-B62E-29112B5CCF7B}" destId="{488EDC2B-255C-4DE5-A8A5-32539F694DC8}" srcOrd="4" destOrd="0" parTransId="{2C3BF03B-2EAF-4D1A-9BCD-25BF421AF3BF}" sibTransId="{CB8CFAF1-284A-475C-85F2-A3A9D46B95FF}"/>
    <dgm:cxn modelId="{E03C187D-A1AE-44C7-BFAC-48B4B90A2DA2}" type="presOf" srcId="{BE03B2D9-96E9-4A5C-B62E-29112B5CCF7B}" destId="{1F30C83F-1E83-41DC-98BA-0558B12191D8}" srcOrd="0" destOrd="0" presId="urn:microsoft.com/office/officeart/2005/8/layout/chevron2"/>
    <dgm:cxn modelId="{09066A6E-CC7E-4BD3-B1D6-22D04F7E3837}" type="presOf" srcId="{212597E8-DD2D-4C2F-BCF0-33B017BDBBD8}" destId="{BCCD9E9B-7BED-4D15-B995-DED18F747BAF}" srcOrd="0" destOrd="0" presId="urn:microsoft.com/office/officeart/2005/8/layout/chevron2"/>
    <dgm:cxn modelId="{EC53A85B-9C33-44A8-AED6-B584C0A03DDD}" type="presOf" srcId="{7690F3C1-0DF0-40DA-889B-A2943B9FBE4A}" destId="{432D31F5-113C-410A-BDDB-E929B87C291E}" srcOrd="0" destOrd="0" presId="urn:microsoft.com/office/officeart/2005/8/layout/chevron2"/>
    <dgm:cxn modelId="{08A00C65-97CD-4181-93E9-D1ADF3C2A30B}" srcId="{6E665B9B-2899-449C-8E9B-D3BEC924C400}" destId="{12A9995B-45BB-4F83-952C-A56375A4A507}" srcOrd="0" destOrd="0" parTransId="{616B265E-771F-428B-A6B4-A0AF870A9FC2}" sibTransId="{E32015B0-A644-4253-8E7B-9DF66DFABFAE}"/>
    <dgm:cxn modelId="{BD43C51D-B8D8-416C-88C4-6B17FC8D61BC}" srcId="{BE03B2D9-96E9-4A5C-B62E-29112B5CCF7B}" destId="{6E665B9B-2899-449C-8E9B-D3BEC924C400}" srcOrd="3" destOrd="0" parTransId="{CD5DA420-B22D-4AD7-932E-36AE866CA0F0}" sibTransId="{E35E7BDE-9366-478B-A2C4-19FC46338137}"/>
    <dgm:cxn modelId="{1AFFCD22-C560-485E-8E69-24326455C3AE}" type="presOf" srcId="{9D67BCB7-9ABF-493C-9410-F02A08C4B9EE}" destId="{88A3DA63-B14A-475B-91A9-6E30149E1558}" srcOrd="0" destOrd="0" presId="urn:microsoft.com/office/officeart/2005/8/layout/chevron2"/>
    <dgm:cxn modelId="{3F628F65-9190-41CF-B405-E51C1A2843BF}" srcId="{F4C21716-170F-4C17-9783-F3D3CEBEE8F4}" destId="{05B441CD-8166-4001-94DE-906AD49FB425}" srcOrd="0" destOrd="0" parTransId="{A2F98B77-C3E9-4B7B-B65E-72AA016EA3A4}" sibTransId="{41A730B8-C466-49E6-9081-D0A899081C26}"/>
    <dgm:cxn modelId="{1643099A-ADED-42E3-A849-CC219B9D8718}" srcId="{A8CC5D41-59E7-411C-9F59-9A83CEFF3CE9}" destId="{00857CDE-49A2-40C9-89FE-196D90B4E8F1}" srcOrd="0" destOrd="0" parTransId="{20FE47BF-CA55-461F-A55B-1CB5661F876D}" sibTransId="{EB539D5C-B0EF-4525-8D1E-85FB9D5520FF}"/>
    <dgm:cxn modelId="{FECF6374-D227-414B-9EC8-6750103052BE}" type="presOf" srcId="{488EDC2B-255C-4DE5-A8A5-32539F694DC8}" destId="{DBE7B4B0-5FFE-4BC0-B1D2-3E5583203C0D}" srcOrd="0" destOrd="0" presId="urn:microsoft.com/office/officeart/2005/8/layout/chevron2"/>
    <dgm:cxn modelId="{F7A9F6F7-A289-4F72-9E7E-835C862D6912}" type="presParOf" srcId="{1F30C83F-1E83-41DC-98BA-0558B12191D8}" destId="{331AA3E3-662E-476A-9A40-AAC1EF1B8121}" srcOrd="0" destOrd="0" presId="urn:microsoft.com/office/officeart/2005/8/layout/chevron2"/>
    <dgm:cxn modelId="{AA9F5278-83E1-479F-9771-A0A1FCEC3C1C}" type="presParOf" srcId="{331AA3E3-662E-476A-9A40-AAC1EF1B8121}" destId="{432D31F5-113C-410A-BDDB-E929B87C291E}" srcOrd="0" destOrd="0" presId="urn:microsoft.com/office/officeart/2005/8/layout/chevron2"/>
    <dgm:cxn modelId="{0CB06717-55E4-473B-9D8B-F55B030FBAB7}" type="presParOf" srcId="{331AA3E3-662E-476A-9A40-AAC1EF1B8121}" destId="{88A3DA63-B14A-475B-91A9-6E30149E1558}" srcOrd="1" destOrd="0" presId="urn:microsoft.com/office/officeart/2005/8/layout/chevron2"/>
    <dgm:cxn modelId="{CE8C4EA4-8F7D-4030-9D07-7506AB3F4600}" type="presParOf" srcId="{1F30C83F-1E83-41DC-98BA-0558B12191D8}" destId="{3488597D-3050-47AF-8415-7D44EB919DFD}" srcOrd="1" destOrd="0" presId="urn:microsoft.com/office/officeart/2005/8/layout/chevron2"/>
    <dgm:cxn modelId="{5EA603C6-4597-4619-B55A-1B0ED6AA26C7}" type="presParOf" srcId="{1F30C83F-1E83-41DC-98BA-0558B12191D8}" destId="{4C64B01B-2542-4546-881E-2719B13E8B0B}" srcOrd="2" destOrd="0" presId="urn:microsoft.com/office/officeart/2005/8/layout/chevron2"/>
    <dgm:cxn modelId="{24F67A2C-60B9-4781-A9B8-C98FB1E18E38}" type="presParOf" srcId="{4C64B01B-2542-4546-881E-2719B13E8B0B}" destId="{CA1CFCEC-0785-44BE-AF7D-5D68FC017E82}" srcOrd="0" destOrd="0" presId="urn:microsoft.com/office/officeart/2005/8/layout/chevron2"/>
    <dgm:cxn modelId="{F2E08F82-EAA5-4451-8E86-A2E973BE441A}" type="presParOf" srcId="{4C64B01B-2542-4546-881E-2719B13E8B0B}" destId="{69807F06-8FC7-4DFD-8790-1B5F27AA88EC}" srcOrd="1" destOrd="0" presId="urn:microsoft.com/office/officeart/2005/8/layout/chevron2"/>
    <dgm:cxn modelId="{76B271E7-232A-41D6-BEBB-3D3177BA1123}" type="presParOf" srcId="{1F30C83F-1E83-41DC-98BA-0558B12191D8}" destId="{6D99F0CC-63F0-463F-9B2F-3C55263E3256}" srcOrd="3" destOrd="0" presId="urn:microsoft.com/office/officeart/2005/8/layout/chevron2"/>
    <dgm:cxn modelId="{48E91253-144D-4463-A901-279ED5788E83}" type="presParOf" srcId="{1F30C83F-1E83-41DC-98BA-0558B12191D8}" destId="{6C8B7801-9850-4F17-9E0E-B3AB23CAED6A}" srcOrd="4" destOrd="0" presId="urn:microsoft.com/office/officeart/2005/8/layout/chevron2"/>
    <dgm:cxn modelId="{63CBAC88-EF51-4AA3-8DDE-EABE0620280C}" type="presParOf" srcId="{6C8B7801-9850-4F17-9E0E-B3AB23CAED6A}" destId="{6F540961-CF9E-4A4F-9A4A-5BA75D2048E0}" srcOrd="0" destOrd="0" presId="urn:microsoft.com/office/officeart/2005/8/layout/chevron2"/>
    <dgm:cxn modelId="{2EF5B4FF-BBDD-4B8A-85ED-D4F2208C4633}" type="presParOf" srcId="{6C8B7801-9850-4F17-9E0E-B3AB23CAED6A}" destId="{CCBA428F-0C52-4C48-AF79-03EDE45D0686}" srcOrd="1" destOrd="0" presId="urn:microsoft.com/office/officeart/2005/8/layout/chevron2"/>
    <dgm:cxn modelId="{3E5C671E-858A-43B9-87BC-310991909175}" type="presParOf" srcId="{1F30C83F-1E83-41DC-98BA-0558B12191D8}" destId="{02F71C36-26DB-4F44-932B-E59D8D43F08C}" srcOrd="5" destOrd="0" presId="urn:microsoft.com/office/officeart/2005/8/layout/chevron2"/>
    <dgm:cxn modelId="{2E433612-C1F2-4449-869A-4AE709849656}" type="presParOf" srcId="{1F30C83F-1E83-41DC-98BA-0558B12191D8}" destId="{A7DD0347-E983-49FA-9DBE-BA02BD7CC965}" srcOrd="6" destOrd="0" presId="urn:microsoft.com/office/officeart/2005/8/layout/chevron2"/>
    <dgm:cxn modelId="{F88C21D9-1DB8-4340-A03A-6834CBBDD3BA}" type="presParOf" srcId="{A7DD0347-E983-49FA-9DBE-BA02BD7CC965}" destId="{48D58B7B-824F-4E11-9B7E-998C01EDD46F}" srcOrd="0" destOrd="0" presId="urn:microsoft.com/office/officeart/2005/8/layout/chevron2"/>
    <dgm:cxn modelId="{9208E1CA-2A41-4CBF-AA01-746BB58977D8}" type="presParOf" srcId="{A7DD0347-E983-49FA-9DBE-BA02BD7CC965}" destId="{AABFC5B3-0806-4528-9A07-2F2BAE9ABF98}" srcOrd="1" destOrd="0" presId="urn:microsoft.com/office/officeart/2005/8/layout/chevron2"/>
    <dgm:cxn modelId="{1AEB8BC3-C74D-4691-9730-A10EDAFB0A6E}" type="presParOf" srcId="{1F30C83F-1E83-41DC-98BA-0558B12191D8}" destId="{79CBBBD1-9591-4A48-9DC0-9246004DA415}" srcOrd="7" destOrd="0" presId="urn:microsoft.com/office/officeart/2005/8/layout/chevron2"/>
    <dgm:cxn modelId="{F31643D5-7AB4-4B89-9C5E-B2E826BEEB40}" type="presParOf" srcId="{1F30C83F-1E83-41DC-98BA-0558B12191D8}" destId="{EC262D14-A46F-4C55-949D-6C9499D10751}" srcOrd="8" destOrd="0" presId="urn:microsoft.com/office/officeart/2005/8/layout/chevron2"/>
    <dgm:cxn modelId="{2A59DAB9-46D5-4299-8D1F-63FE90365D1F}" type="presParOf" srcId="{EC262D14-A46F-4C55-949D-6C9499D10751}" destId="{DBE7B4B0-5FFE-4BC0-B1D2-3E5583203C0D}" srcOrd="0" destOrd="0" presId="urn:microsoft.com/office/officeart/2005/8/layout/chevron2"/>
    <dgm:cxn modelId="{01843BF8-6924-493D-B8C5-9718D02F4ECE}" type="presParOf" srcId="{EC262D14-A46F-4C55-949D-6C9499D10751}" destId="{BCCD9E9B-7BED-4D15-B995-DED18F747BAF}"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2C1D9E-D5F8-45DA-898B-A4D8B6BF313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fr-FR"/>
        </a:p>
      </dgm:t>
    </dgm:pt>
    <dgm:pt modelId="{5C112847-4FBE-43EB-AF04-181CD5AB54C1}">
      <dgm:prSet phldrT="[Texte]" custT="1"/>
      <dgm:spPr/>
      <dgm:t>
        <a:bodyPr/>
        <a:lstStyle/>
        <a:p>
          <a:r>
            <a:rPr lang="fr-FR" sz="2800" b="1" dirty="0"/>
            <a:t>Les demandes d’habilitation  (H) </a:t>
          </a:r>
          <a:br>
            <a:rPr lang="fr-FR" sz="2800" b="1" dirty="0"/>
          </a:br>
          <a:endParaRPr lang="fr-FR" sz="2800" b="1" dirty="0"/>
        </a:p>
      </dgm:t>
    </dgm:pt>
    <dgm:pt modelId="{ED9E5B2C-404D-4B41-A712-D86DD5133EB7}" type="parTrans" cxnId="{8C0D26D7-342C-4679-B80B-80B2A3BB8B8A}">
      <dgm:prSet/>
      <dgm:spPr/>
      <dgm:t>
        <a:bodyPr/>
        <a:lstStyle/>
        <a:p>
          <a:endParaRPr lang="fr-FR" b="1"/>
        </a:p>
      </dgm:t>
    </dgm:pt>
    <dgm:pt modelId="{BC8A715C-78C1-45DD-9DDA-F8A9E221EFF6}" type="sibTrans" cxnId="{8C0D26D7-342C-4679-B80B-80B2A3BB8B8A}">
      <dgm:prSet/>
      <dgm:spPr/>
      <dgm:t>
        <a:bodyPr/>
        <a:lstStyle/>
        <a:p>
          <a:endParaRPr lang="fr-FR" b="1"/>
        </a:p>
      </dgm:t>
    </dgm:pt>
    <dgm:pt modelId="{537387BC-6C44-47EC-9DE5-E5A385FD6438}">
      <dgm:prSet phldrT="[Texte]" custT="1"/>
      <dgm:spPr/>
      <dgm:t>
        <a:bodyPr/>
        <a:lstStyle/>
        <a:p>
          <a:r>
            <a:rPr lang="fr-FR" sz="2000" b="1" dirty="0"/>
            <a:t>Concernent les établissements universitaires n’ayant pas une filière habilitée durant les années universitaires 2017-2018 et 2018-2019</a:t>
          </a:r>
        </a:p>
      </dgm:t>
    </dgm:pt>
    <dgm:pt modelId="{F5F2FB39-2E39-4D3F-A5F2-5B01846490B6}" type="parTrans" cxnId="{C2B9EC91-8951-421C-9BC9-3080DFDBD474}">
      <dgm:prSet/>
      <dgm:spPr/>
      <dgm:t>
        <a:bodyPr/>
        <a:lstStyle/>
        <a:p>
          <a:endParaRPr lang="fr-FR" b="1"/>
        </a:p>
      </dgm:t>
    </dgm:pt>
    <dgm:pt modelId="{056F1AEF-325C-4A5A-BEAB-CA495EC43E99}" type="sibTrans" cxnId="{C2B9EC91-8951-421C-9BC9-3080DFDBD474}">
      <dgm:prSet/>
      <dgm:spPr/>
      <dgm:t>
        <a:bodyPr/>
        <a:lstStyle/>
        <a:p>
          <a:endParaRPr lang="fr-FR" b="1"/>
        </a:p>
      </dgm:t>
    </dgm:pt>
    <dgm:pt modelId="{513A8022-F00A-4397-A336-99BD88749A8E}" type="pres">
      <dgm:prSet presAssocID="{802C1D9E-D5F8-45DA-898B-A4D8B6BF313A}" presName="Name0" presStyleCnt="0">
        <dgm:presLayoutVars>
          <dgm:dir/>
          <dgm:animLvl val="lvl"/>
          <dgm:resizeHandles val="exact"/>
        </dgm:presLayoutVars>
      </dgm:prSet>
      <dgm:spPr/>
      <dgm:t>
        <a:bodyPr/>
        <a:lstStyle/>
        <a:p>
          <a:endParaRPr lang="fr-FR"/>
        </a:p>
      </dgm:t>
    </dgm:pt>
    <dgm:pt modelId="{3F61B2F3-FE6E-45C6-BA3E-D79FD1A36ABD}" type="pres">
      <dgm:prSet presAssocID="{5C112847-4FBE-43EB-AF04-181CD5AB54C1}" presName="composite" presStyleCnt="0"/>
      <dgm:spPr/>
    </dgm:pt>
    <dgm:pt modelId="{111CAD16-E8B2-4B9B-824F-8F8B140127FB}" type="pres">
      <dgm:prSet presAssocID="{5C112847-4FBE-43EB-AF04-181CD5AB54C1}" presName="parTx" presStyleLbl="alignNode1" presStyleIdx="0" presStyleCnt="1" custScaleX="214002">
        <dgm:presLayoutVars>
          <dgm:chMax val="0"/>
          <dgm:chPref val="0"/>
          <dgm:bulletEnabled val="1"/>
        </dgm:presLayoutVars>
      </dgm:prSet>
      <dgm:spPr/>
      <dgm:t>
        <a:bodyPr/>
        <a:lstStyle/>
        <a:p>
          <a:endParaRPr lang="fr-FR"/>
        </a:p>
      </dgm:t>
    </dgm:pt>
    <dgm:pt modelId="{CA4EF4A7-0E37-49EC-B51D-654F7544C062}" type="pres">
      <dgm:prSet presAssocID="{5C112847-4FBE-43EB-AF04-181CD5AB54C1}" presName="desTx" presStyleLbl="alignAccFollowNode1" presStyleIdx="0" presStyleCnt="1" custScaleX="214002" custScaleY="199580">
        <dgm:presLayoutVars>
          <dgm:bulletEnabled val="1"/>
        </dgm:presLayoutVars>
      </dgm:prSet>
      <dgm:spPr/>
      <dgm:t>
        <a:bodyPr/>
        <a:lstStyle/>
        <a:p>
          <a:endParaRPr lang="fr-FR"/>
        </a:p>
      </dgm:t>
    </dgm:pt>
  </dgm:ptLst>
  <dgm:cxnLst>
    <dgm:cxn modelId="{C2A21C1C-3AF4-4BF1-AE36-6C34D21695A9}" type="presOf" srcId="{5C112847-4FBE-43EB-AF04-181CD5AB54C1}" destId="{111CAD16-E8B2-4B9B-824F-8F8B140127FB}" srcOrd="0" destOrd="0" presId="urn:microsoft.com/office/officeart/2005/8/layout/hList1"/>
    <dgm:cxn modelId="{C2B9EC91-8951-421C-9BC9-3080DFDBD474}" srcId="{5C112847-4FBE-43EB-AF04-181CD5AB54C1}" destId="{537387BC-6C44-47EC-9DE5-E5A385FD6438}" srcOrd="0" destOrd="0" parTransId="{F5F2FB39-2E39-4D3F-A5F2-5B01846490B6}" sibTransId="{056F1AEF-325C-4A5A-BEAB-CA495EC43E99}"/>
    <dgm:cxn modelId="{8C0D26D7-342C-4679-B80B-80B2A3BB8B8A}" srcId="{802C1D9E-D5F8-45DA-898B-A4D8B6BF313A}" destId="{5C112847-4FBE-43EB-AF04-181CD5AB54C1}" srcOrd="0" destOrd="0" parTransId="{ED9E5B2C-404D-4B41-A712-D86DD5133EB7}" sibTransId="{BC8A715C-78C1-45DD-9DDA-F8A9E221EFF6}"/>
    <dgm:cxn modelId="{F010A167-9F55-4D29-8F0B-785FBBDC5461}" type="presOf" srcId="{802C1D9E-D5F8-45DA-898B-A4D8B6BF313A}" destId="{513A8022-F00A-4397-A336-99BD88749A8E}" srcOrd="0" destOrd="0" presId="urn:microsoft.com/office/officeart/2005/8/layout/hList1"/>
    <dgm:cxn modelId="{4A81E757-12D4-4E61-AD36-022564FB0FA6}" type="presOf" srcId="{537387BC-6C44-47EC-9DE5-E5A385FD6438}" destId="{CA4EF4A7-0E37-49EC-B51D-654F7544C062}" srcOrd="0" destOrd="0" presId="urn:microsoft.com/office/officeart/2005/8/layout/hList1"/>
    <dgm:cxn modelId="{3F511828-DB48-4733-81D3-B4CBEEE052EA}" type="presParOf" srcId="{513A8022-F00A-4397-A336-99BD88749A8E}" destId="{3F61B2F3-FE6E-45C6-BA3E-D79FD1A36ABD}" srcOrd="0" destOrd="0" presId="urn:microsoft.com/office/officeart/2005/8/layout/hList1"/>
    <dgm:cxn modelId="{90B651D6-0583-4440-AA14-E4B5C240B808}" type="presParOf" srcId="{3F61B2F3-FE6E-45C6-BA3E-D79FD1A36ABD}" destId="{111CAD16-E8B2-4B9B-824F-8F8B140127FB}" srcOrd="0" destOrd="0" presId="urn:microsoft.com/office/officeart/2005/8/layout/hList1"/>
    <dgm:cxn modelId="{D32C0BC4-7C4A-41C7-A327-796B7251C92C}" type="presParOf" srcId="{3F61B2F3-FE6E-45C6-BA3E-D79FD1A36ABD}" destId="{CA4EF4A7-0E37-49EC-B51D-654F7544C062}"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2C1D9E-D5F8-45DA-898B-A4D8B6BF313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fr-FR"/>
        </a:p>
      </dgm:t>
    </dgm:pt>
    <dgm:pt modelId="{80B6B3E9-18EA-494C-A2C7-DE9D95CDBF73}">
      <dgm:prSet phldrT="[Texte]" custT="1"/>
      <dgm:spPr/>
      <dgm:t>
        <a:bodyPr/>
        <a:lstStyle/>
        <a:p>
          <a:r>
            <a:rPr lang="fr-FR" sz="1600" b="1" dirty="0"/>
            <a:t>Les demandes d’une 1</a:t>
          </a:r>
          <a:r>
            <a:rPr lang="fr-FR" sz="1600" b="1" baseline="30000" dirty="0"/>
            <a:t>ère </a:t>
          </a:r>
          <a:r>
            <a:rPr lang="fr-FR" sz="1600" b="1" dirty="0"/>
            <a:t>reconduction </a:t>
          </a:r>
          <a:br>
            <a:rPr lang="fr-FR" sz="1600" b="1" dirty="0"/>
          </a:br>
          <a:r>
            <a:rPr lang="fr-FR" sz="2000" b="1" dirty="0"/>
            <a:t>(R1)</a:t>
          </a:r>
          <a:endParaRPr lang="fr-FR" sz="1600" b="1" dirty="0"/>
        </a:p>
      </dgm:t>
    </dgm:pt>
    <dgm:pt modelId="{789A8CCC-50B3-49E9-A6A3-1F6F9CCC6D86}" type="parTrans" cxnId="{A90FB384-62F9-4F89-B0B7-B7E56747222F}">
      <dgm:prSet/>
      <dgm:spPr/>
      <dgm:t>
        <a:bodyPr/>
        <a:lstStyle/>
        <a:p>
          <a:endParaRPr lang="fr-FR" b="1"/>
        </a:p>
      </dgm:t>
    </dgm:pt>
    <dgm:pt modelId="{4D31AFB2-144D-431E-A40C-6F2FC4A8E348}" type="sibTrans" cxnId="{A90FB384-62F9-4F89-B0B7-B7E56747222F}">
      <dgm:prSet/>
      <dgm:spPr/>
      <dgm:t>
        <a:bodyPr/>
        <a:lstStyle/>
        <a:p>
          <a:endParaRPr lang="fr-FR" b="1"/>
        </a:p>
      </dgm:t>
    </dgm:pt>
    <dgm:pt modelId="{0D8E31E5-1330-49C0-8BEF-6EAAA25B863C}">
      <dgm:prSet phldrT="[Texte]" custT="1"/>
      <dgm:spPr/>
      <dgm:t>
        <a:bodyPr/>
        <a:lstStyle/>
        <a:p>
          <a:r>
            <a:rPr lang="fr-FR" sz="1800" b="1" dirty="0"/>
            <a:t>Concernent les établissements universitaires ayant une filière habilitée durant l’année universitaire 2018-2019 </a:t>
          </a:r>
        </a:p>
      </dgm:t>
    </dgm:pt>
    <dgm:pt modelId="{F0A6873A-1324-4E55-BEE5-CC0174AD7D84}" type="parTrans" cxnId="{256001D7-76E9-4A8B-9DD3-6E94948001DC}">
      <dgm:prSet/>
      <dgm:spPr/>
      <dgm:t>
        <a:bodyPr/>
        <a:lstStyle/>
        <a:p>
          <a:endParaRPr lang="fr-FR" b="1"/>
        </a:p>
      </dgm:t>
    </dgm:pt>
    <dgm:pt modelId="{222D1926-37A7-4CCD-9E82-EB331A0DFD70}" type="sibTrans" cxnId="{256001D7-76E9-4A8B-9DD3-6E94948001DC}">
      <dgm:prSet/>
      <dgm:spPr/>
      <dgm:t>
        <a:bodyPr/>
        <a:lstStyle/>
        <a:p>
          <a:endParaRPr lang="fr-FR" b="1"/>
        </a:p>
      </dgm:t>
    </dgm:pt>
    <dgm:pt modelId="{C070C126-4E77-4AAE-BA51-6DD76CF529BE}">
      <dgm:prSet phldrT="[Texte]" custT="1"/>
      <dgm:spPr/>
      <dgm:t>
        <a:bodyPr/>
        <a:lstStyle/>
        <a:p>
          <a:r>
            <a:rPr lang="fr-FR" sz="1600" b="1" dirty="0"/>
            <a:t>Les demandes </a:t>
          </a:r>
          <a:br>
            <a:rPr lang="fr-FR" sz="1600" b="1" dirty="0"/>
          </a:br>
          <a:r>
            <a:rPr lang="fr-FR" sz="1600" b="1" dirty="0"/>
            <a:t>de gel </a:t>
          </a:r>
          <a:br>
            <a:rPr lang="fr-FR" sz="1600" b="1" dirty="0"/>
          </a:br>
          <a:r>
            <a:rPr lang="fr-FR" sz="2000" b="1" dirty="0"/>
            <a:t>(G)</a:t>
          </a:r>
          <a:endParaRPr lang="fr-FR" sz="1600" b="1" dirty="0"/>
        </a:p>
      </dgm:t>
    </dgm:pt>
    <dgm:pt modelId="{F034A6FA-8941-4A65-A438-B4571C6FFA7B}" type="parTrans" cxnId="{4739940D-D6F5-4364-B164-B414ED4B6FE0}">
      <dgm:prSet/>
      <dgm:spPr/>
      <dgm:t>
        <a:bodyPr/>
        <a:lstStyle/>
        <a:p>
          <a:endParaRPr lang="fr-FR" b="1"/>
        </a:p>
      </dgm:t>
    </dgm:pt>
    <dgm:pt modelId="{97899FF1-A20F-4D2D-98CD-68A8DA710532}" type="sibTrans" cxnId="{4739940D-D6F5-4364-B164-B414ED4B6FE0}">
      <dgm:prSet/>
      <dgm:spPr/>
      <dgm:t>
        <a:bodyPr/>
        <a:lstStyle/>
        <a:p>
          <a:endParaRPr lang="fr-FR" b="1"/>
        </a:p>
      </dgm:t>
    </dgm:pt>
    <dgm:pt modelId="{C976DBC0-908B-4A10-9607-8FCA388825B8}">
      <dgm:prSet custT="1"/>
      <dgm:spPr/>
      <dgm:t>
        <a:bodyPr/>
        <a:lstStyle/>
        <a:p>
          <a:r>
            <a:rPr lang="fr-FR" sz="1600" b="1" dirty="0"/>
            <a:t>Les demandes d’une 2</a:t>
          </a:r>
          <a:r>
            <a:rPr lang="fr-FR" sz="1600" b="1" baseline="30000" dirty="0"/>
            <a:t>ème</a:t>
          </a:r>
          <a:r>
            <a:rPr lang="fr-FR" sz="1600" b="1" dirty="0"/>
            <a:t> reconduction</a:t>
          </a:r>
          <a:br>
            <a:rPr lang="fr-FR" sz="1600" b="1" dirty="0"/>
          </a:br>
          <a:r>
            <a:rPr lang="fr-FR" sz="2000" b="1" dirty="0"/>
            <a:t> (R2) </a:t>
          </a:r>
          <a:endParaRPr lang="fr-FR" sz="1600" b="1" dirty="0"/>
        </a:p>
      </dgm:t>
    </dgm:pt>
    <dgm:pt modelId="{DF5D523C-65C3-4D7F-AC12-82281ED119F8}" type="parTrans" cxnId="{9F7FA2A5-974D-4A30-A2C0-E12A0D993F7A}">
      <dgm:prSet/>
      <dgm:spPr/>
      <dgm:t>
        <a:bodyPr/>
        <a:lstStyle/>
        <a:p>
          <a:endParaRPr lang="fr-FR" b="1"/>
        </a:p>
      </dgm:t>
    </dgm:pt>
    <dgm:pt modelId="{10224290-9D92-4F29-94D7-95C5B13987BC}" type="sibTrans" cxnId="{9F7FA2A5-974D-4A30-A2C0-E12A0D993F7A}">
      <dgm:prSet/>
      <dgm:spPr/>
      <dgm:t>
        <a:bodyPr/>
        <a:lstStyle/>
        <a:p>
          <a:endParaRPr lang="fr-FR" b="1"/>
        </a:p>
      </dgm:t>
    </dgm:pt>
    <dgm:pt modelId="{D3EE20A5-70A4-467B-9B94-6E7B725B896B}">
      <dgm:prSet custT="1"/>
      <dgm:spPr/>
      <dgm:t>
        <a:bodyPr/>
        <a:lstStyle/>
        <a:p>
          <a:r>
            <a:rPr lang="fr-FR" sz="1800" b="1" dirty="0"/>
            <a:t>Concernent les établissements universitaires ayant une filière habilitée durant l’année universitaire 2017-2018 et reconduite en 2018-2019</a:t>
          </a:r>
        </a:p>
      </dgm:t>
    </dgm:pt>
    <dgm:pt modelId="{C4DDFB1F-DBE9-479C-8ED3-129141CF3813}" type="parTrans" cxnId="{36E38154-398A-4301-83C3-0D19944D87F5}">
      <dgm:prSet/>
      <dgm:spPr/>
      <dgm:t>
        <a:bodyPr/>
        <a:lstStyle/>
        <a:p>
          <a:endParaRPr lang="fr-FR" b="1"/>
        </a:p>
      </dgm:t>
    </dgm:pt>
    <dgm:pt modelId="{F025494F-A53B-4A87-8AD4-3107AC4151D7}" type="sibTrans" cxnId="{36E38154-398A-4301-83C3-0D19944D87F5}">
      <dgm:prSet/>
      <dgm:spPr/>
      <dgm:t>
        <a:bodyPr/>
        <a:lstStyle/>
        <a:p>
          <a:endParaRPr lang="fr-FR" b="1"/>
        </a:p>
      </dgm:t>
    </dgm:pt>
    <dgm:pt modelId="{2C9BFD55-95A1-47C1-A048-4284E9FD622E}">
      <dgm:prSet phldrT="[Texte]" custT="1"/>
      <dgm:spPr/>
      <dgm:t>
        <a:bodyPr/>
        <a:lstStyle/>
        <a:p>
          <a:pPr>
            <a:buFont typeface="Arial" panose="020B0604020202020204" pitchFamily="34" charset="0"/>
            <a:buChar char="•"/>
          </a:pPr>
          <a:r>
            <a:rPr lang="fr-FR" sz="1800" b="1" dirty="0"/>
            <a:t>Concernent les établissements universitaires désirant geler une filière habilitée durant les années universitaires 2017-2018 (fermeture définitive) et 2018-2019.</a:t>
          </a:r>
        </a:p>
      </dgm:t>
    </dgm:pt>
    <dgm:pt modelId="{222FC473-5962-4F5C-A149-0EAE3B24293B}" type="parTrans" cxnId="{AD89FC00-9788-4C70-9937-791004E03735}">
      <dgm:prSet/>
      <dgm:spPr/>
      <dgm:t>
        <a:bodyPr/>
        <a:lstStyle/>
        <a:p>
          <a:endParaRPr lang="fr-FR" b="1"/>
        </a:p>
      </dgm:t>
    </dgm:pt>
    <dgm:pt modelId="{4EB3FC86-FA42-4CE4-A59A-D9E3851F0F82}" type="sibTrans" cxnId="{AD89FC00-9788-4C70-9937-791004E03735}">
      <dgm:prSet/>
      <dgm:spPr/>
      <dgm:t>
        <a:bodyPr/>
        <a:lstStyle/>
        <a:p>
          <a:endParaRPr lang="fr-FR" b="1"/>
        </a:p>
      </dgm:t>
    </dgm:pt>
    <dgm:pt modelId="{513A8022-F00A-4397-A336-99BD88749A8E}" type="pres">
      <dgm:prSet presAssocID="{802C1D9E-D5F8-45DA-898B-A4D8B6BF313A}" presName="Name0" presStyleCnt="0">
        <dgm:presLayoutVars>
          <dgm:dir/>
          <dgm:animLvl val="lvl"/>
          <dgm:resizeHandles val="exact"/>
        </dgm:presLayoutVars>
      </dgm:prSet>
      <dgm:spPr/>
      <dgm:t>
        <a:bodyPr/>
        <a:lstStyle/>
        <a:p>
          <a:endParaRPr lang="fr-FR"/>
        </a:p>
      </dgm:t>
    </dgm:pt>
    <dgm:pt modelId="{9784B183-18CA-47DD-9C38-C86DC631BF90}" type="pres">
      <dgm:prSet presAssocID="{80B6B3E9-18EA-494C-A2C7-DE9D95CDBF73}" presName="composite" presStyleCnt="0"/>
      <dgm:spPr/>
    </dgm:pt>
    <dgm:pt modelId="{FCC1C464-25F3-4D79-B2F8-C8734B34B3E8}" type="pres">
      <dgm:prSet presAssocID="{80B6B3E9-18EA-494C-A2C7-DE9D95CDBF73}" presName="parTx" presStyleLbl="alignNode1" presStyleIdx="0" presStyleCnt="3">
        <dgm:presLayoutVars>
          <dgm:chMax val="0"/>
          <dgm:chPref val="0"/>
          <dgm:bulletEnabled val="1"/>
        </dgm:presLayoutVars>
      </dgm:prSet>
      <dgm:spPr/>
      <dgm:t>
        <a:bodyPr/>
        <a:lstStyle/>
        <a:p>
          <a:endParaRPr lang="fr-FR"/>
        </a:p>
      </dgm:t>
    </dgm:pt>
    <dgm:pt modelId="{84473587-7007-462A-8D51-DD79621D7E15}" type="pres">
      <dgm:prSet presAssocID="{80B6B3E9-18EA-494C-A2C7-DE9D95CDBF73}" presName="desTx" presStyleLbl="alignAccFollowNode1" presStyleIdx="0" presStyleCnt="3">
        <dgm:presLayoutVars>
          <dgm:bulletEnabled val="1"/>
        </dgm:presLayoutVars>
      </dgm:prSet>
      <dgm:spPr/>
      <dgm:t>
        <a:bodyPr/>
        <a:lstStyle/>
        <a:p>
          <a:endParaRPr lang="fr-FR"/>
        </a:p>
      </dgm:t>
    </dgm:pt>
    <dgm:pt modelId="{76E2578F-1269-4B39-8294-85F84BD4A666}" type="pres">
      <dgm:prSet presAssocID="{4D31AFB2-144D-431E-A40C-6F2FC4A8E348}" presName="space" presStyleCnt="0"/>
      <dgm:spPr/>
    </dgm:pt>
    <dgm:pt modelId="{CD6BAB66-117A-4589-A7F5-9FECF95E02C6}" type="pres">
      <dgm:prSet presAssocID="{C976DBC0-908B-4A10-9607-8FCA388825B8}" presName="composite" presStyleCnt="0"/>
      <dgm:spPr/>
    </dgm:pt>
    <dgm:pt modelId="{D444B2CA-1CA7-4421-8372-204237DB61F2}" type="pres">
      <dgm:prSet presAssocID="{C976DBC0-908B-4A10-9607-8FCA388825B8}" presName="parTx" presStyleLbl="alignNode1" presStyleIdx="1" presStyleCnt="3">
        <dgm:presLayoutVars>
          <dgm:chMax val="0"/>
          <dgm:chPref val="0"/>
          <dgm:bulletEnabled val="1"/>
        </dgm:presLayoutVars>
      </dgm:prSet>
      <dgm:spPr/>
      <dgm:t>
        <a:bodyPr/>
        <a:lstStyle/>
        <a:p>
          <a:endParaRPr lang="fr-FR"/>
        </a:p>
      </dgm:t>
    </dgm:pt>
    <dgm:pt modelId="{182E8BEC-E970-4F8E-A9F1-81F73CAB2F07}" type="pres">
      <dgm:prSet presAssocID="{C976DBC0-908B-4A10-9607-8FCA388825B8}" presName="desTx" presStyleLbl="alignAccFollowNode1" presStyleIdx="1" presStyleCnt="3">
        <dgm:presLayoutVars>
          <dgm:bulletEnabled val="1"/>
        </dgm:presLayoutVars>
      </dgm:prSet>
      <dgm:spPr/>
      <dgm:t>
        <a:bodyPr/>
        <a:lstStyle/>
        <a:p>
          <a:endParaRPr lang="fr-FR"/>
        </a:p>
      </dgm:t>
    </dgm:pt>
    <dgm:pt modelId="{53F0ABC6-E3CE-4616-8F6A-FAAF83A077CF}" type="pres">
      <dgm:prSet presAssocID="{10224290-9D92-4F29-94D7-95C5B13987BC}" presName="space" presStyleCnt="0"/>
      <dgm:spPr/>
    </dgm:pt>
    <dgm:pt modelId="{181CB471-84E5-4B83-AD46-1EA2E4D79A70}" type="pres">
      <dgm:prSet presAssocID="{C070C126-4E77-4AAE-BA51-6DD76CF529BE}" presName="composite" presStyleCnt="0"/>
      <dgm:spPr/>
    </dgm:pt>
    <dgm:pt modelId="{1832501E-3FEB-453B-9D3B-B551F07090AC}" type="pres">
      <dgm:prSet presAssocID="{C070C126-4E77-4AAE-BA51-6DD76CF529BE}" presName="parTx" presStyleLbl="alignNode1" presStyleIdx="2" presStyleCnt="3">
        <dgm:presLayoutVars>
          <dgm:chMax val="0"/>
          <dgm:chPref val="0"/>
          <dgm:bulletEnabled val="1"/>
        </dgm:presLayoutVars>
      </dgm:prSet>
      <dgm:spPr/>
      <dgm:t>
        <a:bodyPr/>
        <a:lstStyle/>
        <a:p>
          <a:endParaRPr lang="fr-FR"/>
        </a:p>
      </dgm:t>
    </dgm:pt>
    <dgm:pt modelId="{E75A9820-E3F5-4BB7-BD1F-C171B3415D87}" type="pres">
      <dgm:prSet presAssocID="{C070C126-4E77-4AAE-BA51-6DD76CF529BE}" presName="desTx" presStyleLbl="alignAccFollowNode1" presStyleIdx="2" presStyleCnt="3">
        <dgm:presLayoutVars>
          <dgm:bulletEnabled val="1"/>
        </dgm:presLayoutVars>
      </dgm:prSet>
      <dgm:spPr/>
      <dgm:t>
        <a:bodyPr/>
        <a:lstStyle/>
        <a:p>
          <a:endParaRPr lang="fr-FR"/>
        </a:p>
      </dgm:t>
    </dgm:pt>
  </dgm:ptLst>
  <dgm:cxnLst>
    <dgm:cxn modelId="{E289552E-5003-47F9-ACCE-EAA39265606E}" type="presOf" srcId="{C070C126-4E77-4AAE-BA51-6DD76CF529BE}" destId="{1832501E-3FEB-453B-9D3B-B551F07090AC}" srcOrd="0" destOrd="0" presId="urn:microsoft.com/office/officeart/2005/8/layout/hList1"/>
    <dgm:cxn modelId="{24A3A5AE-8ED0-44B0-94E2-A0D248179F94}" type="presOf" srcId="{C976DBC0-908B-4A10-9607-8FCA388825B8}" destId="{D444B2CA-1CA7-4421-8372-204237DB61F2}" srcOrd="0" destOrd="0" presId="urn:microsoft.com/office/officeart/2005/8/layout/hList1"/>
    <dgm:cxn modelId="{24616FF0-0BA6-43CB-B286-160CDF644DC5}" type="presOf" srcId="{2C9BFD55-95A1-47C1-A048-4284E9FD622E}" destId="{E75A9820-E3F5-4BB7-BD1F-C171B3415D87}" srcOrd="0" destOrd="0" presId="urn:microsoft.com/office/officeart/2005/8/layout/hList1"/>
    <dgm:cxn modelId="{5E0C5D18-5B2C-4F75-A4A6-2947518CC022}" type="presOf" srcId="{802C1D9E-D5F8-45DA-898B-A4D8B6BF313A}" destId="{513A8022-F00A-4397-A336-99BD88749A8E}" srcOrd="0" destOrd="0" presId="urn:microsoft.com/office/officeart/2005/8/layout/hList1"/>
    <dgm:cxn modelId="{A90FB384-62F9-4F89-B0B7-B7E56747222F}" srcId="{802C1D9E-D5F8-45DA-898B-A4D8B6BF313A}" destId="{80B6B3E9-18EA-494C-A2C7-DE9D95CDBF73}" srcOrd="0" destOrd="0" parTransId="{789A8CCC-50B3-49E9-A6A3-1F6F9CCC6D86}" sibTransId="{4D31AFB2-144D-431E-A40C-6F2FC4A8E348}"/>
    <dgm:cxn modelId="{CAF6B05D-E785-4875-BE72-11188AA6F039}" type="presOf" srcId="{D3EE20A5-70A4-467B-9B94-6E7B725B896B}" destId="{182E8BEC-E970-4F8E-A9F1-81F73CAB2F07}" srcOrd="0" destOrd="0" presId="urn:microsoft.com/office/officeart/2005/8/layout/hList1"/>
    <dgm:cxn modelId="{256001D7-76E9-4A8B-9DD3-6E94948001DC}" srcId="{80B6B3E9-18EA-494C-A2C7-DE9D95CDBF73}" destId="{0D8E31E5-1330-49C0-8BEF-6EAAA25B863C}" srcOrd="0" destOrd="0" parTransId="{F0A6873A-1324-4E55-BEE5-CC0174AD7D84}" sibTransId="{222D1926-37A7-4CCD-9E82-EB331A0DFD70}"/>
    <dgm:cxn modelId="{4739940D-D6F5-4364-B164-B414ED4B6FE0}" srcId="{802C1D9E-D5F8-45DA-898B-A4D8B6BF313A}" destId="{C070C126-4E77-4AAE-BA51-6DD76CF529BE}" srcOrd="2" destOrd="0" parTransId="{F034A6FA-8941-4A65-A438-B4571C6FFA7B}" sibTransId="{97899FF1-A20F-4D2D-98CD-68A8DA710532}"/>
    <dgm:cxn modelId="{AD89FC00-9788-4C70-9937-791004E03735}" srcId="{C070C126-4E77-4AAE-BA51-6DD76CF529BE}" destId="{2C9BFD55-95A1-47C1-A048-4284E9FD622E}" srcOrd="0" destOrd="0" parTransId="{222FC473-5962-4F5C-A149-0EAE3B24293B}" sibTransId="{4EB3FC86-FA42-4CE4-A59A-D9E3851F0F82}"/>
    <dgm:cxn modelId="{18BD98DE-0F3A-4299-BF8E-EE8B5B06B0E1}" type="presOf" srcId="{0D8E31E5-1330-49C0-8BEF-6EAAA25B863C}" destId="{84473587-7007-462A-8D51-DD79621D7E15}" srcOrd="0" destOrd="0" presId="urn:microsoft.com/office/officeart/2005/8/layout/hList1"/>
    <dgm:cxn modelId="{9F7FA2A5-974D-4A30-A2C0-E12A0D993F7A}" srcId="{802C1D9E-D5F8-45DA-898B-A4D8B6BF313A}" destId="{C976DBC0-908B-4A10-9607-8FCA388825B8}" srcOrd="1" destOrd="0" parTransId="{DF5D523C-65C3-4D7F-AC12-82281ED119F8}" sibTransId="{10224290-9D92-4F29-94D7-95C5B13987BC}"/>
    <dgm:cxn modelId="{36E38154-398A-4301-83C3-0D19944D87F5}" srcId="{C976DBC0-908B-4A10-9607-8FCA388825B8}" destId="{D3EE20A5-70A4-467B-9B94-6E7B725B896B}" srcOrd="0" destOrd="0" parTransId="{C4DDFB1F-DBE9-479C-8ED3-129141CF3813}" sibTransId="{F025494F-A53B-4A87-8AD4-3107AC4151D7}"/>
    <dgm:cxn modelId="{7B9528FC-7B3F-41D3-AEFA-0E145589B556}" type="presOf" srcId="{80B6B3E9-18EA-494C-A2C7-DE9D95CDBF73}" destId="{FCC1C464-25F3-4D79-B2F8-C8734B34B3E8}" srcOrd="0" destOrd="0" presId="urn:microsoft.com/office/officeart/2005/8/layout/hList1"/>
    <dgm:cxn modelId="{F1284C0B-CB87-4FC3-9EF4-8A8DD92AD227}" type="presParOf" srcId="{513A8022-F00A-4397-A336-99BD88749A8E}" destId="{9784B183-18CA-47DD-9C38-C86DC631BF90}" srcOrd="0" destOrd="0" presId="urn:microsoft.com/office/officeart/2005/8/layout/hList1"/>
    <dgm:cxn modelId="{0F25BD7E-3DDA-414A-BFF6-79C9C6997A0D}" type="presParOf" srcId="{9784B183-18CA-47DD-9C38-C86DC631BF90}" destId="{FCC1C464-25F3-4D79-B2F8-C8734B34B3E8}" srcOrd="0" destOrd="0" presId="urn:microsoft.com/office/officeart/2005/8/layout/hList1"/>
    <dgm:cxn modelId="{CF89AC3A-2E04-4AD8-88B4-42FF0DD963DC}" type="presParOf" srcId="{9784B183-18CA-47DD-9C38-C86DC631BF90}" destId="{84473587-7007-462A-8D51-DD79621D7E15}" srcOrd="1" destOrd="0" presId="urn:microsoft.com/office/officeart/2005/8/layout/hList1"/>
    <dgm:cxn modelId="{B4DD368C-3F35-426E-B025-9759B7208F57}" type="presParOf" srcId="{513A8022-F00A-4397-A336-99BD88749A8E}" destId="{76E2578F-1269-4B39-8294-85F84BD4A666}" srcOrd="1" destOrd="0" presId="urn:microsoft.com/office/officeart/2005/8/layout/hList1"/>
    <dgm:cxn modelId="{0562F481-0A31-4445-A22C-5AA3E5DC2193}" type="presParOf" srcId="{513A8022-F00A-4397-A336-99BD88749A8E}" destId="{CD6BAB66-117A-4589-A7F5-9FECF95E02C6}" srcOrd="2" destOrd="0" presId="urn:microsoft.com/office/officeart/2005/8/layout/hList1"/>
    <dgm:cxn modelId="{9FDEF61C-0D8A-424C-BE49-5535BF105E90}" type="presParOf" srcId="{CD6BAB66-117A-4589-A7F5-9FECF95E02C6}" destId="{D444B2CA-1CA7-4421-8372-204237DB61F2}" srcOrd="0" destOrd="0" presId="urn:microsoft.com/office/officeart/2005/8/layout/hList1"/>
    <dgm:cxn modelId="{496BE291-B385-4C51-8CAC-DB741D51704A}" type="presParOf" srcId="{CD6BAB66-117A-4589-A7F5-9FECF95E02C6}" destId="{182E8BEC-E970-4F8E-A9F1-81F73CAB2F07}" srcOrd="1" destOrd="0" presId="urn:microsoft.com/office/officeart/2005/8/layout/hList1"/>
    <dgm:cxn modelId="{DE0AC785-3AC0-4CCF-BB47-D59F21F28947}" type="presParOf" srcId="{513A8022-F00A-4397-A336-99BD88749A8E}" destId="{53F0ABC6-E3CE-4616-8F6A-FAAF83A077CF}" srcOrd="3" destOrd="0" presId="urn:microsoft.com/office/officeart/2005/8/layout/hList1"/>
    <dgm:cxn modelId="{59D4FF1C-1F53-4440-9AEC-6309CFE702A4}" type="presParOf" srcId="{513A8022-F00A-4397-A336-99BD88749A8E}" destId="{181CB471-84E5-4B83-AD46-1EA2E4D79A70}" srcOrd="4" destOrd="0" presId="urn:microsoft.com/office/officeart/2005/8/layout/hList1"/>
    <dgm:cxn modelId="{93AF96FC-D970-4DA9-A0F5-041FF99C7B21}" type="presParOf" srcId="{181CB471-84E5-4B83-AD46-1EA2E4D79A70}" destId="{1832501E-3FEB-453B-9D3B-B551F07090AC}" srcOrd="0" destOrd="0" presId="urn:microsoft.com/office/officeart/2005/8/layout/hList1"/>
    <dgm:cxn modelId="{C2701A47-20C5-4A6B-BEBE-404F58EB20A0}" type="presParOf" srcId="{181CB471-84E5-4B83-AD46-1EA2E4D79A70}" destId="{E75A9820-E3F5-4BB7-BD1F-C171B3415D87}"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D31F5-113C-410A-BDDB-E929B87C291E}">
      <dsp:nvSpPr>
        <dsp:cNvPr id="0" name=""/>
        <dsp:cNvSpPr/>
      </dsp:nvSpPr>
      <dsp:spPr>
        <a:xfrm rot="5400000">
          <a:off x="-156093" y="157937"/>
          <a:ext cx="1040623" cy="728436"/>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rPr>
            <a:t>I</a:t>
          </a:r>
        </a:p>
      </dsp:txBody>
      <dsp:txXfrm rot="-5400000">
        <a:off x="1" y="366061"/>
        <a:ext cx="728436" cy="312187"/>
      </dsp:txXfrm>
    </dsp:sp>
    <dsp:sp modelId="{88A3DA63-B14A-475B-91A9-6E30149E1558}">
      <dsp:nvSpPr>
        <dsp:cNvPr id="0" name=""/>
        <dsp:cNvSpPr/>
      </dsp:nvSpPr>
      <dsp:spPr>
        <a:xfrm rot="5400000">
          <a:off x="4314330" y="-3584050"/>
          <a:ext cx="676405" cy="78481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fr-FR" altLang="fr-FR" sz="2400" b="1" kern="1200" dirty="0">
              <a:solidFill>
                <a:schemeClr val="tx1"/>
              </a:solidFill>
            </a:rPr>
            <a:t>Dispositions générales</a:t>
          </a:r>
          <a:endParaRPr lang="fr-FR" sz="2400" b="1" kern="1200" dirty="0">
            <a:solidFill>
              <a:schemeClr val="tx1"/>
            </a:solidFill>
          </a:endParaRPr>
        </a:p>
      </dsp:txBody>
      <dsp:txXfrm rot="-5400000">
        <a:off x="728437" y="34862"/>
        <a:ext cx="7815174" cy="610367"/>
      </dsp:txXfrm>
    </dsp:sp>
    <dsp:sp modelId="{CA1CFCEC-0785-44BE-AF7D-5D68FC017E82}">
      <dsp:nvSpPr>
        <dsp:cNvPr id="0" name=""/>
        <dsp:cNvSpPr/>
      </dsp:nvSpPr>
      <dsp:spPr>
        <a:xfrm rot="5400000">
          <a:off x="-156093" y="1080857"/>
          <a:ext cx="1040623" cy="728436"/>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rPr>
            <a:t>II</a:t>
          </a:r>
        </a:p>
      </dsp:txBody>
      <dsp:txXfrm rot="-5400000">
        <a:off x="1" y="1288981"/>
        <a:ext cx="728436" cy="312187"/>
      </dsp:txXfrm>
    </dsp:sp>
    <dsp:sp modelId="{69807F06-8FC7-4DFD-8790-1B5F27AA88EC}">
      <dsp:nvSpPr>
        <dsp:cNvPr id="0" name=""/>
        <dsp:cNvSpPr/>
      </dsp:nvSpPr>
      <dsp:spPr>
        <a:xfrm rot="5400000">
          <a:off x="4314330" y="-2661130"/>
          <a:ext cx="676405" cy="78481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fr-FR" sz="2400" b="1" kern="1200" dirty="0">
              <a:solidFill>
                <a:schemeClr val="tx1"/>
              </a:solidFill>
            </a:rPr>
            <a:t>Conditions de recevabilité des demandes d’habilitation</a:t>
          </a:r>
        </a:p>
      </dsp:txBody>
      <dsp:txXfrm rot="-5400000">
        <a:off x="728437" y="957782"/>
        <a:ext cx="7815174" cy="610367"/>
      </dsp:txXfrm>
    </dsp:sp>
    <dsp:sp modelId="{6F540961-CF9E-4A4F-9A4A-5BA75D2048E0}">
      <dsp:nvSpPr>
        <dsp:cNvPr id="0" name=""/>
        <dsp:cNvSpPr/>
      </dsp:nvSpPr>
      <dsp:spPr>
        <a:xfrm rot="5400000">
          <a:off x="-156093" y="2003777"/>
          <a:ext cx="1040623" cy="728436"/>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rPr>
            <a:t>III</a:t>
          </a:r>
        </a:p>
      </dsp:txBody>
      <dsp:txXfrm rot="-5400000">
        <a:off x="1" y="2211901"/>
        <a:ext cx="728436" cy="312187"/>
      </dsp:txXfrm>
    </dsp:sp>
    <dsp:sp modelId="{CCBA428F-0C52-4C48-AF79-03EDE45D0686}">
      <dsp:nvSpPr>
        <dsp:cNvPr id="0" name=""/>
        <dsp:cNvSpPr/>
      </dsp:nvSpPr>
      <dsp:spPr>
        <a:xfrm rot="5400000">
          <a:off x="4314330" y="-1738209"/>
          <a:ext cx="676405" cy="78481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fr-FR" sz="2400" b="1" kern="1200" dirty="0">
              <a:solidFill>
                <a:schemeClr val="tx1"/>
              </a:solidFill>
            </a:rPr>
            <a:t>Demandes de  reconduction ou de  gel des formations </a:t>
          </a:r>
        </a:p>
      </dsp:txBody>
      <dsp:txXfrm rot="-5400000">
        <a:off x="728437" y="1880703"/>
        <a:ext cx="7815174" cy="610367"/>
      </dsp:txXfrm>
    </dsp:sp>
    <dsp:sp modelId="{48D58B7B-824F-4E11-9B7E-998C01EDD46F}">
      <dsp:nvSpPr>
        <dsp:cNvPr id="0" name=""/>
        <dsp:cNvSpPr/>
      </dsp:nvSpPr>
      <dsp:spPr>
        <a:xfrm rot="5400000">
          <a:off x="-156093" y="2926697"/>
          <a:ext cx="1040623" cy="728436"/>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rPr>
            <a:t>IV</a:t>
          </a:r>
        </a:p>
      </dsp:txBody>
      <dsp:txXfrm rot="-5400000">
        <a:off x="1" y="3134821"/>
        <a:ext cx="728436" cy="312187"/>
      </dsp:txXfrm>
    </dsp:sp>
    <dsp:sp modelId="{AABFC5B3-0806-4528-9A07-2F2BAE9ABF98}">
      <dsp:nvSpPr>
        <dsp:cNvPr id="0" name=""/>
        <dsp:cNvSpPr/>
      </dsp:nvSpPr>
      <dsp:spPr>
        <a:xfrm rot="5400000">
          <a:off x="4314330" y="-815289"/>
          <a:ext cx="676405" cy="78481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fr-FR" sz="2400" b="1" kern="1200" dirty="0">
              <a:solidFill>
                <a:schemeClr val="tx1"/>
              </a:solidFill>
            </a:rPr>
            <a:t>Dossier à transmettre au </a:t>
          </a:r>
          <a:r>
            <a:rPr lang="fr-FR" sz="2400" b="1" kern="1200" dirty="0" err="1">
              <a:solidFill>
                <a:schemeClr val="tx1"/>
              </a:solidFill>
            </a:rPr>
            <a:t>MESRS</a:t>
          </a:r>
          <a:r>
            <a:rPr lang="fr-FR" sz="2400" b="1" kern="1200" dirty="0">
              <a:solidFill>
                <a:schemeClr val="tx1"/>
              </a:solidFill>
            </a:rPr>
            <a:t> via la plateforme</a:t>
          </a:r>
        </a:p>
      </dsp:txBody>
      <dsp:txXfrm rot="-5400000">
        <a:off x="728437" y="2803623"/>
        <a:ext cx="7815174" cy="610367"/>
      </dsp:txXfrm>
    </dsp:sp>
    <dsp:sp modelId="{DBE7B4B0-5FFE-4BC0-B1D2-3E5583203C0D}">
      <dsp:nvSpPr>
        <dsp:cNvPr id="0" name=""/>
        <dsp:cNvSpPr/>
      </dsp:nvSpPr>
      <dsp:spPr>
        <a:xfrm rot="5400000">
          <a:off x="-156093" y="3849618"/>
          <a:ext cx="1040623" cy="728436"/>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rPr>
            <a:t>V</a:t>
          </a:r>
        </a:p>
      </dsp:txBody>
      <dsp:txXfrm rot="-5400000">
        <a:off x="1" y="4057742"/>
        <a:ext cx="728436" cy="312187"/>
      </dsp:txXfrm>
    </dsp:sp>
    <dsp:sp modelId="{BCCD9E9B-7BED-4D15-B995-DED18F747BAF}">
      <dsp:nvSpPr>
        <dsp:cNvPr id="0" name=""/>
        <dsp:cNvSpPr/>
      </dsp:nvSpPr>
      <dsp:spPr>
        <a:xfrm rot="5400000">
          <a:off x="4314330" y="107630"/>
          <a:ext cx="676405" cy="78481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fr-FR" sz="2400" b="1" kern="1200" dirty="0">
              <a:solidFill>
                <a:schemeClr val="tx1"/>
              </a:solidFill>
            </a:rPr>
            <a:t>Echéancier</a:t>
          </a:r>
        </a:p>
      </dsp:txBody>
      <dsp:txXfrm rot="-5400000">
        <a:off x="728437" y="3726543"/>
        <a:ext cx="7815174" cy="610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CAD16-E8B2-4B9B-824F-8F8B140127FB}">
      <dsp:nvSpPr>
        <dsp:cNvPr id="0" name=""/>
        <dsp:cNvSpPr/>
      </dsp:nvSpPr>
      <dsp:spPr>
        <a:xfrm>
          <a:off x="4256" y="-19943"/>
          <a:ext cx="8704455" cy="144300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fr-FR" sz="2800" b="1" kern="1200" dirty="0"/>
            <a:t>Les demandes d’habilitation  (H) </a:t>
          </a:r>
          <a:br>
            <a:rPr lang="fr-FR" sz="2800" b="1" kern="1200" dirty="0"/>
          </a:br>
          <a:endParaRPr lang="fr-FR" sz="2800" b="1" kern="1200" dirty="0"/>
        </a:p>
      </dsp:txBody>
      <dsp:txXfrm>
        <a:off x="4256" y="-19943"/>
        <a:ext cx="8704455" cy="1443004"/>
      </dsp:txXfrm>
    </dsp:sp>
    <dsp:sp modelId="{CA4EF4A7-0E37-49EC-B51D-654F7544C062}">
      <dsp:nvSpPr>
        <dsp:cNvPr id="0" name=""/>
        <dsp:cNvSpPr/>
      </dsp:nvSpPr>
      <dsp:spPr>
        <a:xfrm>
          <a:off x="4256" y="1082094"/>
          <a:ext cx="8704455" cy="136674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b="1" kern="1200" dirty="0"/>
            <a:t>Concernent les établissements universitaires n’ayant pas une filière habilitée durant les années universitaires 2017-2018 et 2018-2019</a:t>
          </a:r>
        </a:p>
      </dsp:txBody>
      <dsp:txXfrm>
        <a:off x="4256" y="1082094"/>
        <a:ext cx="8704455" cy="1366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1C464-25F3-4D79-B2F8-C8734B34B3E8}">
      <dsp:nvSpPr>
        <dsp:cNvPr id="0" name=""/>
        <dsp:cNvSpPr/>
      </dsp:nvSpPr>
      <dsp:spPr>
        <a:xfrm>
          <a:off x="2722" y="497812"/>
          <a:ext cx="2654732" cy="106189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FR" sz="1600" b="1" kern="1200" dirty="0"/>
            <a:t>Les demandes d’une 1</a:t>
          </a:r>
          <a:r>
            <a:rPr lang="fr-FR" sz="1600" b="1" kern="1200" baseline="30000" dirty="0"/>
            <a:t>ère </a:t>
          </a:r>
          <a:r>
            <a:rPr lang="fr-FR" sz="1600" b="1" kern="1200" dirty="0"/>
            <a:t>reconduction </a:t>
          </a:r>
          <a:br>
            <a:rPr lang="fr-FR" sz="1600" b="1" kern="1200" dirty="0"/>
          </a:br>
          <a:r>
            <a:rPr lang="fr-FR" sz="2000" b="1" kern="1200" dirty="0"/>
            <a:t>(R1)</a:t>
          </a:r>
          <a:endParaRPr lang="fr-FR" sz="1600" b="1" kern="1200" dirty="0"/>
        </a:p>
      </dsp:txBody>
      <dsp:txXfrm>
        <a:off x="2722" y="497812"/>
        <a:ext cx="2654732" cy="1061892"/>
      </dsp:txXfrm>
    </dsp:sp>
    <dsp:sp modelId="{84473587-7007-462A-8D51-DD79621D7E15}">
      <dsp:nvSpPr>
        <dsp:cNvPr id="0" name=""/>
        <dsp:cNvSpPr/>
      </dsp:nvSpPr>
      <dsp:spPr>
        <a:xfrm>
          <a:off x="2722" y="1559704"/>
          <a:ext cx="2654732" cy="28548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b="1" kern="1200" dirty="0"/>
            <a:t>Concernent les établissements universitaires ayant une filière habilitée durant l’année universitaire 2018-2019 </a:t>
          </a:r>
        </a:p>
      </dsp:txBody>
      <dsp:txXfrm>
        <a:off x="2722" y="1559704"/>
        <a:ext cx="2654732" cy="2854800"/>
      </dsp:txXfrm>
    </dsp:sp>
    <dsp:sp modelId="{D444B2CA-1CA7-4421-8372-204237DB61F2}">
      <dsp:nvSpPr>
        <dsp:cNvPr id="0" name=""/>
        <dsp:cNvSpPr/>
      </dsp:nvSpPr>
      <dsp:spPr>
        <a:xfrm>
          <a:off x="3029117" y="497812"/>
          <a:ext cx="2654732" cy="1061892"/>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FR" sz="1600" b="1" kern="1200" dirty="0"/>
            <a:t>Les demandes d’une 2</a:t>
          </a:r>
          <a:r>
            <a:rPr lang="fr-FR" sz="1600" b="1" kern="1200" baseline="30000" dirty="0"/>
            <a:t>ème</a:t>
          </a:r>
          <a:r>
            <a:rPr lang="fr-FR" sz="1600" b="1" kern="1200" dirty="0"/>
            <a:t> reconduction</a:t>
          </a:r>
          <a:br>
            <a:rPr lang="fr-FR" sz="1600" b="1" kern="1200" dirty="0"/>
          </a:br>
          <a:r>
            <a:rPr lang="fr-FR" sz="2000" b="1" kern="1200" dirty="0"/>
            <a:t> (R2) </a:t>
          </a:r>
          <a:endParaRPr lang="fr-FR" sz="1600" b="1" kern="1200" dirty="0"/>
        </a:p>
      </dsp:txBody>
      <dsp:txXfrm>
        <a:off x="3029117" y="497812"/>
        <a:ext cx="2654732" cy="1061892"/>
      </dsp:txXfrm>
    </dsp:sp>
    <dsp:sp modelId="{182E8BEC-E970-4F8E-A9F1-81F73CAB2F07}">
      <dsp:nvSpPr>
        <dsp:cNvPr id="0" name=""/>
        <dsp:cNvSpPr/>
      </dsp:nvSpPr>
      <dsp:spPr>
        <a:xfrm>
          <a:off x="3029117" y="1559704"/>
          <a:ext cx="2654732" cy="2854800"/>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b="1" kern="1200" dirty="0"/>
            <a:t>Concernent les établissements universitaires ayant une filière habilitée durant l’année universitaire 2017-2018 et reconduite en 2018-2019</a:t>
          </a:r>
        </a:p>
      </dsp:txBody>
      <dsp:txXfrm>
        <a:off x="3029117" y="1559704"/>
        <a:ext cx="2654732" cy="2854800"/>
      </dsp:txXfrm>
    </dsp:sp>
    <dsp:sp modelId="{1832501E-3FEB-453B-9D3B-B551F07090AC}">
      <dsp:nvSpPr>
        <dsp:cNvPr id="0" name=""/>
        <dsp:cNvSpPr/>
      </dsp:nvSpPr>
      <dsp:spPr>
        <a:xfrm>
          <a:off x="6055512" y="497812"/>
          <a:ext cx="2654732" cy="1061892"/>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FR" sz="1600" b="1" kern="1200" dirty="0"/>
            <a:t>Les demandes </a:t>
          </a:r>
          <a:br>
            <a:rPr lang="fr-FR" sz="1600" b="1" kern="1200" dirty="0"/>
          </a:br>
          <a:r>
            <a:rPr lang="fr-FR" sz="1600" b="1" kern="1200" dirty="0"/>
            <a:t>de gel </a:t>
          </a:r>
          <a:br>
            <a:rPr lang="fr-FR" sz="1600" b="1" kern="1200" dirty="0"/>
          </a:br>
          <a:r>
            <a:rPr lang="fr-FR" sz="2000" b="1" kern="1200" dirty="0"/>
            <a:t>(G)</a:t>
          </a:r>
          <a:endParaRPr lang="fr-FR" sz="1600" b="1" kern="1200" dirty="0"/>
        </a:p>
      </dsp:txBody>
      <dsp:txXfrm>
        <a:off x="6055512" y="497812"/>
        <a:ext cx="2654732" cy="1061892"/>
      </dsp:txXfrm>
    </dsp:sp>
    <dsp:sp modelId="{E75A9820-E3F5-4BB7-BD1F-C171B3415D87}">
      <dsp:nvSpPr>
        <dsp:cNvPr id="0" name=""/>
        <dsp:cNvSpPr/>
      </dsp:nvSpPr>
      <dsp:spPr>
        <a:xfrm>
          <a:off x="6055512" y="1559704"/>
          <a:ext cx="2654732" cy="2854800"/>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fr-FR" sz="1800" b="1" kern="1200" dirty="0"/>
            <a:t>Concernent les établissements universitaires désirant geler une filière habilitée durant les années universitaires 2017-2018 (fermeture définitive) et 2018-2019.</a:t>
          </a:r>
        </a:p>
      </dsp:txBody>
      <dsp:txXfrm>
        <a:off x="6055512" y="1559704"/>
        <a:ext cx="2654732"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8BF8F6CA-58FC-4360-9A2A-72CCC340F0F8}" type="datetimeFigureOut">
              <a:rPr lang="fr-FR" smtClean="0"/>
              <a:pPr/>
              <a:t>29/04/2019</a:t>
            </a:fld>
            <a:endParaRPr lang="fr-FR"/>
          </a:p>
        </p:txBody>
      </p:sp>
      <p:sp>
        <p:nvSpPr>
          <p:cNvPr id="4" name="Espace réservé de l'image des diapositives 3"/>
          <p:cNvSpPr>
            <a:spLocks noGrp="1" noRot="1" noChangeAspect="1"/>
          </p:cNvSpPr>
          <p:nvPr>
            <p:ph type="sldImg" idx="2"/>
          </p:nvPr>
        </p:nvSpPr>
        <p:spPr>
          <a:xfrm>
            <a:off x="1195388" y="1241425"/>
            <a:ext cx="44672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718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29750"/>
            <a:ext cx="2971800" cy="496888"/>
          </a:xfrm>
          <a:prstGeom prst="rect">
            <a:avLst/>
          </a:prstGeom>
        </p:spPr>
        <p:txBody>
          <a:bodyPr vert="horz" lIns="91440" tIns="45720" rIns="91440" bIns="45720" rtlCol="0" anchor="b"/>
          <a:lstStyle>
            <a:lvl1pPr algn="r">
              <a:defRPr sz="1200"/>
            </a:lvl1pPr>
          </a:lstStyle>
          <a:p>
            <a:fld id="{9E8D049B-5CD7-4D8D-B733-748250FD85E7}" type="slidenum">
              <a:rPr lang="fr-FR" smtClean="0"/>
              <a:pPr/>
              <a:t>‹N°›</a:t>
            </a:fld>
            <a:endParaRPr lang="fr-FR"/>
          </a:p>
        </p:txBody>
      </p:sp>
    </p:spTree>
    <p:extLst>
      <p:ext uri="{BB962C8B-B14F-4D97-AF65-F5344CB8AC3E}">
        <p14:creationId xmlns:p14="http://schemas.microsoft.com/office/powerpoint/2010/main" xmlns="" val="369382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5" name="Espace réservé du numéro de diapositive 4"/>
          <p:cNvSpPr>
            <a:spLocks noGrp="1"/>
          </p:cNvSpPr>
          <p:nvPr>
            <p:ph type="sldNum" sz="quarter" idx="11"/>
          </p:nvPr>
        </p:nvSpPr>
        <p:spPr/>
        <p:txBody>
          <a:bodyPr/>
          <a:lstStyle/>
          <a:p>
            <a:fld id="{4C2A4F93-9371-4BA3-8375-8DC69C23005C}" type="slidenum">
              <a:rPr lang="fr-FR" smtClean="0">
                <a:solidFill>
                  <a:prstClr val="black"/>
                </a:solidFill>
              </a:rPr>
              <a:pPr/>
              <a:t>2</a:t>
            </a:fld>
            <a:endParaRPr lang="fr-FR" dirty="0">
              <a:solidFill>
                <a:prstClr val="black"/>
              </a:solidFill>
            </a:endParaRPr>
          </a:p>
        </p:txBody>
      </p:sp>
    </p:spTree>
    <p:extLst>
      <p:ext uri="{BB962C8B-B14F-4D97-AF65-F5344CB8AC3E}">
        <p14:creationId xmlns:p14="http://schemas.microsoft.com/office/powerpoint/2010/main" xmlns="" val="3726864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5" name="Espace réservé du numéro de diapositive 4"/>
          <p:cNvSpPr>
            <a:spLocks noGrp="1"/>
          </p:cNvSpPr>
          <p:nvPr>
            <p:ph type="sldNum" sz="quarter" idx="11"/>
          </p:nvPr>
        </p:nvSpPr>
        <p:spPr/>
        <p:txBody>
          <a:bodyPr/>
          <a:lstStyle/>
          <a:p>
            <a:fld id="{4C2A4F93-9371-4BA3-8375-8DC69C23005C}" type="slidenum">
              <a:rPr lang="fr-FR" smtClean="0">
                <a:solidFill>
                  <a:prstClr val="black"/>
                </a:solidFill>
              </a:rPr>
              <a:pPr/>
              <a:t>23</a:t>
            </a:fld>
            <a:endParaRPr lang="fr-FR" dirty="0">
              <a:solidFill>
                <a:prstClr val="black"/>
              </a:solidFill>
            </a:endParaRPr>
          </a:p>
        </p:txBody>
      </p:sp>
    </p:spTree>
    <p:extLst>
      <p:ext uri="{BB962C8B-B14F-4D97-AF65-F5344CB8AC3E}">
        <p14:creationId xmlns:p14="http://schemas.microsoft.com/office/powerpoint/2010/main" xmlns="" val="412681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5" name="Espace réservé du numéro de diapositive 4"/>
          <p:cNvSpPr>
            <a:spLocks noGrp="1"/>
          </p:cNvSpPr>
          <p:nvPr>
            <p:ph type="sldNum" sz="quarter" idx="11"/>
          </p:nvPr>
        </p:nvSpPr>
        <p:spPr/>
        <p:txBody>
          <a:bodyPr/>
          <a:lstStyle/>
          <a:p>
            <a:fld id="{4C2A4F93-9371-4BA3-8375-8DC69C23005C}" type="slidenum">
              <a:rPr lang="fr-FR" smtClean="0">
                <a:solidFill>
                  <a:prstClr val="black"/>
                </a:solidFill>
              </a:rPr>
              <a:pPr/>
              <a:t>3</a:t>
            </a:fld>
            <a:endParaRPr lang="fr-FR" dirty="0">
              <a:solidFill>
                <a:prstClr val="black"/>
              </a:solidFill>
            </a:endParaRPr>
          </a:p>
        </p:txBody>
      </p:sp>
    </p:spTree>
    <p:extLst>
      <p:ext uri="{BB962C8B-B14F-4D97-AF65-F5344CB8AC3E}">
        <p14:creationId xmlns:p14="http://schemas.microsoft.com/office/powerpoint/2010/main" xmlns="" val="2203448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5" name="Espace réservé du numéro de diapositive 4"/>
          <p:cNvSpPr>
            <a:spLocks noGrp="1"/>
          </p:cNvSpPr>
          <p:nvPr>
            <p:ph type="sldNum" sz="quarter" idx="11"/>
          </p:nvPr>
        </p:nvSpPr>
        <p:spPr/>
        <p:txBody>
          <a:bodyPr/>
          <a:lstStyle/>
          <a:p>
            <a:fld id="{4C2A4F93-9371-4BA3-8375-8DC69C23005C}" type="slidenum">
              <a:rPr lang="fr-FR" smtClean="0">
                <a:solidFill>
                  <a:prstClr val="black"/>
                </a:solidFill>
              </a:rPr>
              <a:pPr/>
              <a:t>4</a:t>
            </a:fld>
            <a:endParaRPr lang="fr-FR" dirty="0">
              <a:solidFill>
                <a:prstClr val="black"/>
              </a:solidFill>
            </a:endParaRPr>
          </a:p>
        </p:txBody>
      </p:sp>
    </p:spTree>
    <p:extLst>
      <p:ext uri="{BB962C8B-B14F-4D97-AF65-F5344CB8AC3E}">
        <p14:creationId xmlns:p14="http://schemas.microsoft.com/office/powerpoint/2010/main" xmlns="" val="3563126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E8D049B-5CD7-4D8D-B733-748250FD85E7}" type="slidenum">
              <a:rPr lang="fr-FR" smtClean="0"/>
              <a:pPr/>
              <a:t>11</a:t>
            </a:fld>
            <a:endParaRPr lang="fr-FR"/>
          </a:p>
        </p:txBody>
      </p:sp>
    </p:spTree>
    <p:extLst>
      <p:ext uri="{BB962C8B-B14F-4D97-AF65-F5344CB8AC3E}">
        <p14:creationId xmlns:p14="http://schemas.microsoft.com/office/powerpoint/2010/main" xmlns="" val="263666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5" name="Espace réservé du numéro de diapositive 4"/>
          <p:cNvSpPr>
            <a:spLocks noGrp="1"/>
          </p:cNvSpPr>
          <p:nvPr>
            <p:ph type="sldNum" sz="quarter" idx="11"/>
          </p:nvPr>
        </p:nvSpPr>
        <p:spPr/>
        <p:txBody>
          <a:bodyPr/>
          <a:lstStyle/>
          <a:p>
            <a:fld id="{4C2A4F93-9371-4BA3-8375-8DC69C23005C}" type="slidenum">
              <a:rPr lang="fr-FR" smtClean="0">
                <a:solidFill>
                  <a:prstClr val="black"/>
                </a:solidFill>
              </a:rPr>
              <a:pPr/>
              <a:t>18</a:t>
            </a:fld>
            <a:endParaRPr lang="fr-FR" dirty="0">
              <a:solidFill>
                <a:prstClr val="black"/>
              </a:solidFill>
            </a:endParaRPr>
          </a:p>
        </p:txBody>
      </p:sp>
    </p:spTree>
    <p:extLst>
      <p:ext uri="{BB962C8B-B14F-4D97-AF65-F5344CB8AC3E}">
        <p14:creationId xmlns:p14="http://schemas.microsoft.com/office/powerpoint/2010/main" xmlns="" val="1336549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E8D049B-5CD7-4D8D-B733-748250FD85E7}" type="slidenum">
              <a:rPr lang="fr-FR" smtClean="0"/>
              <a:pPr/>
              <a:t>19</a:t>
            </a:fld>
            <a:endParaRPr lang="fr-FR"/>
          </a:p>
        </p:txBody>
      </p:sp>
    </p:spTree>
    <p:extLst>
      <p:ext uri="{BB962C8B-B14F-4D97-AF65-F5344CB8AC3E}">
        <p14:creationId xmlns:p14="http://schemas.microsoft.com/office/powerpoint/2010/main" xmlns="" val="103146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5" name="Espace réservé du numéro de diapositive 4"/>
          <p:cNvSpPr>
            <a:spLocks noGrp="1"/>
          </p:cNvSpPr>
          <p:nvPr>
            <p:ph type="sldNum" sz="quarter" idx="11"/>
          </p:nvPr>
        </p:nvSpPr>
        <p:spPr/>
        <p:txBody>
          <a:bodyPr/>
          <a:lstStyle/>
          <a:p>
            <a:fld id="{4C2A4F93-9371-4BA3-8375-8DC69C23005C}" type="slidenum">
              <a:rPr lang="fr-FR" smtClean="0">
                <a:solidFill>
                  <a:prstClr val="black"/>
                </a:solidFill>
              </a:rPr>
              <a:pPr/>
              <a:t>20</a:t>
            </a:fld>
            <a:endParaRPr lang="fr-FR" dirty="0">
              <a:solidFill>
                <a:prstClr val="black"/>
              </a:solidFill>
            </a:endParaRPr>
          </a:p>
        </p:txBody>
      </p:sp>
    </p:spTree>
    <p:extLst>
      <p:ext uri="{BB962C8B-B14F-4D97-AF65-F5344CB8AC3E}">
        <p14:creationId xmlns:p14="http://schemas.microsoft.com/office/powerpoint/2010/main" xmlns="" val="662127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5" name="Espace réservé du numéro de diapositive 4"/>
          <p:cNvSpPr>
            <a:spLocks noGrp="1"/>
          </p:cNvSpPr>
          <p:nvPr>
            <p:ph type="sldNum" sz="quarter" idx="11"/>
          </p:nvPr>
        </p:nvSpPr>
        <p:spPr/>
        <p:txBody>
          <a:bodyPr/>
          <a:lstStyle/>
          <a:p>
            <a:fld id="{4C2A4F93-9371-4BA3-8375-8DC69C23005C}" type="slidenum">
              <a:rPr lang="fr-FR" smtClean="0">
                <a:solidFill>
                  <a:prstClr val="black"/>
                </a:solidFill>
              </a:rPr>
              <a:pPr/>
              <a:t>21</a:t>
            </a:fld>
            <a:endParaRPr lang="fr-FR" dirty="0">
              <a:solidFill>
                <a:prstClr val="black"/>
              </a:solidFill>
            </a:endParaRPr>
          </a:p>
        </p:txBody>
      </p:sp>
    </p:spTree>
    <p:extLst>
      <p:ext uri="{BB962C8B-B14F-4D97-AF65-F5344CB8AC3E}">
        <p14:creationId xmlns:p14="http://schemas.microsoft.com/office/powerpoint/2010/main" xmlns="" val="1619594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5" name="Espace réservé du numéro de diapositive 4"/>
          <p:cNvSpPr>
            <a:spLocks noGrp="1"/>
          </p:cNvSpPr>
          <p:nvPr>
            <p:ph type="sldNum" sz="quarter" idx="11"/>
          </p:nvPr>
        </p:nvSpPr>
        <p:spPr/>
        <p:txBody>
          <a:bodyPr/>
          <a:lstStyle/>
          <a:p>
            <a:fld id="{4C2A4F93-9371-4BA3-8375-8DC69C23005C}" type="slidenum">
              <a:rPr lang="fr-FR" smtClean="0">
                <a:solidFill>
                  <a:prstClr val="black"/>
                </a:solidFill>
              </a:rPr>
              <a:pPr/>
              <a:t>22</a:t>
            </a:fld>
            <a:endParaRPr lang="fr-FR" dirty="0">
              <a:solidFill>
                <a:prstClr val="black"/>
              </a:solidFill>
            </a:endParaRPr>
          </a:p>
        </p:txBody>
      </p:sp>
    </p:spTree>
    <p:extLst>
      <p:ext uri="{BB962C8B-B14F-4D97-AF65-F5344CB8AC3E}">
        <p14:creationId xmlns:p14="http://schemas.microsoft.com/office/powerpoint/2010/main" xmlns="" val="742697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1E41A8B-80A5-403C-B355-D46605C4A389}" type="datetime1">
              <a:rPr lang="fr-FR" smtClean="0"/>
              <a:pPr/>
              <a:t>29/04/2019</a:t>
            </a:fld>
            <a:endParaRPr lang="fr-FR"/>
          </a:p>
        </p:txBody>
      </p:sp>
      <p:sp>
        <p:nvSpPr>
          <p:cNvPr id="5" name="Espace réservé du pied de page 4"/>
          <p:cNvSpPr>
            <a:spLocks noGrp="1"/>
          </p:cNvSpPr>
          <p:nvPr>
            <p:ph type="ftr" sz="quarter" idx="11"/>
          </p:nvPr>
        </p:nvSpPr>
        <p:spPr/>
        <p:txBody>
          <a:bodyPr/>
          <a:lstStyle/>
          <a:p>
            <a:r>
              <a:rPr lang="fr-FR"/>
              <a:t>MESRS-DGEFS-Avril</a:t>
            </a:r>
          </a:p>
        </p:txBody>
      </p:sp>
      <p:sp>
        <p:nvSpPr>
          <p:cNvPr id="6" name="Espace réservé du numéro de diapositive 5"/>
          <p:cNvSpPr>
            <a:spLocks noGrp="1"/>
          </p:cNvSpPr>
          <p:nvPr>
            <p:ph type="sldNum" sz="quarter" idx="12"/>
          </p:nvPr>
        </p:nvSpPr>
        <p:spPr/>
        <p:txBody>
          <a:bodyPr/>
          <a:lstStyle/>
          <a:p>
            <a:fld id="{4C283DD7-9DAA-48EC-B33B-876201B29A53}" type="slidenum">
              <a:rPr lang="fr-FR" smtClean="0"/>
              <a:pPr/>
              <a:t>‹N°›</a:t>
            </a:fld>
            <a:endParaRPr lang="fr-FR"/>
          </a:p>
        </p:txBody>
      </p:sp>
    </p:spTree>
    <p:extLst>
      <p:ext uri="{BB962C8B-B14F-4D97-AF65-F5344CB8AC3E}">
        <p14:creationId xmlns:p14="http://schemas.microsoft.com/office/powerpoint/2010/main" xmlns="" val="1562163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15D70F1-3760-4607-AE98-9C7B43CDFD69}" type="datetime1">
              <a:rPr lang="fr-FR" smtClean="0"/>
              <a:pPr/>
              <a:t>29/04/2019</a:t>
            </a:fld>
            <a:endParaRPr lang="fr-FR"/>
          </a:p>
        </p:txBody>
      </p:sp>
      <p:sp>
        <p:nvSpPr>
          <p:cNvPr id="5" name="Espace réservé du pied de page 4"/>
          <p:cNvSpPr>
            <a:spLocks noGrp="1"/>
          </p:cNvSpPr>
          <p:nvPr>
            <p:ph type="ftr" sz="quarter" idx="11"/>
          </p:nvPr>
        </p:nvSpPr>
        <p:spPr/>
        <p:txBody>
          <a:bodyPr/>
          <a:lstStyle/>
          <a:p>
            <a:r>
              <a:rPr lang="fr-FR"/>
              <a:t>MESRS-DGEFS-Avril</a:t>
            </a:r>
          </a:p>
        </p:txBody>
      </p:sp>
      <p:sp>
        <p:nvSpPr>
          <p:cNvPr id="6" name="Espace réservé du numéro de diapositive 5"/>
          <p:cNvSpPr>
            <a:spLocks noGrp="1"/>
          </p:cNvSpPr>
          <p:nvPr>
            <p:ph type="sldNum" sz="quarter" idx="12"/>
          </p:nvPr>
        </p:nvSpPr>
        <p:spPr/>
        <p:txBody>
          <a:bodyPr/>
          <a:lstStyle/>
          <a:p>
            <a:fld id="{4C283DD7-9DAA-48EC-B33B-876201B29A53}" type="slidenum">
              <a:rPr lang="fr-FR" smtClean="0"/>
              <a:pPr/>
              <a:t>‹N°›</a:t>
            </a:fld>
            <a:endParaRPr lang="fr-FR"/>
          </a:p>
        </p:txBody>
      </p:sp>
    </p:spTree>
    <p:extLst>
      <p:ext uri="{BB962C8B-B14F-4D97-AF65-F5344CB8AC3E}">
        <p14:creationId xmlns:p14="http://schemas.microsoft.com/office/powerpoint/2010/main" xmlns="" val="1989777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772E5B4-779A-4954-AFAE-E13118CF0DFE}" type="datetime1">
              <a:rPr lang="fr-FR" smtClean="0"/>
              <a:pPr/>
              <a:t>29/04/2019</a:t>
            </a:fld>
            <a:endParaRPr lang="fr-FR"/>
          </a:p>
        </p:txBody>
      </p:sp>
      <p:sp>
        <p:nvSpPr>
          <p:cNvPr id="5" name="Espace réservé du pied de page 4"/>
          <p:cNvSpPr>
            <a:spLocks noGrp="1"/>
          </p:cNvSpPr>
          <p:nvPr>
            <p:ph type="ftr" sz="quarter" idx="11"/>
          </p:nvPr>
        </p:nvSpPr>
        <p:spPr/>
        <p:txBody>
          <a:bodyPr/>
          <a:lstStyle/>
          <a:p>
            <a:r>
              <a:rPr lang="fr-FR"/>
              <a:t>MESRS-DGEFS-Avril</a:t>
            </a:r>
          </a:p>
        </p:txBody>
      </p:sp>
      <p:sp>
        <p:nvSpPr>
          <p:cNvPr id="6" name="Espace réservé du numéro de diapositive 5"/>
          <p:cNvSpPr>
            <a:spLocks noGrp="1"/>
          </p:cNvSpPr>
          <p:nvPr>
            <p:ph type="sldNum" sz="quarter" idx="12"/>
          </p:nvPr>
        </p:nvSpPr>
        <p:spPr/>
        <p:txBody>
          <a:bodyPr/>
          <a:lstStyle/>
          <a:p>
            <a:fld id="{4C283DD7-9DAA-48EC-B33B-876201B29A53}" type="slidenum">
              <a:rPr lang="fr-FR" smtClean="0"/>
              <a:pPr/>
              <a:t>‹N°›</a:t>
            </a:fld>
            <a:endParaRPr lang="fr-FR"/>
          </a:p>
        </p:txBody>
      </p:sp>
    </p:spTree>
    <p:extLst>
      <p:ext uri="{BB962C8B-B14F-4D97-AF65-F5344CB8AC3E}">
        <p14:creationId xmlns:p14="http://schemas.microsoft.com/office/powerpoint/2010/main" xmlns="" val="309262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F23E996-86CC-4385-A860-58716635F721}" type="datetime1">
              <a:rPr lang="fr-FR" smtClean="0"/>
              <a:pPr/>
              <a:t>29/04/2019</a:t>
            </a:fld>
            <a:endParaRPr lang="fr-FR"/>
          </a:p>
        </p:txBody>
      </p:sp>
      <p:sp>
        <p:nvSpPr>
          <p:cNvPr id="5" name="Espace réservé du pied de page 4"/>
          <p:cNvSpPr>
            <a:spLocks noGrp="1"/>
          </p:cNvSpPr>
          <p:nvPr>
            <p:ph type="ftr" sz="quarter" idx="11"/>
          </p:nvPr>
        </p:nvSpPr>
        <p:spPr/>
        <p:txBody>
          <a:bodyPr/>
          <a:lstStyle/>
          <a:p>
            <a:r>
              <a:rPr lang="fr-FR"/>
              <a:t>MESRS-DGEFS-Avril</a:t>
            </a:r>
          </a:p>
        </p:txBody>
      </p:sp>
      <p:sp>
        <p:nvSpPr>
          <p:cNvPr id="6" name="Espace réservé du numéro de diapositive 5"/>
          <p:cNvSpPr>
            <a:spLocks noGrp="1"/>
          </p:cNvSpPr>
          <p:nvPr>
            <p:ph type="sldNum" sz="quarter" idx="12"/>
          </p:nvPr>
        </p:nvSpPr>
        <p:spPr/>
        <p:txBody>
          <a:bodyPr/>
          <a:lstStyle/>
          <a:p>
            <a:fld id="{4C283DD7-9DAA-48EC-B33B-876201B29A53}" type="slidenum">
              <a:rPr lang="fr-FR" smtClean="0"/>
              <a:pPr/>
              <a:t>‹N°›</a:t>
            </a:fld>
            <a:endParaRPr lang="fr-FR"/>
          </a:p>
        </p:txBody>
      </p:sp>
    </p:spTree>
    <p:extLst>
      <p:ext uri="{BB962C8B-B14F-4D97-AF65-F5344CB8AC3E}">
        <p14:creationId xmlns:p14="http://schemas.microsoft.com/office/powerpoint/2010/main" xmlns="" val="299336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0A987D1-46D8-45B4-8FB9-9F878098ADB7}" type="datetime1">
              <a:rPr lang="fr-FR" smtClean="0"/>
              <a:pPr/>
              <a:t>29/04/2019</a:t>
            </a:fld>
            <a:endParaRPr lang="fr-FR"/>
          </a:p>
        </p:txBody>
      </p:sp>
      <p:sp>
        <p:nvSpPr>
          <p:cNvPr id="5" name="Espace réservé du pied de page 4"/>
          <p:cNvSpPr>
            <a:spLocks noGrp="1"/>
          </p:cNvSpPr>
          <p:nvPr>
            <p:ph type="ftr" sz="quarter" idx="11"/>
          </p:nvPr>
        </p:nvSpPr>
        <p:spPr/>
        <p:txBody>
          <a:bodyPr/>
          <a:lstStyle/>
          <a:p>
            <a:r>
              <a:rPr lang="fr-FR"/>
              <a:t>MESRS-DGEFS-Avril</a:t>
            </a:r>
          </a:p>
        </p:txBody>
      </p:sp>
      <p:sp>
        <p:nvSpPr>
          <p:cNvPr id="6" name="Espace réservé du numéro de diapositive 5"/>
          <p:cNvSpPr>
            <a:spLocks noGrp="1"/>
          </p:cNvSpPr>
          <p:nvPr>
            <p:ph type="sldNum" sz="quarter" idx="12"/>
          </p:nvPr>
        </p:nvSpPr>
        <p:spPr/>
        <p:txBody>
          <a:bodyPr/>
          <a:lstStyle/>
          <a:p>
            <a:fld id="{4C283DD7-9DAA-48EC-B33B-876201B29A53}" type="slidenum">
              <a:rPr lang="fr-FR" smtClean="0"/>
              <a:pPr/>
              <a:t>‹N°›</a:t>
            </a:fld>
            <a:endParaRPr lang="fr-FR"/>
          </a:p>
        </p:txBody>
      </p:sp>
    </p:spTree>
    <p:extLst>
      <p:ext uri="{BB962C8B-B14F-4D97-AF65-F5344CB8AC3E}">
        <p14:creationId xmlns:p14="http://schemas.microsoft.com/office/powerpoint/2010/main" xmlns="" val="138636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E7A54A7-808C-430B-9DEF-C2099D27F72F}" type="datetime1">
              <a:rPr lang="fr-FR" smtClean="0"/>
              <a:pPr/>
              <a:t>29/04/2019</a:t>
            </a:fld>
            <a:endParaRPr lang="fr-FR"/>
          </a:p>
        </p:txBody>
      </p:sp>
      <p:sp>
        <p:nvSpPr>
          <p:cNvPr id="6" name="Espace réservé du pied de page 5"/>
          <p:cNvSpPr>
            <a:spLocks noGrp="1"/>
          </p:cNvSpPr>
          <p:nvPr>
            <p:ph type="ftr" sz="quarter" idx="11"/>
          </p:nvPr>
        </p:nvSpPr>
        <p:spPr/>
        <p:txBody>
          <a:bodyPr/>
          <a:lstStyle/>
          <a:p>
            <a:r>
              <a:rPr lang="fr-FR"/>
              <a:t>MESRS-DGEFS-Avril</a:t>
            </a:r>
          </a:p>
        </p:txBody>
      </p:sp>
      <p:sp>
        <p:nvSpPr>
          <p:cNvPr id="7" name="Espace réservé du numéro de diapositive 6"/>
          <p:cNvSpPr>
            <a:spLocks noGrp="1"/>
          </p:cNvSpPr>
          <p:nvPr>
            <p:ph type="sldNum" sz="quarter" idx="12"/>
          </p:nvPr>
        </p:nvSpPr>
        <p:spPr/>
        <p:txBody>
          <a:bodyPr/>
          <a:lstStyle/>
          <a:p>
            <a:fld id="{4C283DD7-9DAA-48EC-B33B-876201B29A53}" type="slidenum">
              <a:rPr lang="fr-FR" smtClean="0"/>
              <a:pPr/>
              <a:t>‹N°›</a:t>
            </a:fld>
            <a:endParaRPr lang="fr-FR"/>
          </a:p>
        </p:txBody>
      </p:sp>
    </p:spTree>
    <p:extLst>
      <p:ext uri="{BB962C8B-B14F-4D97-AF65-F5344CB8AC3E}">
        <p14:creationId xmlns:p14="http://schemas.microsoft.com/office/powerpoint/2010/main" xmlns="" val="10624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ACE3A4C-0BAC-4681-8857-9FE7BBDC2A44}" type="datetime1">
              <a:rPr lang="fr-FR" smtClean="0"/>
              <a:pPr/>
              <a:t>29/04/2019</a:t>
            </a:fld>
            <a:endParaRPr lang="fr-FR"/>
          </a:p>
        </p:txBody>
      </p:sp>
      <p:sp>
        <p:nvSpPr>
          <p:cNvPr id="8" name="Espace réservé du pied de page 7"/>
          <p:cNvSpPr>
            <a:spLocks noGrp="1"/>
          </p:cNvSpPr>
          <p:nvPr>
            <p:ph type="ftr" sz="quarter" idx="11"/>
          </p:nvPr>
        </p:nvSpPr>
        <p:spPr/>
        <p:txBody>
          <a:bodyPr/>
          <a:lstStyle/>
          <a:p>
            <a:r>
              <a:rPr lang="fr-FR"/>
              <a:t>MESRS-DGEFS-Avril</a:t>
            </a:r>
          </a:p>
        </p:txBody>
      </p:sp>
      <p:sp>
        <p:nvSpPr>
          <p:cNvPr id="9" name="Espace réservé du numéro de diapositive 8"/>
          <p:cNvSpPr>
            <a:spLocks noGrp="1"/>
          </p:cNvSpPr>
          <p:nvPr>
            <p:ph type="sldNum" sz="quarter" idx="12"/>
          </p:nvPr>
        </p:nvSpPr>
        <p:spPr/>
        <p:txBody>
          <a:bodyPr/>
          <a:lstStyle/>
          <a:p>
            <a:fld id="{4C283DD7-9DAA-48EC-B33B-876201B29A53}" type="slidenum">
              <a:rPr lang="fr-FR" smtClean="0"/>
              <a:pPr/>
              <a:t>‹N°›</a:t>
            </a:fld>
            <a:endParaRPr lang="fr-FR"/>
          </a:p>
        </p:txBody>
      </p:sp>
    </p:spTree>
    <p:extLst>
      <p:ext uri="{BB962C8B-B14F-4D97-AF65-F5344CB8AC3E}">
        <p14:creationId xmlns:p14="http://schemas.microsoft.com/office/powerpoint/2010/main" xmlns="" val="1425040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3CE4813-0244-4D71-BF7C-9A1961946C3A}" type="datetime1">
              <a:rPr lang="fr-FR" smtClean="0"/>
              <a:pPr/>
              <a:t>29/04/2019</a:t>
            </a:fld>
            <a:endParaRPr lang="fr-FR"/>
          </a:p>
        </p:txBody>
      </p:sp>
      <p:sp>
        <p:nvSpPr>
          <p:cNvPr id="4" name="Espace réservé du pied de page 3"/>
          <p:cNvSpPr>
            <a:spLocks noGrp="1"/>
          </p:cNvSpPr>
          <p:nvPr>
            <p:ph type="ftr" sz="quarter" idx="11"/>
          </p:nvPr>
        </p:nvSpPr>
        <p:spPr/>
        <p:txBody>
          <a:bodyPr/>
          <a:lstStyle/>
          <a:p>
            <a:r>
              <a:rPr lang="fr-FR"/>
              <a:t>MESRS-DGEFS-Avril</a:t>
            </a:r>
          </a:p>
        </p:txBody>
      </p:sp>
      <p:sp>
        <p:nvSpPr>
          <p:cNvPr id="5" name="Espace réservé du numéro de diapositive 4"/>
          <p:cNvSpPr>
            <a:spLocks noGrp="1"/>
          </p:cNvSpPr>
          <p:nvPr>
            <p:ph type="sldNum" sz="quarter" idx="12"/>
          </p:nvPr>
        </p:nvSpPr>
        <p:spPr/>
        <p:txBody>
          <a:bodyPr/>
          <a:lstStyle/>
          <a:p>
            <a:fld id="{4C283DD7-9DAA-48EC-B33B-876201B29A53}" type="slidenum">
              <a:rPr lang="fr-FR" smtClean="0"/>
              <a:pPr/>
              <a:t>‹N°›</a:t>
            </a:fld>
            <a:endParaRPr lang="fr-FR"/>
          </a:p>
        </p:txBody>
      </p:sp>
    </p:spTree>
    <p:extLst>
      <p:ext uri="{BB962C8B-B14F-4D97-AF65-F5344CB8AC3E}">
        <p14:creationId xmlns:p14="http://schemas.microsoft.com/office/powerpoint/2010/main" xmlns="" val="3243989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E38B713-D698-45FC-B721-839B8564B28D}" type="datetime1">
              <a:rPr lang="fr-FR" smtClean="0"/>
              <a:pPr/>
              <a:t>29/04/2019</a:t>
            </a:fld>
            <a:endParaRPr lang="fr-FR"/>
          </a:p>
        </p:txBody>
      </p:sp>
      <p:sp>
        <p:nvSpPr>
          <p:cNvPr id="3" name="Espace réservé du pied de page 2"/>
          <p:cNvSpPr>
            <a:spLocks noGrp="1"/>
          </p:cNvSpPr>
          <p:nvPr>
            <p:ph type="ftr" sz="quarter" idx="11"/>
          </p:nvPr>
        </p:nvSpPr>
        <p:spPr/>
        <p:txBody>
          <a:bodyPr/>
          <a:lstStyle/>
          <a:p>
            <a:r>
              <a:rPr lang="fr-FR"/>
              <a:t>MESRS-DGEFS-Avril</a:t>
            </a:r>
          </a:p>
        </p:txBody>
      </p:sp>
      <p:sp>
        <p:nvSpPr>
          <p:cNvPr id="4" name="Espace réservé du numéro de diapositive 3"/>
          <p:cNvSpPr>
            <a:spLocks noGrp="1"/>
          </p:cNvSpPr>
          <p:nvPr>
            <p:ph type="sldNum" sz="quarter" idx="12"/>
          </p:nvPr>
        </p:nvSpPr>
        <p:spPr/>
        <p:txBody>
          <a:bodyPr/>
          <a:lstStyle/>
          <a:p>
            <a:fld id="{4C283DD7-9DAA-48EC-B33B-876201B29A53}" type="slidenum">
              <a:rPr lang="fr-FR" smtClean="0"/>
              <a:pPr/>
              <a:t>‹N°›</a:t>
            </a:fld>
            <a:endParaRPr lang="fr-FR"/>
          </a:p>
        </p:txBody>
      </p:sp>
    </p:spTree>
    <p:extLst>
      <p:ext uri="{BB962C8B-B14F-4D97-AF65-F5344CB8AC3E}">
        <p14:creationId xmlns:p14="http://schemas.microsoft.com/office/powerpoint/2010/main" xmlns="" val="490785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452CCD1-A406-49E6-8738-5B66EA049D6A}" type="datetime1">
              <a:rPr lang="fr-FR" smtClean="0"/>
              <a:pPr/>
              <a:t>29/04/2019</a:t>
            </a:fld>
            <a:endParaRPr lang="fr-FR"/>
          </a:p>
        </p:txBody>
      </p:sp>
      <p:sp>
        <p:nvSpPr>
          <p:cNvPr id="6" name="Espace réservé du pied de page 5"/>
          <p:cNvSpPr>
            <a:spLocks noGrp="1"/>
          </p:cNvSpPr>
          <p:nvPr>
            <p:ph type="ftr" sz="quarter" idx="11"/>
          </p:nvPr>
        </p:nvSpPr>
        <p:spPr/>
        <p:txBody>
          <a:bodyPr/>
          <a:lstStyle/>
          <a:p>
            <a:r>
              <a:rPr lang="fr-FR"/>
              <a:t>MESRS-DGEFS-Avril</a:t>
            </a:r>
          </a:p>
        </p:txBody>
      </p:sp>
      <p:sp>
        <p:nvSpPr>
          <p:cNvPr id="7" name="Espace réservé du numéro de diapositive 6"/>
          <p:cNvSpPr>
            <a:spLocks noGrp="1"/>
          </p:cNvSpPr>
          <p:nvPr>
            <p:ph type="sldNum" sz="quarter" idx="12"/>
          </p:nvPr>
        </p:nvSpPr>
        <p:spPr/>
        <p:txBody>
          <a:bodyPr/>
          <a:lstStyle/>
          <a:p>
            <a:fld id="{4C283DD7-9DAA-48EC-B33B-876201B29A53}" type="slidenum">
              <a:rPr lang="fr-FR" smtClean="0"/>
              <a:pPr/>
              <a:t>‹N°›</a:t>
            </a:fld>
            <a:endParaRPr lang="fr-FR"/>
          </a:p>
        </p:txBody>
      </p:sp>
    </p:spTree>
    <p:extLst>
      <p:ext uri="{BB962C8B-B14F-4D97-AF65-F5344CB8AC3E}">
        <p14:creationId xmlns:p14="http://schemas.microsoft.com/office/powerpoint/2010/main" xmlns="" val="30532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3776138-6D83-4B5F-8BCB-2765C8244C93}" type="datetime1">
              <a:rPr lang="fr-FR" smtClean="0"/>
              <a:pPr/>
              <a:t>29/04/2019</a:t>
            </a:fld>
            <a:endParaRPr lang="fr-FR"/>
          </a:p>
        </p:txBody>
      </p:sp>
      <p:sp>
        <p:nvSpPr>
          <p:cNvPr id="6" name="Espace réservé du pied de page 5"/>
          <p:cNvSpPr>
            <a:spLocks noGrp="1"/>
          </p:cNvSpPr>
          <p:nvPr>
            <p:ph type="ftr" sz="quarter" idx="11"/>
          </p:nvPr>
        </p:nvSpPr>
        <p:spPr/>
        <p:txBody>
          <a:bodyPr/>
          <a:lstStyle/>
          <a:p>
            <a:r>
              <a:rPr lang="fr-FR"/>
              <a:t>MESRS-DGEFS-Avril</a:t>
            </a:r>
          </a:p>
        </p:txBody>
      </p:sp>
      <p:sp>
        <p:nvSpPr>
          <p:cNvPr id="7" name="Espace réservé du numéro de diapositive 6"/>
          <p:cNvSpPr>
            <a:spLocks noGrp="1"/>
          </p:cNvSpPr>
          <p:nvPr>
            <p:ph type="sldNum" sz="quarter" idx="12"/>
          </p:nvPr>
        </p:nvSpPr>
        <p:spPr/>
        <p:txBody>
          <a:bodyPr/>
          <a:lstStyle/>
          <a:p>
            <a:fld id="{4C283DD7-9DAA-48EC-B33B-876201B29A53}" type="slidenum">
              <a:rPr lang="fr-FR" smtClean="0"/>
              <a:pPr/>
              <a:t>‹N°›</a:t>
            </a:fld>
            <a:endParaRPr lang="fr-FR"/>
          </a:p>
        </p:txBody>
      </p:sp>
    </p:spTree>
    <p:extLst>
      <p:ext uri="{BB962C8B-B14F-4D97-AF65-F5344CB8AC3E}">
        <p14:creationId xmlns:p14="http://schemas.microsoft.com/office/powerpoint/2010/main" xmlns="" val="133514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6BDC3-1009-4512-AFE1-84A77AE5B950}" type="datetime1">
              <a:rPr lang="fr-FR" smtClean="0"/>
              <a:pPr/>
              <a:t>29/04/2019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MESRS-DGEFS-Avril</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83DD7-9DAA-48EC-B33B-876201B29A53}" type="slidenum">
              <a:rPr lang="fr-FR" smtClean="0"/>
              <a:pPr/>
              <a:t>‹N°›</a:t>
            </a:fld>
            <a:endParaRPr lang="fr-FR"/>
          </a:p>
        </p:txBody>
      </p:sp>
    </p:spTree>
    <p:extLst>
      <p:ext uri="{BB962C8B-B14F-4D97-AF65-F5344CB8AC3E}">
        <p14:creationId xmlns:p14="http://schemas.microsoft.com/office/powerpoint/2010/main" xmlns="" val="3118065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rfu-mesrs.dz/"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Rectangle 11"/>
          <p:cNvSpPr>
            <a:spLocks noChangeArrowheads="1"/>
          </p:cNvSpPr>
          <p:nvPr/>
        </p:nvSpPr>
        <p:spPr bwMode="auto">
          <a:xfrm>
            <a:off x="2071670" y="285728"/>
            <a:ext cx="5577168"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a:ln>
                  <a:noFill/>
                </a:ln>
                <a:solidFill>
                  <a:schemeClr val="tx1"/>
                </a:solidFill>
                <a:effectLst/>
                <a:latin typeface="Calibri" pitchFamily="34" charset="0"/>
                <a:ea typeface="Times New Roman" pitchFamily="18" charset="0"/>
                <a:cs typeface="Arial" pitchFamily="34" charset="0"/>
              </a:rPr>
              <a:t>الجـمهوريـة الجـزائـريـة الديمقـراطية </a:t>
            </a:r>
            <a:r>
              <a:rPr kumimoji="0" lang="ar-DZ" sz="2400" b="1" i="0" u="none" strike="noStrike" cap="none" normalizeH="0" baseline="0" dirty="0">
                <a:ln>
                  <a:noFill/>
                </a:ln>
                <a:solidFill>
                  <a:schemeClr val="tx1"/>
                </a:solidFill>
                <a:effectLst/>
                <a:latin typeface="Calibri" pitchFamily="34" charset="0"/>
                <a:ea typeface="Times New Roman" pitchFamily="18" charset="0"/>
                <a:cs typeface="Arial" pitchFamily="34" charset="0"/>
              </a:rPr>
              <a:t>الشعبيـة</a:t>
            </a:r>
            <a:endParaRPr kumimoji="0" lang="fr-FR" sz="1400" b="1"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Tahoma" pitchFamily="34" charset="0"/>
                <a:ea typeface="Times New Roman" pitchFamily="18" charset="0"/>
                <a:cs typeface="Tahoma" pitchFamily="34" charset="0"/>
              </a:rPr>
              <a:t>REPUBLIQUE ALGERIENNE DEMOCRATIQUE ET POPULAIRE</a:t>
            </a:r>
            <a:r>
              <a:rPr kumimoji="0" lang="fr-FR" sz="1000" b="1" i="0" u="none" strike="noStrike" cap="none" normalizeH="0" baseline="0" dirty="0">
                <a:ln>
                  <a:noFill/>
                </a:ln>
                <a:solidFill>
                  <a:schemeClr val="tx1"/>
                </a:solidFill>
                <a:effectLst/>
                <a:latin typeface="Arial" pitchFamily="34" charset="0"/>
                <a:cs typeface="Arial" pitchFamily="34" charset="0"/>
              </a:rPr>
              <a:t> </a:t>
            </a:r>
            <a:endParaRPr kumimoji="0" lang="fr-FR" sz="2400" b="1" i="0" u="none" strike="noStrike" cap="none" normalizeH="0" baseline="0" dirty="0">
              <a:ln>
                <a:noFill/>
              </a:ln>
              <a:solidFill>
                <a:schemeClr val="tx1"/>
              </a:solidFill>
              <a:effectLst/>
              <a:latin typeface="Arial" pitchFamily="34" charset="0"/>
              <a:cs typeface="Arial" pitchFamily="34" charset="0"/>
            </a:endParaRPr>
          </a:p>
        </p:txBody>
      </p:sp>
      <p:sp>
        <p:nvSpPr>
          <p:cNvPr id="16" name="ZoneTexte 15"/>
          <p:cNvSpPr txBox="1"/>
          <p:nvPr/>
        </p:nvSpPr>
        <p:spPr>
          <a:xfrm>
            <a:off x="642910" y="1357298"/>
            <a:ext cx="3714776" cy="1600438"/>
          </a:xfrm>
          <a:prstGeom prst="rect">
            <a:avLst/>
          </a:prstGeom>
          <a:noFill/>
        </p:spPr>
        <p:txBody>
          <a:bodyPr wrap="square" rtlCol="0">
            <a:spAutoFit/>
          </a:bodyPr>
          <a:lstStyle/>
          <a:p>
            <a:r>
              <a:rPr lang="fr-FR" sz="1200" b="1" dirty="0">
                <a:latin typeface="Tahoma" pitchFamily="34" charset="0"/>
                <a:ea typeface="Tahoma" pitchFamily="34" charset="0"/>
                <a:cs typeface="Tahoma" pitchFamily="34" charset="0"/>
              </a:rPr>
              <a:t>Ministère de l'Enseignement Supérieur</a:t>
            </a:r>
            <a:endParaRPr lang="fr-FR" sz="1200" dirty="0">
              <a:latin typeface="Tahoma" pitchFamily="34" charset="0"/>
              <a:ea typeface="Tahoma" pitchFamily="34" charset="0"/>
              <a:cs typeface="Tahoma" pitchFamily="34" charset="0"/>
            </a:endParaRPr>
          </a:p>
          <a:p>
            <a:r>
              <a:rPr lang="fr-FR" sz="1200" b="1" dirty="0">
                <a:latin typeface="Tahoma" pitchFamily="34" charset="0"/>
                <a:ea typeface="Tahoma" pitchFamily="34" charset="0"/>
                <a:cs typeface="Tahoma" pitchFamily="34" charset="0"/>
              </a:rPr>
              <a:t>et de la Recherche Scientifique</a:t>
            </a:r>
          </a:p>
          <a:p>
            <a:r>
              <a:rPr lang="fr-FR" sz="1400" b="1" dirty="0">
                <a:latin typeface="Colonna MT" pitchFamily="82" charset="0"/>
              </a:rPr>
              <a:t>Direction Générale des Enseignements </a:t>
            </a:r>
          </a:p>
          <a:p>
            <a:r>
              <a:rPr lang="fr-FR" sz="1400" b="1" dirty="0">
                <a:latin typeface="Colonna MT" pitchFamily="82" charset="0"/>
              </a:rPr>
              <a:t>et de la Formation Supérieurs</a:t>
            </a:r>
          </a:p>
          <a:p>
            <a:r>
              <a:rPr lang="fr-FR" sz="1400" b="1" dirty="0">
                <a:latin typeface="Pristina" pitchFamily="66" charset="0"/>
              </a:rPr>
              <a:t>Direction de la Formation Doctorale</a:t>
            </a:r>
            <a:endParaRPr lang="fr-FR" sz="1400" dirty="0">
              <a:latin typeface="Pristina" pitchFamily="66" charset="0"/>
            </a:endParaRPr>
          </a:p>
          <a:p>
            <a:r>
              <a:rPr lang="fr-FR" sz="1400" b="1" dirty="0">
                <a:latin typeface="Pristina" pitchFamily="66" charset="0"/>
              </a:rPr>
              <a:t>et de l’Habilitation Universitaire</a:t>
            </a:r>
            <a:endParaRPr lang="fr-FR" sz="1400" dirty="0">
              <a:latin typeface="Pristina" pitchFamily="66" charset="0"/>
            </a:endParaRPr>
          </a:p>
          <a:p>
            <a:endParaRPr lang="fr-FR" dirty="0"/>
          </a:p>
        </p:txBody>
      </p:sp>
      <p:sp>
        <p:nvSpPr>
          <p:cNvPr id="17" name="ZoneTexte 16"/>
          <p:cNvSpPr txBox="1"/>
          <p:nvPr/>
        </p:nvSpPr>
        <p:spPr>
          <a:xfrm>
            <a:off x="5357818" y="1214423"/>
            <a:ext cx="3214710" cy="1826141"/>
          </a:xfrm>
          <a:prstGeom prst="rect">
            <a:avLst/>
          </a:prstGeom>
          <a:noFill/>
        </p:spPr>
        <p:txBody>
          <a:bodyPr wrap="square" rtlCol="0">
            <a:spAutoFit/>
          </a:bodyPr>
          <a:lstStyle/>
          <a:p>
            <a:pPr lvl="0" algn="ctr" rtl="1" fontAlgn="base">
              <a:spcBef>
                <a:spcPct val="0"/>
              </a:spcBef>
              <a:spcAft>
                <a:spcPct val="0"/>
              </a:spcAft>
            </a:pPr>
            <a:r>
              <a:rPr kumimoji="0" lang="ar-DZ" sz="1600" b="1" i="0" u="none" strike="noStrike" cap="none" normalizeH="0" baseline="0" dirty="0">
                <a:ln>
                  <a:noFill/>
                </a:ln>
                <a:effectLst/>
                <a:latin typeface="ae_AlMohanad Bold" charset="0"/>
                <a:ea typeface="Arial" pitchFamily="34" charset="0"/>
                <a:cs typeface="Arial" pitchFamily="34" charset="0"/>
              </a:rPr>
              <a:t>وزارة التعليم العالي</a:t>
            </a:r>
            <a:r>
              <a:rPr kumimoji="0" lang="fr-FR" sz="1600" b="1" i="0" u="none" strike="noStrike" cap="none" normalizeH="0" baseline="0" dirty="0">
                <a:ln>
                  <a:noFill/>
                </a:ln>
                <a:effectLst/>
                <a:latin typeface="ae_AlMohanad Bold" charset="0"/>
                <a:ea typeface="Arial" pitchFamily="34" charset="0"/>
                <a:cs typeface="Arial" pitchFamily="34" charset="0"/>
              </a:rPr>
              <a:t> </a:t>
            </a:r>
            <a:r>
              <a:rPr kumimoji="0" lang="ar-DZ" sz="1600" b="1" i="0" u="none" strike="noStrike" cap="none" normalizeH="0" baseline="0" dirty="0">
                <a:ln>
                  <a:noFill/>
                </a:ln>
                <a:effectLst/>
                <a:latin typeface="ae_AlMohanad Bold" charset="0"/>
                <a:ea typeface="Arial" pitchFamily="34" charset="0"/>
                <a:cs typeface="Arial" pitchFamily="34" charset="0"/>
              </a:rPr>
              <a:t>والبحث العلمي</a:t>
            </a:r>
            <a:endParaRPr kumimoji="0" lang="fr-FR" sz="1600" b="1" i="0" u="none" strike="noStrike" cap="none" normalizeH="0" baseline="0" dirty="0">
              <a:ln>
                <a:noFill/>
              </a:ln>
              <a:effectLst/>
              <a:latin typeface="ae_AlMohanad Bold" charset="0"/>
              <a:ea typeface="Arial" pitchFamily="34" charset="0"/>
              <a:cs typeface="Arial" pitchFamily="34" charset="0"/>
            </a:endParaRPr>
          </a:p>
          <a:p>
            <a:pPr algn="ctr" rtl="1" fontAlgn="base">
              <a:spcBef>
                <a:spcPts val="1800"/>
              </a:spcBef>
              <a:spcAft>
                <a:spcPts val="1000"/>
              </a:spcAft>
            </a:pPr>
            <a:r>
              <a:rPr kumimoji="0" lang="ar-DZ" sz="1600" b="1" i="0" u="none" strike="noStrike" cap="none" normalizeH="0" baseline="0" dirty="0">
                <a:ln>
                  <a:noFill/>
                </a:ln>
                <a:effectLst/>
                <a:latin typeface="DecoType Naskh Extensions" charset="-78"/>
                <a:ea typeface="Arial" pitchFamily="34" charset="0"/>
                <a:cs typeface="DecoType Naskh Extensions" charset="-78"/>
              </a:rPr>
              <a:t>المديرية العامة للتعليم والتكوين العاليين</a:t>
            </a:r>
            <a:endParaRPr kumimoji="0" lang="fr-FR" sz="1600" b="1" i="0" u="none" strike="noStrike" cap="none" normalizeH="0" baseline="0" dirty="0">
              <a:ln>
                <a:noFill/>
              </a:ln>
              <a:effectLst/>
              <a:latin typeface="DecoType Naskh Extensions" charset="-78"/>
              <a:ea typeface="Arial" pitchFamily="34" charset="0"/>
              <a:cs typeface="DecoType Naskh Extensions" charset="-78"/>
            </a:endParaRPr>
          </a:p>
          <a:p>
            <a:pPr algn="ctr" rtl="1" fontAlgn="base">
              <a:spcBef>
                <a:spcPts val="1800"/>
              </a:spcBef>
              <a:spcAft>
                <a:spcPts val="1000"/>
              </a:spcAft>
            </a:pPr>
            <a:r>
              <a:rPr kumimoji="0" lang="ar-SA" sz="1600" b="1" i="0" u="none" strike="noStrike" cap="none" normalizeH="0" baseline="0" dirty="0">
                <a:ln>
                  <a:noFill/>
                </a:ln>
                <a:effectLst/>
                <a:latin typeface="DecoType Naskh Variants" charset="-78"/>
                <a:ea typeface="Arial" pitchFamily="34" charset="0"/>
                <a:cs typeface="DecoType Naskh Variants" charset="-78"/>
              </a:rPr>
              <a:t>مديرية التكوين في الدكتوراه والتأهيل الجامعي</a:t>
            </a:r>
            <a:endParaRPr kumimoji="0" lang="fr-FR" sz="1600" b="1" i="0" u="none" strike="noStrike" cap="none" normalizeH="0" baseline="0" dirty="0">
              <a:ln>
                <a:noFill/>
              </a:ln>
              <a:effectLst/>
              <a:latin typeface="Arial" pitchFamily="34" charset="0"/>
              <a:cs typeface="Arial" pitchFamily="34" charset="0"/>
            </a:endParaRPr>
          </a:p>
          <a:p>
            <a:endParaRPr lang="fr-FR" dirty="0"/>
          </a:p>
        </p:txBody>
      </p:sp>
      <p:sp>
        <p:nvSpPr>
          <p:cNvPr id="19" name="Rectangle 18"/>
          <p:cNvSpPr/>
          <p:nvPr/>
        </p:nvSpPr>
        <p:spPr>
          <a:xfrm>
            <a:off x="500034" y="3643315"/>
            <a:ext cx="7858180" cy="1384995"/>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fr-FR" sz="2800" b="1" dirty="0">
                <a:ln>
                  <a:solidFill>
                    <a:sysClr val="windowText" lastClr="000000"/>
                  </a:solidFill>
                </a:ln>
                <a:blipFill>
                  <a:blip r:embed="rId2"/>
                  <a:tile tx="0" ty="0" sx="100000" sy="100000" flip="none" algn="tl"/>
                </a:blipFill>
                <a:latin typeface="Andalus" pitchFamily="18" charset="-78"/>
                <a:ea typeface="Microsoft YaHei UI" pitchFamily="34" charset="-122"/>
                <a:cs typeface="Andalus" pitchFamily="18" charset="-78"/>
              </a:rPr>
              <a:t>Rencontres régionales VRPG-DAPG </a:t>
            </a:r>
          </a:p>
          <a:p>
            <a:pPr algn="ctr"/>
            <a:r>
              <a:rPr lang="fr-FR" sz="2800" b="1" dirty="0">
                <a:ln>
                  <a:solidFill>
                    <a:sysClr val="windowText" lastClr="000000"/>
                  </a:solidFill>
                </a:ln>
                <a:blipFill>
                  <a:blip r:embed="rId2"/>
                  <a:tile tx="0" ty="0" sx="100000" sy="100000" flip="none" algn="tl"/>
                </a:blipFill>
                <a:latin typeface="Andalus" pitchFamily="18" charset="-78"/>
                <a:ea typeface="Microsoft YaHei UI" pitchFamily="34" charset="-122"/>
                <a:cs typeface="Andalus" pitchFamily="18" charset="-78"/>
              </a:rPr>
              <a:t>&amp; responsables de la plateforme PROGRES</a:t>
            </a:r>
          </a:p>
          <a:p>
            <a:pPr algn="ctr"/>
            <a:r>
              <a:rPr lang="fr-FR" sz="2800" b="1" dirty="0">
                <a:ln>
                  <a:solidFill>
                    <a:sysClr val="windowText" lastClr="000000"/>
                  </a:solidFill>
                </a:ln>
                <a:blipFill>
                  <a:blip r:embed="rId2"/>
                  <a:tile tx="0" ty="0" sx="100000" sy="100000" flip="none" algn="tl"/>
                </a:blipFill>
                <a:latin typeface="Andalus" pitchFamily="18" charset="-78"/>
                <a:ea typeface="Microsoft YaHei UI" pitchFamily="34" charset="-122"/>
                <a:cs typeface="Andalus" pitchFamily="18" charset="-78"/>
              </a:rPr>
              <a:t>Doctorat &amp; PRFU - année universitaire 2019-2020</a:t>
            </a:r>
            <a:endParaRPr lang="fr-FR" sz="2800" dirty="0">
              <a:ln>
                <a:solidFill>
                  <a:sysClr val="windowText" lastClr="000000"/>
                </a:solidFill>
              </a:ln>
              <a:blipFill>
                <a:blip r:embed="rId2"/>
                <a:tile tx="0" ty="0" sx="100000" sy="100000" flip="none" algn="tl"/>
              </a:blipFill>
              <a:latin typeface="Andalus" pitchFamily="18" charset="-78"/>
              <a:ea typeface="Microsoft YaHei UI" pitchFamily="34" charset="-122"/>
              <a:cs typeface="Andalus" pitchFamily="18" charset="-78"/>
            </a:endParaRPr>
          </a:p>
        </p:txBody>
      </p:sp>
      <p:sp>
        <p:nvSpPr>
          <p:cNvPr id="20" name="ZoneTexte 19"/>
          <p:cNvSpPr txBox="1"/>
          <p:nvPr/>
        </p:nvSpPr>
        <p:spPr>
          <a:xfrm>
            <a:off x="3347864" y="6011996"/>
            <a:ext cx="5214974" cy="369332"/>
          </a:xfrm>
          <a:prstGeom prst="rect">
            <a:avLst/>
          </a:prstGeom>
          <a:noFill/>
        </p:spPr>
        <p:txBody>
          <a:bodyPr wrap="square" rtlCol="0">
            <a:spAutoFit/>
          </a:bodyPr>
          <a:lstStyle/>
          <a:p>
            <a:pPr algn="r"/>
            <a:r>
              <a:rPr lang="fr-FR" b="1" dirty="0"/>
              <a:t>25 CRUC, 29 CRUE &amp; 30 avril 2019 CRUO</a:t>
            </a:r>
            <a:endParaRPr lang="fr-FR" dirty="0"/>
          </a:p>
        </p:txBody>
      </p:sp>
      <p:pic>
        <p:nvPicPr>
          <p:cNvPr id="8" name="Picture 1" descr="C:\Documents and Settings\Administrateur\Bureau\presentation amar\49923774rq4.gif"/>
          <p:cNvPicPr>
            <a:picLocks noChangeAspect="1" noChangeArrowheads="1" noCrop="1"/>
          </p:cNvPicPr>
          <p:nvPr/>
        </p:nvPicPr>
        <p:blipFill>
          <a:blip r:embed="rId3" cstate="print"/>
          <a:srcRect/>
          <a:stretch>
            <a:fillRect/>
          </a:stretch>
        </p:blipFill>
        <p:spPr bwMode="auto">
          <a:xfrm>
            <a:off x="3995936" y="1155493"/>
            <a:ext cx="1214446" cy="972000"/>
          </a:xfrm>
          <a:prstGeom prst="rect">
            <a:avLst/>
          </a:prstGeom>
          <a:noFill/>
          <a:effectLst>
            <a:outerShdw blurRad="152400" dist="317500" dir="5400000" sx="90000" sy="-19000" rotWithShape="0">
              <a:prstClr val="black">
                <a:alpha val="15000"/>
              </a:prstClr>
            </a:outerShdw>
          </a:effectLst>
        </p:spPr>
      </p:pic>
    </p:spTree>
    <p:extLst>
      <p:ext uri="{BB962C8B-B14F-4D97-AF65-F5344CB8AC3E}">
        <p14:creationId xmlns:p14="http://schemas.microsoft.com/office/powerpoint/2010/main" xmlns="" val="115608226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47">
                                            <p:txEl>
                                              <p:pRg st="1" end="1"/>
                                            </p:txEl>
                                          </p:spTgt>
                                        </p:tgtEl>
                                        <p:attrNameLst>
                                          <p:attrName>style.visibility</p:attrName>
                                        </p:attrNameLst>
                                      </p:cBhvr>
                                      <p:to>
                                        <p:strVal val="visible"/>
                                      </p:to>
                                    </p:set>
                                    <p:animEffect transition="in" filter="fade">
                                      <p:cBhvr>
                                        <p:cTn id="7" dur="2000"/>
                                        <p:tgtEl>
                                          <p:spTgt spid="1434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47">
                                            <p:txEl>
                                              <p:pRg st="0" end="0"/>
                                            </p:txEl>
                                          </p:spTgt>
                                        </p:tgtEl>
                                        <p:attrNameLst>
                                          <p:attrName>style.visibility</p:attrName>
                                        </p:attrNameLst>
                                      </p:cBhvr>
                                      <p:to>
                                        <p:strVal val="visible"/>
                                      </p:to>
                                    </p:set>
                                    <p:animEffect transition="in" filter="fade">
                                      <p:cBhvr>
                                        <p:cTn id="10" dur="2000"/>
                                        <p:tgtEl>
                                          <p:spTgt spid="14347">
                                            <p:txEl>
                                              <p:pRg st="0" end="0"/>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500"/>
                                        <p:tgtEl>
                                          <p:spTgt spid="16">
                                            <p:txEl>
                                              <p:pRg st="0" end="0"/>
                                            </p:txEl>
                                          </p:spTgt>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fade">
                                      <p:cBhvr>
                                        <p:cTn id="18" dur="500"/>
                                        <p:tgtEl>
                                          <p:spTgt spid="16">
                                            <p:txEl>
                                              <p:pRg st="1" end="1"/>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500"/>
                                        <p:tgtEl>
                                          <p:spTgt spid="16">
                                            <p:txEl>
                                              <p:pRg st="2" end="2"/>
                                            </p:txEl>
                                          </p:spTgt>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Effect transition="in" filter="fade">
                                      <p:cBhvr>
                                        <p:cTn id="26" dur="500"/>
                                        <p:tgtEl>
                                          <p:spTgt spid="16">
                                            <p:txEl>
                                              <p:pRg st="3" end="3"/>
                                            </p:txEl>
                                          </p:spTgt>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16">
                                            <p:txEl>
                                              <p:pRg st="4" end="4"/>
                                            </p:txEl>
                                          </p:spTgt>
                                        </p:tgtEl>
                                        <p:attrNameLst>
                                          <p:attrName>style.visibility</p:attrName>
                                        </p:attrNameLst>
                                      </p:cBhvr>
                                      <p:to>
                                        <p:strVal val="visible"/>
                                      </p:to>
                                    </p:set>
                                    <p:animEffect transition="in" filter="fade">
                                      <p:cBhvr>
                                        <p:cTn id="30" dur="500"/>
                                        <p:tgtEl>
                                          <p:spTgt spid="16">
                                            <p:txEl>
                                              <p:pRg st="4" end="4"/>
                                            </p:txEl>
                                          </p:spTgt>
                                        </p:tgtEl>
                                      </p:cBhvr>
                                    </p:animEffect>
                                  </p:childTnLst>
                                </p:cTn>
                              </p:par>
                            </p:childTnLst>
                          </p:cTn>
                        </p:par>
                        <p:par>
                          <p:cTn id="31" fill="hold">
                            <p:stCondLst>
                              <p:cond delay="4500"/>
                            </p:stCondLst>
                            <p:childTnLst>
                              <p:par>
                                <p:cTn id="32" presetID="10" presetClass="entr" presetSubtype="0" fill="hold" grpId="0" nodeType="afterEffect">
                                  <p:stCondLst>
                                    <p:cond delay="0"/>
                                  </p:stCondLst>
                                  <p:childTnLst>
                                    <p:set>
                                      <p:cBhvr>
                                        <p:cTn id="33" dur="1" fill="hold">
                                          <p:stCondLst>
                                            <p:cond delay="0"/>
                                          </p:stCondLst>
                                        </p:cTn>
                                        <p:tgtEl>
                                          <p:spTgt spid="16">
                                            <p:txEl>
                                              <p:pRg st="5" end="5"/>
                                            </p:txEl>
                                          </p:spTgt>
                                        </p:tgtEl>
                                        <p:attrNameLst>
                                          <p:attrName>style.visibility</p:attrName>
                                        </p:attrNameLst>
                                      </p:cBhvr>
                                      <p:to>
                                        <p:strVal val="visible"/>
                                      </p:to>
                                    </p:set>
                                    <p:animEffect transition="in" filter="fade">
                                      <p:cBhvr>
                                        <p:cTn id="34" dur="500"/>
                                        <p:tgtEl>
                                          <p:spTgt spid="16">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fade">
                                      <p:cBhvr>
                                        <p:cTn id="37" dur="500"/>
                                        <p:tgtEl>
                                          <p:spTgt spid="17">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xEl>
                                              <p:pRg st="1" end="1"/>
                                            </p:txEl>
                                          </p:spTgt>
                                        </p:tgtEl>
                                        <p:attrNameLst>
                                          <p:attrName>style.visibility</p:attrName>
                                        </p:attrNameLst>
                                      </p:cBhvr>
                                      <p:to>
                                        <p:strVal val="visible"/>
                                      </p:to>
                                    </p:set>
                                    <p:animEffect transition="in" filter="fade">
                                      <p:cBhvr>
                                        <p:cTn id="40" dur="500"/>
                                        <p:tgtEl>
                                          <p:spTgt spid="17">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xEl>
                                              <p:pRg st="2" end="2"/>
                                            </p:txEl>
                                          </p:spTgt>
                                        </p:tgtEl>
                                        <p:attrNameLst>
                                          <p:attrName>style.visibility</p:attrName>
                                        </p:attrNameLst>
                                      </p:cBhvr>
                                      <p:to>
                                        <p:strVal val="visible"/>
                                      </p:to>
                                    </p:set>
                                    <p:animEffect transition="in" filter="fade">
                                      <p:cBhvr>
                                        <p:cTn id="43" dur="500"/>
                                        <p:tgtEl>
                                          <p:spTgt spid="17">
                                            <p:txEl>
                                              <p:pRg st="2" end="2"/>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fade">
                                      <p:cBhvr>
                                        <p:cTn id="47" dur="1000"/>
                                        <p:tgtEl>
                                          <p:spTgt spid="19">
                                            <p:txEl>
                                              <p:pRg st="0" end="0"/>
                                            </p:txEl>
                                          </p:spTgt>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19">
                                            <p:txEl>
                                              <p:pRg st="1" end="1"/>
                                            </p:txEl>
                                          </p:spTgt>
                                        </p:tgtEl>
                                        <p:attrNameLst>
                                          <p:attrName>style.visibility</p:attrName>
                                        </p:attrNameLst>
                                      </p:cBhvr>
                                      <p:to>
                                        <p:strVal val="visible"/>
                                      </p:to>
                                    </p:set>
                                    <p:animEffect transition="in" filter="fade">
                                      <p:cBhvr>
                                        <p:cTn id="51" dur="1000"/>
                                        <p:tgtEl>
                                          <p:spTgt spid="19">
                                            <p:txEl>
                                              <p:pRg st="1" end="1"/>
                                            </p:txEl>
                                          </p:spTgt>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19">
                                            <p:txEl>
                                              <p:pRg st="2" end="2"/>
                                            </p:txEl>
                                          </p:spTgt>
                                        </p:tgtEl>
                                        <p:attrNameLst>
                                          <p:attrName>style.visibility</p:attrName>
                                        </p:attrNameLst>
                                      </p:cBhvr>
                                      <p:to>
                                        <p:strVal val="visible"/>
                                      </p:to>
                                    </p:set>
                                    <p:animEffect transition="in" filter="fade">
                                      <p:cBhvr>
                                        <p:cTn id="55" dur="1000"/>
                                        <p:tgtEl>
                                          <p:spTgt spid="19">
                                            <p:txEl>
                                              <p:pRg st="2" end="2"/>
                                            </p:txEl>
                                          </p:spTgt>
                                        </p:tgtEl>
                                      </p:cBhvr>
                                    </p:animEffect>
                                  </p:childTnLst>
                                </p:cTn>
                              </p:par>
                            </p:childTnLst>
                          </p:cTn>
                        </p:par>
                        <p:par>
                          <p:cTn id="56" fill="hold">
                            <p:stCondLst>
                              <p:cond delay="8000"/>
                            </p:stCondLst>
                            <p:childTnLst>
                              <p:par>
                                <p:cTn id="57" presetID="10" presetClass="entr" presetSubtype="0" fill="hold" grpId="0" nodeType="afterEffect">
                                  <p:stCondLst>
                                    <p:cond delay="0"/>
                                  </p:stCondLst>
                                  <p:childTnLst>
                                    <p:set>
                                      <p:cBhvr>
                                        <p:cTn id="58" dur="1" fill="hold">
                                          <p:stCondLst>
                                            <p:cond delay="0"/>
                                          </p:stCondLst>
                                        </p:cTn>
                                        <p:tgtEl>
                                          <p:spTgt spid="20">
                                            <p:txEl>
                                              <p:pRg st="0" end="0"/>
                                            </p:txEl>
                                          </p:spTgt>
                                        </p:tgtEl>
                                        <p:attrNameLst>
                                          <p:attrName>style.visibility</p:attrName>
                                        </p:attrNameLst>
                                      </p:cBhvr>
                                      <p:to>
                                        <p:strVal val="visible"/>
                                      </p:to>
                                    </p:set>
                                    <p:animEffect transition="in" filter="fade">
                                      <p:cBhvr>
                                        <p:cTn id="59"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build="allAtOnce"/>
      <p:bldP spid="16" grpId="0" uiExpand="1" build="allAtOnce"/>
      <p:bldP spid="17" grpId="0" build="p"/>
      <p:bldP spid="19" grpId="0" build="allAtOnce"/>
      <p:bldP spid="20"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10</a:t>
            </a:fld>
            <a:endParaRPr lang="fr-FR" dirty="0"/>
          </a:p>
        </p:txBody>
      </p:sp>
      <p:sp>
        <p:nvSpPr>
          <p:cNvPr id="8" name="Espace réservé du contenu 2">
            <a:extLst>
              <a:ext uri="{FF2B5EF4-FFF2-40B4-BE49-F238E27FC236}">
                <a16:creationId xmlns:a16="http://schemas.microsoft.com/office/drawing/2014/main" xmlns="" id="{3603147B-CB05-4E0D-8749-8DE1A7D65553}"/>
              </a:ext>
            </a:extLst>
          </p:cNvPr>
          <p:cNvSpPr txBox="1">
            <a:spLocks/>
          </p:cNvSpPr>
          <p:nvPr/>
        </p:nvSpPr>
        <p:spPr>
          <a:xfrm>
            <a:off x="179512" y="1412776"/>
            <a:ext cx="8784976" cy="4842482"/>
          </a:xfrm>
          <a:prstGeom prst="rect">
            <a:avLst/>
          </a:prstGeom>
          <a:solidFill>
            <a:schemeClr val="accent3">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5950" lvl="1" indent="-457200" algn="just">
              <a:buFont typeface="Wingdings" panose="05000000000000000000" pitchFamily="2" charset="2"/>
              <a:buChar char="Ø"/>
            </a:pPr>
            <a:r>
              <a:rPr lang="fr-FR" sz="2200" dirty="0"/>
              <a:t>Les structures ou les projets de recherche liés à l’offre de formation doctorale doivent exister au sein de l’établissement habilité;</a:t>
            </a:r>
          </a:p>
          <a:p>
            <a:pPr marL="615950" lvl="1" indent="-457200" algn="just">
              <a:buNone/>
            </a:pPr>
            <a:endParaRPr lang="fr-FR" sz="2200" dirty="0"/>
          </a:p>
          <a:p>
            <a:pPr marL="615950" lvl="1" indent="-457200" algn="just">
              <a:buFont typeface="Wingdings" panose="05000000000000000000" pitchFamily="2" charset="2"/>
              <a:buChar char="Ø"/>
            </a:pPr>
            <a:r>
              <a:rPr lang="fr-FR" sz="2200" dirty="0"/>
              <a:t>Toute offre de formation doctorale impliquant des membres de CFD, des membres dans l’équipe d’encadrement ou des intervenants hors établissement, doit s’inscrire dans le cadre </a:t>
            </a:r>
            <a:r>
              <a:rPr lang="fr-FR" sz="2200" b="1" dirty="0">
                <a:solidFill>
                  <a:srgbClr val="C00000"/>
                </a:solidFill>
              </a:rPr>
              <a:t>d’une convention signée entre partenaires du même pôle de développement interuniversitaire</a:t>
            </a:r>
            <a:r>
              <a:rPr lang="fr-FR" sz="2200" dirty="0">
                <a:solidFill>
                  <a:srgbClr val="C00000"/>
                </a:solidFill>
              </a:rPr>
              <a:t> ;  </a:t>
            </a:r>
          </a:p>
          <a:p>
            <a:pPr marL="615950" lvl="1" indent="-457200" algn="just">
              <a:buFont typeface="Wingdings" panose="05000000000000000000" pitchFamily="2" charset="2"/>
              <a:buChar char="Ø"/>
            </a:pPr>
            <a:endParaRPr lang="fr-FR" sz="2200" dirty="0"/>
          </a:p>
          <a:p>
            <a:pPr marL="615950" lvl="1" indent="-457200" algn="just">
              <a:buFont typeface="Wingdings" panose="05000000000000000000" pitchFamily="2" charset="2"/>
              <a:buChar char="Ø"/>
            </a:pPr>
            <a:r>
              <a:rPr lang="fr-FR" sz="2200" dirty="0"/>
              <a:t>Le nombre de formations doctorales adossées à un laboratoire de recherche </a:t>
            </a:r>
            <a:r>
              <a:rPr lang="fr-FR" sz="2200" b="1" dirty="0">
                <a:solidFill>
                  <a:srgbClr val="C00000"/>
                </a:solidFill>
              </a:rPr>
              <a:t>doit être en adéquation avec les capacités réelles d’encadrement et l’espace physique</a:t>
            </a:r>
            <a:r>
              <a:rPr lang="fr-FR" sz="2200" dirty="0"/>
              <a:t> qui sera affecté aux doctorants et les besoins du laboratoire en matière de recherche formation ;</a:t>
            </a:r>
            <a:endParaRPr lang="fr-FR" sz="2200" dirty="0">
              <a:solidFill>
                <a:prstClr val="black"/>
              </a:solidFill>
            </a:endParaRPr>
          </a:p>
        </p:txBody>
      </p:sp>
      <p:sp>
        <p:nvSpPr>
          <p:cNvPr id="10" name="ZoneTexte 9">
            <a:extLst>
              <a:ext uri="{FF2B5EF4-FFF2-40B4-BE49-F238E27FC236}">
                <a16:creationId xmlns:a16="http://schemas.microsoft.com/office/drawing/2014/main" xmlns="" id="{5EF741B7-8478-462E-BCA1-6F0DF9956729}"/>
              </a:ext>
            </a:extLst>
          </p:cNvPr>
          <p:cNvSpPr txBox="1"/>
          <p:nvPr/>
        </p:nvSpPr>
        <p:spPr>
          <a:xfrm>
            <a:off x="705260" y="469399"/>
            <a:ext cx="8010144"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marL="0" lvl="1"/>
            <a:r>
              <a:rPr lang="fr-FR" sz="2400" b="1" dirty="0">
                <a:solidFill>
                  <a:prstClr val="black"/>
                </a:solidFill>
              </a:rPr>
              <a:t>II- Conditions de recevabilité des demandes d’habilitation: </a:t>
            </a:r>
            <a:endParaRPr lang="fr-FR" sz="2400" b="1" dirty="0"/>
          </a:p>
        </p:txBody>
      </p:sp>
    </p:spTree>
    <p:extLst>
      <p:ext uri="{BB962C8B-B14F-4D97-AF65-F5344CB8AC3E}">
        <p14:creationId xmlns:p14="http://schemas.microsoft.com/office/powerpoint/2010/main" xmlns="" val="934205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11</a:t>
            </a:fld>
            <a:endParaRPr lang="fr-FR" dirty="0"/>
          </a:p>
        </p:txBody>
      </p:sp>
      <p:sp>
        <p:nvSpPr>
          <p:cNvPr id="4" name="Rectangle 3"/>
          <p:cNvSpPr/>
          <p:nvPr/>
        </p:nvSpPr>
        <p:spPr>
          <a:xfrm>
            <a:off x="2357422" y="1285860"/>
            <a:ext cx="4714908" cy="642942"/>
          </a:xfrm>
          <a:prstGeom prst="rect">
            <a:avLst/>
          </a:prstGeom>
          <a:solidFill>
            <a:schemeClr val="bg1">
              <a:lumMod val="85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a:t>01 offre de formation /Filière/ Etablissement </a:t>
            </a:r>
          </a:p>
        </p:txBody>
      </p:sp>
      <p:sp>
        <p:nvSpPr>
          <p:cNvPr id="14" name="Rectangle 13"/>
          <p:cNvSpPr/>
          <p:nvPr/>
        </p:nvSpPr>
        <p:spPr>
          <a:xfrm>
            <a:off x="872716" y="3245115"/>
            <a:ext cx="3483260" cy="683951"/>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a:t>(03 Postes / Spécialité) </a:t>
            </a:r>
          </a:p>
          <a:p>
            <a:pPr algn="ctr"/>
            <a:r>
              <a:rPr lang="fr-FR" b="1" dirty="0"/>
              <a:t>(Min 06 Postes)</a:t>
            </a:r>
          </a:p>
        </p:txBody>
      </p:sp>
      <p:sp>
        <p:nvSpPr>
          <p:cNvPr id="15" name="Flèche droite 14"/>
          <p:cNvSpPr/>
          <p:nvPr/>
        </p:nvSpPr>
        <p:spPr>
          <a:xfrm rot="8651938">
            <a:off x="3212308" y="2106382"/>
            <a:ext cx="674938" cy="209901"/>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6" name="Rectangle 15"/>
          <p:cNvSpPr/>
          <p:nvPr/>
        </p:nvSpPr>
        <p:spPr>
          <a:xfrm>
            <a:off x="872716" y="2428868"/>
            <a:ext cx="3483260" cy="720000"/>
          </a:xfrm>
          <a:prstGeom prst="rect">
            <a:avLst/>
          </a:prstGeom>
          <a:solidFill>
            <a:schemeClr val="bg1">
              <a:lumMod val="85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fr-FR" sz="2000" b="1" dirty="0"/>
              <a:t>Min 02 Spécialités</a:t>
            </a:r>
          </a:p>
        </p:txBody>
      </p:sp>
      <p:sp>
        <p:nvSpPr>
          <p:cNvPr id="18" name="Rectangle 17"/>
          <p:cNvSpPr/>
          <p:nvPr/>
        </p:nvSpPr>
        <p:spPr>
          <a:xfrm>
            <a:off x="4788023" y="2428868"/>
            <a:ext cx="4125715" cy="684000"/>
          </a:xfrm>
          <a:prstGeom prst="rect">
            <a:avLst/>
          </a:prstGeom>
          <a:solidFill>
            <a:schemeClr val="bg1">
              <a:lumMod val="85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fr-FR" sz="2000" b="1" dirty="0"/>
              <a:t> Laboratoires</a:t>
            </a:r>
          </a:p>
        </p:txBody>
      </p:sp>
      <p:sp>
        <p:nvSpPr>
          <p:cNvPr id="24" name="Flèche droite 23"/>
          <p:cNvSpPr/>
          <p:nvPr/>
        </p:nvSpPr>
        <p:spPr>
          <a:xfrm rot="1973533">
            <a:off x="5074816" y="2092749"/>
            <a:ext cx="664697" cy="206339"/>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26" name="Rectangle 25"/>
          <p:cNvSpPr/>
          <p:nvPr/>
        </p:nvSpPr>
        <p:spPr>
          <a:xfrm>
            <a:off x="4788024" y="3212976"/>
            <a:ext cx="4125715" cy="684000"/>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fr-FR" sz="1600" b="1" dirty="0"/>
              <a:t>NB Formations/ Labo </a:t>
            </a:r>
          </a:p>
          <a:p>
            <a:pPr algn="ctr"/>
            <a:r>
              <a:rPr lang="fr-FR" sz="1600" b="1" dirty="0"/>
              <a:t>Selon capacités et besoins validé par </a:t>
            </a:r>
            <a:br>
              <a:rPr lang="fr-FR" sz="1600" b="1" dirty="0"/>
            </a:br>
            <a:r>
              <a:rPr lang="fr-FR" sz="1600" b="1" dirty="0"/>
              <a:t>le VRPG/DAPG </a:t>
            </a:r>
          </a:p>
        </p:txBody>
      </p:sp>
      <p:sp>
        <p:nvSpPr>
          <p:cNvPr id="31" name="ZoneTexte 30"/>
          <p:cNvSpPr txBox="1"/>
          <p:nvPr/>
        </p:nvSpPr>
        <p:spPr>
          <a:xfrm>
            <a:off x="322350" y="3970374"/>
            <a:ext cx="8416266" cy="1046440"/>
          </a:xfrm>
          <a:prstGeom prst="rect">
            <a:avLst/>
          </a:prstGeom>
          <a:solidFill>
            <a:schemeClr val="bg1">
              <a:lumMod val="95000"/>
            </a:schemeClr>
          </a:solidFill>
        </p:spPr>
        <p:txBody>
          <a:bodyPr wrap="square" rtlCol="0">
            <a:spAutoFit/>
          </a:bodyPr>
          <a:lstStyle/>
          <a:p>
            <a:pPr algn="ctr"/>
            <a:r>
              <a:rPr lang="fr-FR" sz="2000" b="1" dirty="0">
                <a:solidFill>
                  <a:srgbClr val="FF0000"/>
                </a:solidFill>
              </a:rPr>
              <a:t>01</a:t>
            </a:r>
            <a:r>
              <a:rPr lang="fr-FR" sz="2000" dirty="0"/>
              <a:t> </a:t>
            </a:r>
            <a:r>
              <a:rPr lang="fr-FR" sz="2000" b="1" dirty="0"/>
              <a:t>CFD</a:t>
            </a:r>
            <a:r>
              <a:rPr lang="fr-FR" sz="2000" dirty="0"/>
              <a:t> </a:t>
            </a:r>
            <a:r>
              <a:rPr lang="fr-FR" sz="2400" b="1" dirty="0">
                <a:solidFill>
                  <a:srgbClr val="FF0000"/>
                </a:solidFill>
                <a:effectLst>
                  <a:outerShdw blurRad="38100" dist="38100" dir="2700000" algn="tl">
                    <a:srgbClr val="000000">
                      <a:alpha val="43137"/>
                    </a:srgbClr>
                  </a:outerShdw>
                </a:effectLst>
              </a:rPr>
              <a:t>=</a:t>
            </a:r>
            <a:r>
              <a:rPr lang="fr-FR" sz="2000" b="1" dirty="0"/>
              <a:t> 1 responsable + </a:t>
            </a:r>
            <a:r>
              <a:rPr lang="fr-FR" sz="2000" b="1" dirty="0">
                <a:solidFill>
                  <a:srgbClr val="FF0000"/>
                </a:solidFill>
              </a:rPr>
              <a:t>02</a:t>
            </a:r>
            <a:r>
              <a:rPr lang="fr-FR" sz="2000" b="1" dirty="0"/>
              <a:t> Enseignants/ spécialité proposée (dont </a:t>
            </a:r>
            <a:r>
              <a:rPr lang="fr-FR" sz="2000" b="1" dirty="0">
                <a:solidFill>
                  <a:srgbClr val="FF0000"/>
                </a:solidFill>
              </a:rPr>
              <a:t>la moitié au minimum relevant de l’Etablissement de rattachement de la formation</a:t>
            </a:r>
            <a:r>
              <a:rPr lang="fr-FR" sz="2000" b="1" dirty="0"/>
              <a:t>) </a:t>
            </a:r>
            <a:r>
              <a:rPr lang="fr-FR" b="1" dirty="0"/>
              <a:t/>
            </a:r>
            <a:br>
              <a:rPr lang="fr-FR" b="1" dirty="0"/>
            </a:br>
            <a:r>
              <a:rPr lang="fr-FR" sz="1700" b="1" dirty="0"/>
              <a:t>sauf pour les filières  à mono-spécialité (CFD: Min </a:t>
            </a:r>
            <a:r>
              <a:rPr lang="fr-FR" sz="1700" b="1" dirty="0">
                <a:solidFill>
                  <a:srgbClr val="FF0000"/>
                </a:solidFill>
              </a:rPr>
              <a:t>05</a:t>
            </a:r>
            <a:r>
              <a:rPr lang="fr-FR" sz="1700" b="1" dirty="0"/>
              <a:t> membres)</a:t>
            </a:r>
          </a:p>
        </p:txBody>
      </p:sp>
      <p:sp>
        <p:nvSpPr>
          <p:cNvPr id="32" name="ZoneTexte 31"/>
          <p:cNvSpPr txBox="1"/>
          <p:nvPr/>
        </p:nvSpPr>
        <p:spPr>
          <a:xfrm>
            <a:off x="-30471" y="5034662"/>
            <a:ext cx="9050642" cy="338554"/>
          </a:xfrm>
          <a:prstGeom prst="rect">
            <a:avLst/>
          </a:prstGeom>
          <a:noFill/>
        </p:spPr>
        <p:txBody>
          <a:bodyPr wrap="square" rtlCol="0">
            <a:spAutoFit/>
          </a:bodyPr>
          <a:lstStyle/>
          <a:p>
            <a:pPr algn="ctr"/>
            <a:r>
              <a:rPr lang="fr-FR" sz="1600" b="1" dirty="0">
                <a:solidFill>
                  <a:prstClr val="black"/>
                </a:solidFill>
              </a:rPr>
              <a:t>Le responsable du CFD est désigné par l’établissement </a:t>
            </a:r>
            <a:r>
              <a:rPr lang="fr-FR" sz="1600" b="1" dirty="0">
                <a:solidFill>
                  <a:srgbClr val="FF0000"/>
                </a:solidFill>
              </a:rPr>
              <a:t>parmi</a:t>
            </a:r>
            <a:r>
              <a:rPr lang="fr-FR" sz="1600" b="1" dirty="0">
                <a:solidFill>
                  <a:prstClr val="black"/>
                </a:solidFill>
              </a:rPr>
              <a:t> les membres du CFD</a:t>
            </a:r>
            <a:endParaRPr lang="fr-FR" sz="1600" b="1" dirty="0"/>
          </a:p>
        </p:txBody>
      </p:sp>
      <p:sp>
        <p:nvSpPr>
          <p:cNvPr id="25" name="ZoneTexte 24">
            <a:extLst>
              <a:ext uri="{FF2B5EF4-FFF2-40B4-BE49-F238E27FC236}">
                <a16:creationId xmlns:a16="http://schemas.microsoft.com/office/drawing/2014/main" xmlns="" id="{9FE1C947-AC3A-49A8-96DD-C28A871E487C}"/>
              </a:ext>
            </a:extLst>
          </p:cNvPr>
          <p:cNvSpPr txBox="1"/>
          <p:nvPr/>
        </p:nvSpPr>
        <p:spPr>
          <a:xfrm>
            <a:off x="2357422" y="5429264"/>
            <a:ext cx="4857784" cy="400110"/>
          </a:xfrm>
          <a:prstGeom prst="rect">
            <a:avLst/>
          </a:prstGeom>
          <a:solidFill>
            <a:schemeClr val="bg1">
              <a:lumMod val="8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2000" b="1" dirty="0">
                <a:solidFill>
                  <a:srgbClr val="FF0000"/>
                </a:solidFill>
              </a:rPr>
              <a:t>L’encadrement des doctorants </a:t>
            </a:r>
            <a:endParaRPr lang="fr-FR" sz="2000" b="1" dirty="0"/>
          </a:p>
        </p:txBody>
      </p:sp>
      <p:sp>
        <p:nvSpPr>
          <p:cNvPr id="27" name="ZoneTexte 26">
            <a:extLst>
              <a:ext uri="{FF2B5EF4-FFF2-40B4-BE49-F238E27FC236}">
                <a16:creationId xmlns:a16="http://schemas.microsoft.com/office/drawing/2014/main" xmlns="" id="{04033026-6E93-4B60-9AB0-31DB61C9A36C}"/>
              </a:ext>
            </a:extLst>
          </p:cNvPr>
          <p:cNvSpPr txBox="1"/>
          <p:nvPr/>
        </p:nvSpPr>
        <p:spPr>
          <a:xfrm>
            <a:off x="1040701" y="6309320"/>
            <a:ext cx="3243267" cy="461665"/>
          </a:xfrm>
          <a:prstGeom prst="rect">
            <a:avLst/>
          </a:pr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2400" b="1" dirty="0">
                <a:solidFill>
                  <a:srgbClr val="FF0000"/>
                </a:solidFill>
              </a:rPr>
              <a:t>06 </a:t>
            </a:r>
            <a:r>
              <a:rPr lang="fr-FR" b="1" dirty="0"/>
              <a:t>domaine ST</a:t>
            </a:r>
          </a:p>
        </p:txBody>
      </p:sp>
      <p:sp>
        <p:nvSpPr>
          <p:cNvPr id="28" name="ZoneTexte 27">
            <a:extLst>
              <a:ext uri="{FF2B5EF4-FFF2-40B4-BE49-F238E27FC236}">
                <a16:creationId xmlns:a16="http://schemas.microsoft.com/office/drawing/2014/main" xmlns="" id="{3107381B-E509-4504-8B13-85916596542B}"/>
              </a:ext>
            </a:extLst>
          </p:cNvPr>
          <p:cNvSpPr txBox="1"/>
          <p:nvPr/>
        </p:nvSpPr>
        <p:spPr>
          <a:xfrm>
            <a:off x="4788024" y="6309320"/>
            <a:ext cx="3243266" cy="461665"/>
          </a:xfrm>
          <a:prstGeom prst="rect">
            <a:avLst/>
          </a:pr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2400" b="1" dirty="0">
                <a:solidFill>
                  <a:srgbClr val="FF0000"/>
                </a:solidFill>
              </a:rPr>
              <a:t>09</a:t>
            </a:r>
            <a:r>
              <a:rPr lang="fr-FR" b="1" dirty="0">
                <a:solidFill>
                  <a:srgbClr val="FF0000"/>
                </a:solidFill>
              </a:rPr>
              <a:t> </a:t>
            </a:r>
            <a:r>
              <a:rPr lang="fr-FR" b="1" dirty="0"/>
              <a:t>domaine SHS</a:t>
            </a:r>
          </a:p>
        </p:txBody>
      </p:sp>
      <p:sp>
        <p:nvSpPr>
          <p:cNvPr id="29" name="Flèche droite 35">
            <a:extLst>
              <a:ext uri="{FF2B5EF4-FFF2-40B4-BE49-F238E27FC236}">
                <a16:creationId xmlns:a16="http://schemas.microsoft.com/office/drawing/2014/main" xmlns="" id="{397FB4F6-47F7-43AA-A18E-55EEA1616699}"/>
              </a:ext>
            </a:extLst>
          </p:cNvPr>
          <p:cNvSpPr/>
          <p:nvPr/>
        </p:nvSpPr>
        <p:spPr>
          <a:xfrm rot="9043920" flipV="1">
            <a:off x="2695327" y="5990072"/>
            <a:ext cx="462765" cy="30801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30" name="Flèche droite 36">
            <a:extLst>
              <a:ext uri="{FF2B5EF4-FFF2-40B4-BE49-F238E27FC236}">
                <a16:creationId xmlns:a16="http://schemas.microsoft.com/office/drawing/2014/main" xmlns="" id="{401A85E6-973D-4CA0-9BD2-79205C1821B0}"/>
              </a:ext>
            </a:extLst>
          </p:cNvPr>
          <p:cNvSpPr/>
          <p:nvPr/>
        </p:nvSpPr>
        <p:spPr>
          <a:xfrm rot="1887394" flipV="1">
            <a:off x="5691798" y="5952036"/>
            <a:ext cx="417080" cy="292031"/>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xmlns="" id="{47D97BA6-B917-4461-9535-0E92DC40D18F}"/>
              </a:ext>
            </a:extLst>
          </p:cNvPr>
          <p:cNvSpPr txBox="1"/>
          <p:nvPr/>
        </p:nvSpPr>
        <p:spPr>
          <a:xfrm>
            <a:off x="138366" y="475357"/>
            <a:ext cx="8712968"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Wingdings" panose="05000000000000000000" pitchFamily="2" charset="2"/>
              <a:buChar char="v"/>
            </a:pPr>
            <a:r>
              <a:rPr lang="fr-FR" sz="2400" b="1" dirty="0"/>
              <a:t>Conditions de recevabilité des offres de formation</a:t>
            </a:r>
          </a:p>
        </p:txBody>
      </p:sp>
    </p:spTree>
    <p:extLst>
      <p:ext uri="{BB962C8B-B14F-4D97-AF65-F5344CB8AC3E}">
        <p14:creationId xmlns:p14="http://schemas.microsoft.com/office/powerpoint/2010/main" xmlns="" val="3655746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xmlns="" id="{8ED47F04-5120-4D16-8706-6287E5FF8847}"/>
              </a:ext>
            </a:extLst>
          </p:cNvPr>
          <p:cNvGraphicFramePr/>
          <p:nvPr>
            <p:extLst>
              <p:ext uri="{D42A27DB-BD31-4B8C-83A1-F6EECF244321}">
                <p14:modId xmlns:p14="http://schemas.microsoft.com/office/powerpoint/2010/main" xmlns="" val="526695868"/>
              </p:ext>
            </p:extLst>
          </p:nvPr>
        </p:nvGraphicFramePr>
        <p:xfrm>
          <a:off x="215515" y="864074"/>
          <a:ext cx="8712968" cy="4912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12</a:t>
            </a:fld>
            <a:endParaRPr lang="fr-FR" dirty="0"/>
          </a:p>
        </p:txBody>
      </p:sp>
      <p:sp>
        <p:nvSpPr>
          <p:cNvPr id="4" name="Rectangle 3">
            <a:extLst>
              <a:ext uri="{FF2B5EF4-FFF2-40B4-BE49-F238E27FC236}">
                <a16:creationId xmlns:a16="http://schemas.microsoft.com/office/drawing/2014/main" xmlns="" id="{E22BBB50-6A83-4CEA-BD5E-A52A63C6F4A8}"/>
              </a:ext>
            </a:extLst>
          </p:cNvPr>
          <p:cNvSpPr/>
          <p:nvPr/>
        </p:nvSpPr>
        <p:spPr>
          <a:xfrm>
            <a:off x="467544" y="877140"/>
            <a:ext cx="4769383" cy="400110"/>
          </a:xfrm>
          <a:prstGeom prst="rect">
            <a:avLst/>
          </a:prstGeom>
          <a:solidFill>
            <a:srgbClr val="EBF1DE"/>
          </a:solidFill>
        </p:spPr>
        <p:txBody>
          <a:bodyPr wrap="none">
            <a:spAutoFit/>
          </a:bodyPr>
          <a:lstStyle/>
          <a:p>
            <a:pPr marL="285750" indent="-285750">
              <a:buClr>
                <a:srgbClr val="00B050"/>
              </a:buClr>
              <a:buFont typeface="Wingdings" panose="05000000000000000000" pitchFamily="2" charset="2"/>
              <a:buChar char="q"/>
            </a:pPr>
            <a:r>
              <a:rPr lang="fr-FR" sz="2000" dirty="0"/>
              <a:t>Ces demandes  sont répartis comme suit:</a:t>
            </a:r>
          </a:p>
        </p:txBody>
      </p:sp>
      <p:sp>
        <p:nvSpPr>
          <p:cNvPr id="10" name="Espace réservé du contenu 2">
            <a:extLst>
              <a:ext uri="{FF2B5EF4-FFF2-40B4-BE49-F238E27FC236}">
                <a16:creationId xmlns:a16="http://schemas.microsoft.com/office/drawing/2014/main" xmlns="" id="{C2B3E820-0B00-4F07-87C3-51F518844B48}"/>
              </a:ext>
            </a:extLst>
          </p:cNvPr>
          <p:cNvSpPr txBox="1">
            <a:spLocks/>
          </p:cNvSpPr>
          <p:nvPr/>
        </p:nvSpPr>
        <p:spPr>
          <a:xfrm>
            <a:off x="215515" y="5357826"/>
            <a:ext cx="8712968" cy="1428760"/>
          </a:xfrm>
          <a:prstGeom prst="rect">
            <a:avLst/>
          </a:prstGeom>
          <a:solidFill>
            <a:schemeClr val="accent3">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Font typeface="Wingdings" panose="05000000000000000000" pitchFamily="2" charset="2"/>
              <a:buChar char="v"/>
            </a:pPr>
            <a:r>
              <a:rPr lang="fr-FR" sz="1800" dirty="0"/>
              <a:t>Les demandes de reconduction concernent les formations habilitées en</a:t>
            </a:r>
            <a:br>
              <a:rPr lang="fr-FR" sz="1800" dirty="0"/>
            </a:br>
            <a:r>
              <a:rPr lang="fr-FR" sz="1800" dirty="0"/>
              <a:t>2017-2018 et en 2018-2019 dans les spécialités retenues dans la filière ;</a:t>
            </a:r>
          </a:p>
          <a:p>
            <a:pPr lvl="0">
              <a:buFont typeface="Wingdings" panose="05000000000000000000" pitchFamily="2" charset="2"/>
              <a:buChar char="v"/>
            </a:pPr>
            <a:r>
              <a:rPr lang="fr-FR" sz="1800" dirty="0"/>
              <a:t>En cas de gel de la formation doctorale ou de dissolution du laboratoire d’adossement, l’établissement demeure garant du fonctionnement de la formation à travers ses organes scientifiques.</a:t>
            </a:r>
            <a:r>
              <a:rPr lang="fr-FR" sz="1800" b="1" u="sng" dirty="0">
                <a:effectLst>
                  <a:outerShdw blurRad="50800" dist="38100" dir="2700000" algn="tl">
                    <a:srgbClr val="000000">
                      <a:alpha val="40000"/>
                    </a:srgbClr>
                  </a:outerShdw>
                </a:effectLst>
              </a:rPr>
              <a:t/>
            </a:r>
            <a:br>
              <a:rPr lang="fr-FR" sz="1800" b="1" u="sng" dirty="0">
                <a:effectLst>
                  <a:outerShdw blurRad="50800" dist="38100" dir="2700000" algn="tl">
                    <a:srgbClr val="000000">
                      <a:alpha val="40000"/>
                    </a:srgbClr>
                  </a:outerShdw>
                </a:effectLst>
              </a:rPr>
            </a:br>
            <a:endParaRPr lang="fr-FR" sz="1800" dirty="0"/>
          </a:p>
          <a:p>
            <a:pPr marL="158750" lvl="1" indent="0" algn="just">
              <a:buNone/>
            </a:pPr>
            <a:endParaRPr lang="fr-FR" sz="1800" dirty="0">
              <a:solidFill>
                <a:prstClr val="black"/>
              </a:solidFill>
            </a:endParaRPr>
          </a:p>
        </p:txBody>
      </p:sp>
      <p:sp>
        <p:nvSpPr>
          <p:cNvPr id="11" name="ZoneTexte 10">
            <a:extLst>
              <a:ext uri="{FF2B5EF4-FFF2-40B4-BE49-F238E27FC236}">
                <a16:creationId xmlns:a16="http://schemas.microsoft.com/office/drawing/2014/main" xmlns="" id="{4861396B-1CF8-478B-8B1E-CC025859BABC}"/>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marL="0" lvl="1"/>
            <a:r>
              <a:rPr lang="fr-FR" sz="2400" b="1" dirty="0">
                <a:solidFill>
                  <a:prstClr val="black"/>
                </a:solidFill>
              </a:rPr>
              <a:t>III- Demandes de  reconduction ou de gel</a:t>
            </a:r>
            <a:endParaRPr lang="fr-FR" sz="2400" b="1" dirty="0"/>
          </a:p>
        </p:txBody>
      </p:sp>
    </p:spTree>
    <p:extLst>
      <p:ext uri="{BB962C8B-B14F-4D97-AF65-F5344CB8AC3E}">
        <p14:creationId xmlns:p14="http://schemas.microsoft.com/office/powerpoint/2010/main" xmlns="" val="3213902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2" name="ZoneTexte 1"/>
          <p:cNvSpPr txBox="1"/>
          <p:nvPr/>
        </p:nvSpPr>
        <p:spPr>
          <a:xfrm>
            <a:off x="1097614" y="561233"/>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marL="0" lvl="1"/>
            <a:r>
              <a:rPr lang="fr-FR" sz="2400" b="1" dirty="0"/>
              <a:t>IV- Dossiers à transmettre au MESRS:</a:t>
            </a: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13</a:t>
            </a:fld>
            <a:endParaRPr lang="fr-FR" dirty="0"/>
          </a:p>
        </p:txBody>
      </p:sp>
      <p:sp>
        <p:nvSpPr>
          <p:cNvPr id="7" name="Espace réservé du contenu 2">
            <a:extLst>
              <a:ext uri="{FF2B5EF4-FFF2-40B4-BE49-F238E27FC236}">
                <a16:creationId xmlns:a16="http://schemas.microsoft.com/office/drawing/2014/main" xmlns="" id="{CC3AE1D6-0A76-4B0B-B6AE-07A903768698}"/>
              </a:ext>
            </a:extLst>
          </p:cNvPr>
          <p:cNvSpPr txBox="1">
            <a:spLocks/>
          </p:cNvSpPr>
          <p:nvPr/>
        </p:nvSpPr>
        <p:spPr>
          <a:xfrm>
            <a:off x="200976" y="1425108"/>
            <a:ext cx="8582307" cy="4095212"/>
          </a:xfrm>
          <a:prstGeom prst="rect">
            <a:avLst/>
          </a:prstGeom>
          <a:solidFill>
            <a:schemeClr val="accent3">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00B050"/>
              </a:buClr>
              <a:buFont typeface="Wingdings" panose="05000000000000000000" pitchFamily="2" charset="2"/>
              <a:buChar char="q"/>
            </a:pPr>
            <a:r>
              <a:rPr lang="fr-FR" sz="2000" dirty="0"/>
              <a:t>Chaque offre de formation doit être accompagnée des pièces constitutives suivantes (</a:t>
            </a:r>
            <a:r>
              <a:rPr lang="fr-FR" sz="2000" b="1" dirty="0">
                <a:solidFill>
                  <a:srgbClr val="C00000"/>
                </a:solidFill>
              </a:rPr>
              <a:t>à joindre sur la plateforme nationale PROGRES</a:t>
            </a:r>
            <a:r>
              <a:rPr lang="fr-FR" sz="2000" dirty="0"/>
              <a:t>) : </a:t>
            </a:r>
          </a:p>
          <a:p>
            <a:pPr lvl="1">
              <a:buClr>
                <a:srgbClr val="C00000"/>
              </a:buClr>
              <a:buFont typeface="Wingdings" panose="05000000000000000000" pitchFamily="2" charset="2"/>
              <a:buChar char="Ø"/>
            </a:pPr>
            <a:r>
              <a:rPr lang="fr-FR" sz="2000" dirty="0"/>
              <a:t>Fichier récapitulatif détaillé des directeurs des thèses en cours au sein de l’établissement de rattachement sous format Excel ;</a:t>
            </a:r>
          </a:p>
          <a:p>
            <a:pPr lvl="1">
              <a:buClr>
                <a:srgbClr val="C00000"/>
              </a:buClr>
              <a:buFont typeface="Wingdings" panose="05000000000000000000" pitchFamily="2" charset="2"/>
              <a:buChar char="Ø"/>
            </a:pPr>
            <a:r>
              <a:rPr lang="fr-FR" sz="2000" dirty="0"/>
              <a:t>Fichier récapitulatif détaillé des échéanciers de soutenances pour les doctorants retardataires relevant de l’établissement de rattachement sous format Excel ;</a:t>
            </a:r>
          </a:p>
          <a:p>
            <a:pPr lvl="1">
              <a:buClr>
                <a:srgbClr val="C00000"/>
              </a:buClr>
              <a:buFont typeface="Wingdings" panose="05000000000000000000" pitchFamily="2" charset="2"/>
              <a:buChar char="Ø"/>
            </a:pPr>
            <a:r>
              <a:rPr lang="fr-FR" sz="2000" dirty="0"/>
              <a:t>Fiche d’habilitation ;</a:t>
            </a:r>
          </a:p>
          <a:p>
            <a:pPr lvl="1">
              <a:buClr>
                <a:srgbClr val="C00000"/>
              </a:buClr>
              <a:buFont typeface="Wingdings" panose="05000000000000000000" pitchFamily="2" charset="2"/>
              <a:buChar char="Ø"/>
            </a:pPr>
            <a:r>
              <a:rPr lang="fr-FR" sz="2000" dirty="0"/>
              <a:t>Fiche d’évaluation ;</a:t>
            </a:r>
          </a:p>
          <a:p>
            <a:pPr lvl="1">
              <a:buClr>
                <a:srgbClr val="C00000"/>
              </a:buClr>
              <a:buFont typeface="Wingdings" panose="05000000000000000000" pitchFamily="2" charset="2"/>
              <a:buChar char="Ø"/>
            </a:pPr>
            <a:r>
              <a:rPr lang="fr-FR" sz="2000" dirty="0"/>
              <a:t>Fiche de synthèse ;</a:t>
            </a:r>
          </a:p>
          <a:p>
            <a:pPr lvl="1">
              <a:buClr>
                <a:srgbClr val="C00000"/>
              </a:buClr>
              <a:buFont typeface="Wingdings" panose="05000000000000000000" pitchFamily="2" charset="2"/>
              <a:buChar char="Ø"/>
            </a:pPr>
            <a:r>
              <a:rPr lang="fr-FR" sz="2000" dirty="0"/>
              <a:t>Annexe portant les visas.</a:t>
            </a:r>
          </a:p>
          <a:p>
            <a:pPr marL="0" lvl="0" indent="0">
              <a:buNone/>
            </a:pPr>
            <a:endParaRPr lang="fr-FR" sz="2000" dirty="0"/>
          </a:p>
          <a:p>
            <a:pPr marL="457200" lvl="1" indent="0">
              <a:buNone/>
            </a:pPr>
            <a:endParaRPr lang="fr-FR" sz="2000" dirty="0"/>
          </a:p>
          <a:p>
            <a:pPr marL="615950" lvl="1" indent="-457200" algn="just">
              <a:buFont typeface="Wingdings" panose="05000000000000000000" pitchFamily="2" charset="2"/>
              <a:buChar char="q"/>
            </a:pPr>
            <a:endParaRPr lang="fr-FR" sz="2000" b="1" dirty="0"/>
          </a:p>
          <a:p>
            <a:pPr marL="501650" lvl="1" indent="-342900" algn="just">
              <a:buFont typeface="Wingdings" panose="05000000000000000000" pitchFamily="2" charset="2"/>
              <a:buChar char="q"/>
            </a:pPr>
            <a:endParaRPr lang="fr-FR" sz="2000" dirty="0"/>
          </a:p>
          <a:p>
            <a:pPr marL="501650" lvl="1" indent="-342900" algn="just">
              <a:buFont typeface="Wingdings" panose="05000000000000000000" pitchFamily="2" charset="2"/>
              <a:buChar char="q"/>
            </a:pPr>
            <a:endParaRPr lang="fr-FR" sz="2000" dirty="0"/>
          </a:p>
        </p:txBody>
      </p:sp>
    </p:spTree>
    <p:extLst>
      <p:ext uri="{BB962C8B-B14F-4D97-AF65-F5344CB8AC3E}">
        <p14:creationId xmlns:p14="http://schemas.microsoft.com/office/powerpoint/2010/main" xmlns="" val="150446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14</a:t>
            </a:fld>
            <a:endParaRPr lang="fr-FR" dirty="0"/>
          </a:p>
        </p:txBody>
      </p:sp>
      <p:sp>
        <p:nvSpPr>
          <p:cNvPr id="7" name="Espace réservé du contenu 2">
            <a:extLst>
              <a:ext uri="{FF2B5EF4-FFF2-40B4-BE49-F238E27FC236}">
                <a16:creationId xmlns:a16="http://schemas.microsoft.com/office/drawing/2014/main" xmlns="" id="{CC3AE1D6-0A76-4B0B-B6AE-07A903768698}"/>
              </a:ext>
            </a:extLst>
          </p:cNvPr>
          <p:cNvSpPr txBox="1">
            <a:spLocks/>
          </p:cNvSpPr>
          <p:nvPr/>
        </p:nvSpPr>
        <p:spPr>
          <a:xfrm>
            <a:off x="248905" y="1459350"/>
            <a:ext cx="8341481" cy="4095212"/>
          </a:xfrm>
          <a:prstGeom prst="rect">
            <a:avLst/>
          </a:prstGeom>
          <a:solidFill>
            <a:schemeClr val="accent3">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00B050"/>
              </a:buClr>
              <a:buFont typeface="Wingdings" panose="05000000000000000000" pitchFamily="2" charset="2"/>
              <a:buChar char="q"/>
            </a:pPr>
            <a:r>
              <a:rPr lang="fr-FR" sz="2000" dirty="0"/>
              <a:t>Les offres de formation sont  évaluées par les experts au niveau des </a:t>
            </a:r>
            <a:r>
              <a:rPr lang="fr-FR" sz="2000" dirty="0" err="1"/>
              <a:t>CRU’s</a:t>
            </a:r>
            <a:r>
              <a:rPr lang="fr-FR" sz="2000" dirty="0"/>
              <a:t> </a:t>
            </a:r>
            <a:r>
              <a:rPr lang="fr-FR" sz="2000" b="1" dirty="0">
                <a:solidFill>
                  <a:srgbClr val="C00000"/>
                </a:solidFill>
              </a:rPr>
              <a:t>via la plateforme nationale PROGRES</a:t>
            </a:r>
            <a:r>
              <a:rPr lang="fr-FR" sz="2000" dirty="0">
                <a:solidFill>
                  <a:srgbClr val="C00000"/>
                </a:solidFill>
              </a:rPr>
              <a:t> </a:t>
            </a:r>
            <a:r>
              <a:rPr lang="fr-FR" sz="2000" dirty="0"/>
              <a:t>;</a:t>
            </a:r>
          </a:p>
          <a:p>
            <a:pPr lvl="0">
              <a:buClr>
                <a:srgbClr val="00B050"/>
              </a:buClr>
              <a:buFont typeface="Wingdings" panose="05000000000000000000" pitchFamily="2" charset="2"/>
              <a:buChar char="q"/>
            </a:pPr>
            <a:r>
              <a:rPr lang="fr-FR" sz="2000" dirty="0"/>
              <a:t>La synthèse des résultats des évaluations sera transmise par les </a:t>
            </a:r>
            <a:r>
              <a:rPr lang="fr-FR" sz="2000" dirty="0" err="1"/>
              <a:t>CRU’s</a:t>
            </a:r>
            <a:r>
              <a:rPr lang="fr-FR" sz="2000" dirty="0"/>
              <a:t> via la plateforme à la DGEFS ;</a:t>
            </a:r>
          </a:p>
          <a:p>
            <a:pPr lvl="0">
              <a:buClr>
                <a:srgbClr val="00B050"/>
              </a:buClr>
              <a:buFont typeface="Wingdings" panose="05000000000000000000" pitchFamily="2" charset="2"/>
              <a:buChar char="q"/>
            </a:pPr>
            <a:r>
              <a:rPr lang="fr-FR" sz="2000" dirty="0"/>
              <a:t>Les Procès-verbaux récapitulatifs des conférences régionales doivent faire ressortir toutes les informations relatives à l’expertise des offres et seront présentés selon le modèle joint à la présente note (fichier Excel</a:t>
            </a:r>
            <a:r>
              <a:rPr lang="fr-FR" sz="2000" u="sng" dirty="0"/>
              <a:t>)</a:t>
            </a:r>
            <a:r>
              <a:rPr lang="fr-FR" sz="2000" dirty="0"/>
              <a:t> :</a:t>
            </a:r>
          </a:p>
          <a:p>
            <a:pPr lvl="1">
              <a:buClr>
                <a:srgbClr val="C00000"/>
              </a:buClr>
            </a:pPr>
            <a:r>
              <a:rPr lang="fr-FR" sz="2000" dirty="0"/>
              <a:t>Ces PV doivent être présentés par établissement par domaine et par filière. </a:t>
            </a:r>
          </a:p>
          <a:p>
            <a:pPr lvl="1">
              <a:buClr>
                <a:srgbClr val="C00000"/>
              </a:buClr>
            </a:pPr>
            <a:r>
              <a:rPr lang="fr-FR" sz="2000" dirty="0"/>
              <a:t>Les formations rejetées doivent apparaitre à part. </a:t>
            </a:r>
          </a:p>
          <a:p>
            <a:pPr lvl="0">
              <a:buClr>
                <a:srgbClr val="00B050"/>
              </a:buClr>
              <a:buFont typeface="Wingdings" panose="05000000000000000000" pitchFamily="2" charset="2"/>
              <a:buChar char="q"/>
            </a:pPr>
            <a:r>
              <a:rPr lang="fr-FR" sz="2000" dirty="0"/>
              <a:t>Les demandes non expertisées ou rejetées par les </a:t>
            </a:r>
            <a:r>
              <a:rPr lang="fr-FR" sz="2000" dirty="0" err="1"/>
              <a:t>CRU’s</a:t>
            </a:r>
            <a:r>
              <a:rPr lang="fr-FR" sz="2000" dirty="0"/>
              <a:t> ne peuvent pas faire l’objet d’un recours au niveau de la DGEFS. </a:t>
            </a:r>
          </a:p>
          <a:p>
            <a:pPr lvl="0">
              <a:buFont typeface="Wingdings" panose="05000000000000000000" pitchFamily="2" charset="2"/>
              <a:buChar char="q"/>
            </a:pPr>
            <a:endParaRPr lang="fr-FR" sz="2000" dirty="0"/>
          </a:p>
          <a:p>
            <a:pPr marL="457200" lvl="1" indent="0">
              <a:buNone/>
            </a:pPr>
            <a:endParaRPr lang="fr-FR" sz="2000" dirty="0"/>
          </a:p>
          <a:p>
            <a:pPr marL="615950" lvl="1" indent="-457200" algn="just">
              <a:buFont typeface="Wingdings" panose="05000000000000000000" pitchFamily="2" charset="2"/>
              <a:buChar char="q"/>
            </a:pPr>
            <a:endParaRPr lang="fr-FR" sz="2000" b="1" dirty="0"/>
          </a:p>
          <a:p>
            <a:pPr marL="501650" lvl="1" indent="-342900" algn="just">
              <a:buFont typeface="Wingdings" panose="05000000000000000000" pitchFamily="2" charset="2"/>
              <a:buChar char="q"/>
            </a:pPr>
            <a:endParaRPr lang="fr-FR" sz="2000" dirty="0"/>
          </a:p>
          <a:p>
            <a:pPr marL="501650" lvl="1" indent="-342900" algn="just">
              <a:buFont typeface="Wingdings" panose="05000000000000000000" pitchFamily="2" charset="2"/>
              <a:buChar char="q"/>
            </a:pPr>
            <a:endParaRPr lang="fr-FR" sz="2000" dirty="0"/>
          </a:p>
        </p:txBody>
      </p:sp>
      <p:sp>
        <p:nvSpPr>
          <p:cNvPr id="8" name="ZoneTexte 7">
            <a:extLst>
              <a:ext uri="{FF2B5EF4-FFF2-40B4-BE49-F238E27FC236}">
                <a16:creationId xmlns:a16="http://schemas.microsoft.com/office/drawing/2014/main" xmlns="" id="{BDB076A8-0503-496E-BE40-61FB397124FA}"/>
              </a:ext>
            </a:extLst>
          </p:cNvPr>
          <p:cNvSpPr txBox="1"/>
          <p:nvPr/>
        </p:nvSpPr>
        <p:spPr>
          <a:xfrm>
            <a:off x="1097614" y="561233"/>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marL="0" lvl="1"/>
            <a:r>
              <a:rPr lang="fr-FR" sz="2400" b="1" dirty="0"/>
              <a:t>IV- Dossiers à transmettre au MESRS:</a:t>
            </a:r>
          </a:p>
        </p:txBody>
      </p:sp>
    </p:spTree>
    <p:extLst>
      <p:ext uri="{BB962C8B-B14F-4D97-AF65-F5344CB8AC3E}">
        <p14:creationId xmlns:p14="http://schemas.microsoft.com/office/powerpoint/2010/main" xmlns="" val="285156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2" name="ZoneTexte 1"/>
          <p:cNvSpPr txBox="1"/>
          <p:nvPr/>
        </p:nvSpPr>
        <p:spPr>
          <a:xfrm>
            <a:off x="1097614" y="633462"/>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r>
              <a:rPr lang="fr-FR" sz="2400" b="1" dirty="0"/>
              <a:t>V- Echéancier:</a:t>
            </a: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15</a:t>
            </a:fld>
            <a:endParaRPr lang="fr-FR" dirty="0"/>
          </a:p>
        </p:txBody>
      </p:sp>
      <p:graphicFrame>
        <p:nvGraphicFramePr>
          <p:cNvPr id="7" name="Tableau 6">
            <a:extLst>
              <a:ext uri="{FF2B5EF4-FFF2-40B4-BE49-F238E27FC236}">
                <a16:creationId xmlns:a16="http://schemas.microsoft.com/office/drawing/2014/main" xmlns="" id="{D29C1764-9A92-496B-A7BA-9B7A46358F56}"/>
              </a:ext>
            </a:extLst>
          </p:cNvPr>
          <p:cNvGraphicFramePr>
            <a:graphicFrameLocks noGrp="1"/>
          </p:cNvGraphicFramePr>
          <p:nvPr>
            <p:extLst>
              <p:ext uri="{D42A27DB-BD31-4B8C-83A1-F6EECF244321}">
                <p14:modId xmlns:p14="http://schemas.microsoft.com/office/powerpoint/2010/main" xmlns="" val="2397714380"/>
              </p:ext>
            </p:extLst>
          </p:nvPr>
        </p:nvGraphicFramePr>
        <p:xfrm>
          <a:off x="370735" y="1772818"/>
          <a:ext cx="8449738" cy="3725895"/>
        </p:xfrm>
        <a:graphic>
          <a:graphicData uri="http://schemas.openxmlformats.org/drawingml/2006/table">
            <a:tbl>
              <a:tblPr firstRow="1" bandRow="1">
                <a:tableStyleId>{1FECB4D8-DB02-4DC6-A0A2-4F2EBAE1DC90}</a:tableStyleId>
              </a:tblPr>
              <a:tblGrid>
                <a:gridCol w="3129695">
                  <a:extLst>
                    <a:ext uri="{9D8B030D-6E8A-4147-A177-3AD203B41FA5}">
                      <a16:colId xmlns:a16="http://schemas.microsoft.com/office/drawing/2014/main" xmlns="" val="711253201"/>
                    </a:ext>
                  </a:extLst>
                </a:gridCol>
                <a:gridCol w="5320043">
                  <a:extLst>
                    <a:ext uri="{9D8B030D-6E8A-4147-A177-3AD203B41FA5}">
                      <a16:colId xmlns:a16="http://schemas.microsoft.com/office/drawing/2014/main" xmlns="" val="647487918"/>
                    </a:ext>
                  </a:extLst>
                </a:gridCol>
              </a:tblGrid>
              <a:tr h="8847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a:solidFill>
                            <a:srgbClr val="C00000"/>
                          </a:solidFill>
                          <a:effectLst/>
                        </a:rPr>
                        <a:t>Du 21 avril au 11 mai 2019</a:t>
                      </a:r>
                    </a:p>
                    <a:p>
                      <a:endParaRPr lang="fr-FR" b="1" dirty="0">
                        <a:solidFill>
                          <a:schemeClr val="tx1"/>
                        </a:solidFill>
                        <a:effectLst/>
                        <a:latin typeface="+mn-lt"/>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solidFill>
                      <a:srgbClr val="FFFFFF"/>
                    </a:solidFill>
                  </a:tcPr>
                </a:tc>
                <a:tc>
                  <a:txBody>
                    <a:bodyPr/>
                    <a:lstStyle/>
                    <a:p>
                      <a:r>
                        <a:rPr lang="fr-FR" sz="1800" b="1" kern="1200" dirty="0">
                          <a:solidFill>
                            <a:schemeClr val="tx1"/>
                          </a:solidFill>
                          <a:effectLst/>
                        </a:rPr>
                        <a:t>Soumission des offres de formation doctorale via la plateforme Progress</a:t>
                      </a:r>
                      <a:endParaRPr lang="fr-FR" sz="1800" b="1" kern="1200" dirty="0">
                        <a:solidFill>
                          <a:schemeClr val="tx1"/>
                        </a:solidFill>
                        <a:effectLst/>
                        <a:latin typeface="+mn-lt"/>
                        <a:ea typeface="+mn-ea"/>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3661325551"/>
                  </a:ext>
                </a:extLst>
              </a:tr>
              <a:tr h="10717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a:solidFill>
                            <a:srgbClr val="C00000"/>
                          </a:solidFill>
                          <a:effectLst/>
                        </a:rPr>
                        <a:t>Du 12 au 18 mai 2019</a:t>
                      </a:r>
                    </a:p>
                    <a:p>
                      <a:endParaRPr lang="fr-FR" b="1" dirty="0">
                        <a:solidFill>
                          <a:schemeClr val="tx1"/>
                        </a:solidFill>
                        <a:effectLst/>
                        <a:latin typeface="+mn-lt"/>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tc>
                  <a:txBody>
                    <a:bodyPr/>
                    <a:lstStyle/>
                    <a:p>
                      <a:r>
                        <a:rPr lang="fr-FR" sz="1800" b="1" kern="1200" dirty="0">
                          <a:solidFill>
                            <a:schemeClr val="tx1"/>
                          </a:solidFill>
                          <a:effectLst/>
                        </a:rPr>
                        <a:t>Validation des offres par les services chargés de la post-graduation au niveau des établissements universitaires</a:t>
                      </a:r>
                      <a:endParaRPr lang="fr-FR" sz="1800" b="1" kern="1200" dirty="0">
                        <a:solidFill>
                          <a:schemeClr val="tx1"/>
                        </a:solidFill>
                        <a:effectLst/>
                        <a:latin typeface="+mn-lt"/>
                        <a:ea typeface="+mn-ea"/>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xmlns="" val="624402049"/>
                  </a:ext>
                </a:extLst>
              </a:tr>
              <a:tr h="8847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a:solidFill>
                            <a:srgbClr val="C00000"/>
                          </a:solidFill>
                          <a:effectLst/>
                        </a:rPr>
                        <a:t>Du 19 mai au 04 juin 2019</a:t>
                      </a:r>
                      <a:endParaRPr lang="fr-FR" sz="2000" b="1" dirty="0">
                        <a:solidFill>
                          <a:srgbClr val="C00000"/>
                        </a:solidFill>
                        <a:effectLst/>
                        <a:latin typeface="+mn-lt"/>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tc>
                  <a:txBody>
                    <a:bodyPr/>
                    <a:lstStyle/>
                    <a:p>
                      <a:r>
                        <a:rPr lang="fr-FR" sz="1800" b="1" kern="1200" dirty="0">
                          <a:solidFill>
                            <a:schemeClr val="tx1"/>
                          </a:solidFill>
                          <a:effectLst/>
                        </a:rPr>
                        <a:t>Session d’évaluation et recours au niveau les </a:t>
                      </a:r>
                      <a:r>
                        <a:rPr lang="fr-FR" sz="1800" b="1" kern="1200" dirty="0" err="1">
                          <a:solidFill>
                            <a:schemeClr val="tx1"/>
                          </a:solidFill>
                          <a:effectLst/>
                        </a:rPr>
                        <a:t>CRU’s</a:t>
                      </a:r>
                      <a:r>
                        <a:rPr lang="fr-FR" sz="1800" b="1" kern="1200" dirty="0">
                          <a:solidFill>
                            <a:schemeClr val="tx1"/>
                          </a:solidFill>
                          <a:effectLst/>
                        </a:rPr>
                        <a:t> via la plateforme Progress</a:t>
                      </a:r>
                      <a:endParaRPr lang="fr-FR" sz="1800" b="1" kern="1200" dirty="0">
                        <a:solidFill>
                          <a:schemeClr val="tx1"/>
                        </a:solidFill>
                        <a:effectLst/>
                        <a:latin typeface="+mn-lt"/>
                        <a:ea typeface="+mn-ea"/>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xmlns="" val="2429018426"/>
                  </a:ext>
                </a:extLst>
              </a:tr>
              <a:tr h="8847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a:solidFill>
                            <a:srgbClr val="C00000"/>
                          </a:solidFill>
                          <a:effectLst/>
                        </a:rPr>
                        <a:t>Du 09 au 15 juin 2019</a:t>
                      </a:r>
                      <a:endParaRPr lang="fr-FR" sz="2000" b="1" dirty="0">
                        <a:solidFill>
                          <a:srgbClr val="C00000"/>
                        </a:solidFill>
                        <a:effectLst/>
                        <a:latin typeface="+mn-lt"/>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tc>
                  <a:txBody>
                    <a:bodyPr/>
                    <a:lstStyle/>
                    <a:p>
                      <a:r>
                        <a:rPr lang="fr-FR" sz="1800" b="1" kern="1200" dirty="0">
                          <a:solidFill>
                            <a:schemeClr val="tx1"/>
                          </a:solidFill>
                          <a:effectLst/>
                        </a:rPr>
                        <a:t>Examen de la conformité des dossiers au niveau du MESRS</a:t>
                      </a:r>
                      <a:endParaRPr lang="fr-FR" sz="1800" b="1" kern="1200" dirty="0">
                        <a:solidFill>
                          <a:schemeClr val="tx1"/>
                        </a:solidFill>
                        <a:effectLst/>
                        <a:latin typeface="+mn-lt"/>
                        <a:ea typeface="+mn-ea"/>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xmlns="" val="3302994975"/>
                  </a:ext>
                </a:extLst>
              </a:tr>
            </a:tbl>
          </a:graphicData>
        </a:graphic>
      </p:graphicFrame>
    </p:spTree>
    <p:extLst>
      <p:ext uri="{BB962C8B-B14F-4D97-AF65-F5344CB8AC3E}">
        <p14:creationId xmlns:p14="http://schemas.microsoft.com/office/powerpoint/2010/main" xmlns="" val="1286239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16</a:t>
            </a:fld>
            <a:endParaRPr lang="fr-FR" dirty="0"/>
          </a:p>
        </p:txBody>
      </p:sp>
      <p:graphicFrame>
        <p:nvGraphicFramePr>
          <p:cNvPr id="8" name="Tableau 7">
            <a:extLst>
              <a:ext uri="{FF2B5EF4-FFF2-40B4-BE49-F238E27FC236}">
                <a16:creationId xmlns:a16="http://schemas.microsoft.com/office/drawing/2014/main" xmlns="" id="{87CCF04D-DC9E-45DF-875D-20B1C54DB5AC}"/>
              </a:ext>
            </a:extLst>
          </p:cNvPr>
          <p:cNvGraphicFramePr>
            <a:graphicFrameLocks noGrp="1"/>
          </p:cNvGraphicFramePr>
          <p:nvPr>
            <p:extLst>
              <p:ext uri="{D42A27DB-BD31-4B8C-83A1-F6EECF244321}">
                <p14:modId xmlns:p14="http://schemas.microsoft.com/office/powerpoint/2010/main" xmlns="" val="2735788360"/>
              </p:ext>
            </p:extLst>
          </p:nvPr>
        </p:nvGraphicFramePr>
        <p:xfrm>
          <a:off x="513200" y="1382501"/>
          <a:ext cx="8117599" cy="2609384"/>
        </p:xfrm>
        <a:graphic>
          <a:graphicData uri="http://schemas.openxmlformats.org/drawingml/2006/table">
            <a:tbl>
              <a:tblPr firstRow="1" bandRow="1">
                <a:tableStyleId>{F5AB1C69-6EDB-4FF4-983F-18BD219EF322}</a:tableStyleId>
              </a:tblPr>
              <a:tblGrid>
                <a:gridCol w="1159657">
                  <a:extLst>
                    <a:ext uri="{9D8B030D-6E8A-4147-A177-3AD203B41FA5}">
                      <a16:colId xmlns:a16="http://schemas.microsoft.com/office/drawing/2014/main" xmlns="" val="933742135"/>
                    </a:ext>
                  </a:extLst>
                </a:gridCol>
                <a:gridCol w="1159657">
                  <a:extLst>
                    <a:ext uri="{9D8B030D-6E8A-4147-A177-3AD203B41FA5}">
                      <a16:colId xmlns:a16="http://schemas.microsoft.com/office/drawing/2014/main" xmlns="" val="3670405818"/>
                    </a:ext>
                  </a:extLst>
                </a:gridCol>
                <a:gridCol w="1159657">
                  <a:extLst>
                    <a:ext uri="{9D8B030D-6E8A-4147-A177-3AD203B41FA5}">
                      <a16:colId xmlns:a16="http://schemas.microsoft.com/office/drawing/2014/main" xmlns="" val="2934714669"/>
                    </a:ext>
                  </a:extLst>
                </a:gridCol>
                <a:gridCol w="1159657">
                  <a:extLst>
                    <a:ext uri="{9D8B030D-6E8A-4147-A177-3AD203B41FA5}">
                      <a16:colId xmlns:a16="http://schemas.microsoft.com/office/drawing/2014/main" xmlns="" val="296405238"/>
                    </a:ext>
                  </a:extLst>
                </a:gridCol>
                <a:gridCol w="1159657">
                  <a:extLst>
                    <a:ext uri="{9D8B030D-6E8A-4147-A177-3AD203B41FA5}">
                      <a16:colId xmlns:a16="http://schemas.microsoft.com/office/drawing/2014/main" xmlns="" val="3729544208"/>
                    </a:ext>
                  </a:extLst>
                </a:gridCol>
                <a:gridCol w="1159657">
                  <a:extLst>
                    <a:ext uri="{9D8B030D-6E8A-4147-A177-3AD203B41FA5}">
                      <a16:colId xmlns:a16="http://schemas.microsoft.com/office/drawing/2014/main" xmlns="" val="2104662977"/>
                    </a:ext>
                  </a:extLst>
                </a:gridCol>
                <a:gridCol w="1159657">
                  <a:extLst>
                    <a:ext uri="{9D8B030D-6E8A-4147-A177-3AD203B41FA5}">
                      <a16:colId xmlns:a16="http://schemas.microsoft.com/office/drawing/2014/main" xmlns="" val="898122083"/>
                    </a:ext>
                  </a:extLst>
                </a:gridCol>
              </a:tblGrid>
              <a:tr h="346710">
                <a:tc rowSpan="2">
                  <a:txBody>
                    <a:bodyPr/>
                    <a:lstStyle/>
                    <a:p>
                      <a:pPr algn="ctr"/>
                      <a:r>
                        <a:rPr lang="fr-FR" dirty="0"/>
                        <a:t>Région</a:t>
                      </a:r>
                    </a:p>
                  </a:txBody>
                  <a:tcPr anchor="ctr">
                    <a:cell3D prstMaterial="dkEdge">
                      <a:bevel w="77470" h="12700" prst="softRound"/>
                      <a:lightRig rig="flood" dir="t"/>
                    </a:cell3D>
                  </a:tcPr>
                </a:tc>
                <a:tc gridSpan="3">
                  <a:txBody>
                    <a:bodyPr/>
                    <a:lstStyle/>
                    <a:p>
                      <a:pPr algn="ctr"/>
                      <a:r>
                        <a:rPr lang="fr-FR" dirty="0"/>
                        <a:t>CFD Habilités</a:t>
                      </a:r>
                    </a:p>
                  </a:txBody>
                  <a:tcPr anchor="ctr">
                    <a:cell3D prstMaterial="dkEdge">
                      <a:bevel w="77470" h="12700" prst="softRound"/>
                      <a:lightRig rig="flood" dir="t"/>
                    </a:cell3D>
                  </a:tcPr>
                </a:tc>
                <a:tc hMerge="1">
                  <a:txBody>
                    <a:bodyPr/>
                    <a:lstStyle/>
                    <a:p>
                      <a:endParaRPr lang="fr-FR" dirty="0"/>
                    </a:p>
                  </a:txBody>
                  <a:tcPr/>
                </a:tc>
                <a:tc hMerge="1">
                  <a:txBody>
                    <a:bodyPr/>
                    <a:lstStyle/>
                    <a:p>
                      <a:endParaRPr lang="fr-FR" dirty="0"/>
                    </a:p>
                  </a:txBody>
                  <a:tcPr/>
                </a:tc>
                <a:tc gridSpan="3">
                  <a:txBody>
                    <a:bodyPr/>
                    <a:lstStyle/>
                    <a:p>
                      <a:pPr algn="ctr"/>
                      <a:r>
                        <a:rPr lang="fr-FR" dirty="0"/>
                        <a:t>Postes accordés</a:t>
                      </a:r>
                    </a:p>
                  </a:txBody>
                  <a:tcPr anchor="ctr">
                    <a:cell3D prstMaterial="dkEdge">
                      <a:bevel w="77470" h="12700" prst="softRound"/>
                      <a:lightRig rig="flood" dir="t"/>
                    </a:cell3D>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xmlns="" val="2966636839"/>
                  </a:ext>
                </a:extLst>
              </a:tr>
              <a:tr h="668511">
                <a:tc vMerge="1">
                  <a:txBody>
                    <a:bodyPr/>
                    <a:lstStyle/>
                    <a:p>
                      <a:endParaRPr lang="fr-FR" dirty="0"/>
                    </a:p>
                  </a:txBody>
                  <a:tcPr/>
                </a:tc>
                <a:tc>
                  <a:txBody>
                    <a:bodyPr/>
                    <a:lstStyle/>
                    <a:p>
                      <a:r>
                        <a:rPr lang="fr-FR" dirty="0"/>
                        <a:t>2016</a:t>
                      </a:r>
                    </a:p>
                  </a:txBody>
                  <a:tcPr vert="vert270" anchor="ctr">
                    <a:cell3D prstMaterial="dkEdge">
                      <a:bevel w="77470" h="12700" prst="softRound"/>
                      <a:lightRig rig="flood" dir="t"/>
                    </a:cell3D>
                  </a:tcPr>
                </a:tc>
                <a:tc>
                  <a:txBody>
                    <a:bodyPr/>
                    <a:lstStyle/>
                    <a:p>
                      <a:r>
                        <a:rPr lang="fr-FR" dirty="0"/>
                        <a:t>2017</a:t>
                      </a:r>
                    </a:p>
                  </a:txBody>
                  <a:tcPr vert="vert270" anchor="ctr">
                    <a:cell3D prstMaterial="dkEdge">
                      <a:bevel w="77470" h="12700" prst="softRound"/>
                      <a:lightRig rig="flood" dir="t"/>
                    </a:cell3D>
                  </a:tcPr>
                </a:tc>
                <a:tc>
                  <a:txBody>
                    <a:bodyPr/>
                    <a:lstStyle/>
                    <a:p>
                      <a:r>
                        <a:rPr lang="fr-FR" dirty="0"/>
                        <a:t>2018</a:t>
                      </a:r>
                    </a:p>
                  </a:txBody>
                  <a:tcPr vert="vert270" anchor="ctr">
                    <a:cell3D prstMaterial="dkEdge">
                      <a:bevel w="77470" h="12700" prst="softRound"/>
                      <a:lightRig rig="flood" dir="t"/>
                    </a:cell3D>
                  </a:tcPr>
                </a:tc>
                <a:tc>
                  <a:txBody>
                    <a:bodyPr/>
                    <a:lstStyle/>
                    <a:p>
                      <a:r>
                        <a:rPr lang="fr-FR" dirty="0"/>
                        <a:t>2016</a:t>
                      </a:r>
                    </a:p>
                  </a:txBody>
                  <a:tcPr vert="vert270" anchor="ctr">
                    <a:cell3D prstMaterial="dkEdge">
                      <a:bevel w="77470" h="12700" prst="softRound"/>
                      <a:lightRig rig="flood" dir="t"/>
                    </a:cell3D>
                  </a:tcPr>
                </a:tc>
                <a:tc>
                  <a:txBody>
                    <a:bodyPr/>
                    <a:lstStyle/>
                    <a:p>
                      <a:r>
                        <a:rPr lang="fr-FR" dirty="0"/>
                        <a:t>2017</a:t>
                      </a:r>
                    </a:p>
                  </a:txBody>
                  <a:tcPr vert="vert270" anchor="ctr">
                    <a:cell3D prstMaterial="dkEdge">
                      <a:bevel w="77470" h="12700" prst="softRound"/>
                      <a:lightRig rig="flood" dir="t"/>
                    </a:cell3D>
                  </a:tcPr>
                </a:tc>
                <a:tc>
                  <a:txBody>
                    <a:bodyPr/>
                    <a:lstStyle/>
                    <a:p>
                      <a:r>
                        <a:rPr lang="fr-FR" dirty="0"/>
                        <a:t>2018</a:t>
                      </a:r>
                    </a:p>
                  </a:txBody>
                  <a:tcPr vert="vert270" anchor="ctr">
                    <a:cell3D prstMaterial="dkEdge">
                      <a:bevel w="77470" h="12700" prst="softRound"/>
                      <a:lightRig rig="flood" dir="t"/>
                    </a:cell3D>
                  </a:tcPr>
                </a:tc>
                <a:extLst>
                  <a:ext uri="{0D108BD9-81ED-4DB2-BD59-A6C34878D82A}">
                    <a16:rowId xmlns:a16="http://schemas.microsoft.com/office/drawing/2014/main" xmlns="" val="3067019050"/>
                  </a:ext>
                </a:extLst>
              </a:tr>
              <a:tr h="386393">
                <a:tc>
                  <a:txBody>
                    <a:bodyPr/>
                    <a:lstStyle/>
                    <a:p>
                      <a:r>
                        <a:rPr lang="fr-FR" b="0" dirty="0">
                          <a:solidFill>
                            <a:schemeClr val="tx1"/>
                          </a:solidFill>
                        </a:rPr>
                        <a:t>Centre</a:t>
                      </a:r>
                    </a:p>
                  </a:txBody>
                  <a:tcPr>
                    <a:cell3D prstMaterial="dkEdge">
                      <a:bevel w="77470" h="12700" prst="softRound"/>
                      <a:lightRig rig="flood" dir="t"/>
                    </a:cell3D>
                  </a:tcPr>
                </a:tc>
                <a:tc>
                  <a:txBody>
                    <a:bodyPr/>
                    <a:lstStyle/>
                    <a:p>
                      <a:pPr algn="r"/>
                      <a:r>
                        <a:rPr lang="fr-FR" b="0" dirty="0">
                          <a:solidFill>
                            <a:schemeClr val="tx1"/>
                          </a:solidFill>
                        </a:rPr>
                        <a:t>393</a:t>
                      </a:r>
                    </a:p>
                  </a:txBody>
                  <a:tcPr anchor="ctr">
                    <a:cell3D prstMaterial="dkEdge">
                      <a:bevel w="77470" h="12700" prst="softRound"/>
                      <a:lightRig rig="flood" dir="t"/>
                    </a:cell3D>
                  </a:tcPr>
                </a:tc>
                <a:tc>
                  <a:txBody>
                    <a:bodyPr/>
                    <a:lstStyle/>
                    <a:p>
                      <a:pPr algn="r"/>
                      <a:r>
                        <a:rPr lang="fr-FR" b="0" dirty="0">
                          <a:solidFill>
                            <a:schemeClr val="tx1"/>
                          </a:solidFill>
                        </a:rPr>
                        <a:t>358</a:t>
                      </a:r>
                    </a:p>
                  </a:txBody>
                  <a:tcPr anchor="ctr">
                    <a:cell3D prstMaterial="dkEdge">
                      <a:bevel w="77470" h="12700" prst="softRound"/>
                      <a:lightRig rig="flood" dir="t"/>
                    </a:cell3D>
                  </a:tcPr>
                </a:tc>
                <a:tc>
                  <a:txBody>
                    <a:bodyPr/>
                    <a:lstStyle/>
                    <a:p>
                      <a:pPr algn="r"/>
                      <a:r>
                        <a:rPr lang="fr-FR" b="0" dirty="0">
                          <a:solidFill>
                            <a:schemeClr val="tx1"/>
                          </a:solidFill>
                        </a:rPr>
                        <a:t>240</a:t>
                      </a:r>
                    </a:p>
                  </a:txBody>
                  <a:tcPr anchor="ctr">
                    <a:cell3D prstMaterial="dkEdge">
                      <a:bevel w="77470" h="12700" prst="softRound"/>
                      <a:lightRig rig="flood" dir="t"/>
                    </a:cell3D>
                  </a:tcPr>
                </a:tc>
                <a:tc>
                  <a:txBody>
                    <a:bodyPr/>
                    <a:lstStyle/>
                    <a:p>
                      <a:pPr algn="r"/>
                      <a:r>
                        <a:rPr lang="fr-FR" b="0" dirty="0">
                          <a:solidFill>
                            <a:schemeClr val="tx1"/>
                          </a:solidFill>
                        </a:rPr>
                        <a:t>3039</a:t>
                      </a:r>
                    </a:p>
                  </a:txBody>
                  <a:tcPr anchor="ctr">
                    <a:cell3D prstMaterial="dkEdge">
                      <a:bevel w="77470" h="12700" prst="softRound"/>
                      <a:lightRig rig="flood" dir="t"/>
                    </a:cell3D>
                  </a:tcPr>
                </a:tc>
                <a:tc>
                  <a:txBody>
                    <a:bodyPr/>
                    <a:lstStyle/>
                    <a:p>
                      <a:pPr algn="r"/>
                      <a:r>
                        <a:rPr lang="fr-FR" b="0" dirty="0">
                          <a:solidFill>
                            <a:schemeClr val="tx1"/>
                          </a:solidFill>
                        </a:rPr>
                        <a:t>1864</a:t>
                      </a:r>
                    </a:p>
                  </a:txBody>
                  <a:tcPr anchor="ctr">
                    <a:cell3D prstMaterial="dkEdge">
                      <a:bevel w="77470" h="12700" prst="softRound"/>
                      <a:lightRig rig="flood" dir="t"/>
                    </a:cell3D>
                  </a:tcPr>
                </a:tc>
                <a:tc>
                  <a:txBody>
                    <a:bodyPr/>
                    <a:lstStyle/>
                    <a:p>
                      <a:pPr algn="r"/>
                      <a:r>
                        <a:rPr lang="fr-FR" b="0" dirty="0">
                          <a:solidFill>
                            <a:schemeClr val="tx1"/>
                          </a:solidFill>
                        </a:rPr>
                        <a:t>2165</a:t>
                      </a:r>
                    </a:p>
                  </a:txBody>
                  <a:tcPr anchor="ctr">
                    <a:cell3D prstMaterial="dkEdge">
                      <a:bevel w="77470" h="12700" prst="softRound"/>
                      <a:lightRig rig="flood" dir="t"/>
                    </a:cell3D>
                  </a:tcPr>
                </a:tc>
                <a:extLst>
                  <a:ext uri="{0D108BD9-81ED-4DB2-BD59-A6C34878D82A}">
                    <a16:rowId xmlns:a16="http://schemas.microsoft.com/office/drawing/2014/main" xmlns="" val="17224746"/>
                  </a:ext>
                </a:extLst>
              </a:tr>
              <a:tr h="351525">
                <a:tc>
                  <a:txBody>
                    <a:bodyPr/>
                    <a:lstStyle/>
                    <a:p>
                      <a:r>
                        <a:rPr lang="fr-FR" sz="2400" b="1" dirty="0">
                          <a:solidFill>
                            <a:srgbClr val="C00000"/>
                          </a:solidFill>
                        </a:rPr>
                        <a:t>Est</a:t>
                      </a:r>
                    </a:p>
                  </a:txBody>
                  <a:tcPr>
                    <a:cell3D prstMaterial="dkEdge">
                      <a:bevel w="77470" h="12700" prst="softRound"/>
                      <a:lightRig rig="flood" dir="t"/>
                    </a:cell3D>
                  </a:tcPr>
                </a:tc>
                <a:tc>
                  <a:txBody>
                    <a:bodyPr/>
                    <a:lstStyle/>
                    <a:p>
                      <a:pPr algn="r"/>
                      <a:r>
                        <a:rPr lang="fr-FR" sz="2400" b="1" dirty="0">
                          <a:solidFill>
                            <a:srgbClr val="C00000"/>
                          </a:solidFill>
                        </a:rPr>
                        <a:t>424</a:t>
                      </a:r>
                    </a:p>
                  </a:txBody>
                  <a:tcPr anchor="ctr">
                    <a:cell3D prstMaterial="dkEdge">
                      <a:bevel w="77470" h="12700" prst="softRound"/>
                      <a:lightRig rig="flood" dir="t"/>
                    </a:cell3D>
                  </a:tcPr>
                </a:tc>
                <a:tc>
                  <a:txBody>
                    <a:bodyPr/>
                    <a:lstStyle/>
                    <a:p>
                      <a:pPr algn="r"/>
                      <a:r>
                        <a:rPr lang="fr-FR" sz="2400" b="1" dirty="0">
                          <a:solidFill>
                            <a:srgbClr val="C00000"/>
                          </a:solidFill>
                        </a:rPr>
                        <a:t>406</a:t>
                      </a:r>
                    </a:p>
                  </a:txBody>
                  <a:tcPr anchor="ctr">
                    <a:cell3D prstMaterial="dkEdge">
                      <a:bevel w="77470" h="12700" prst="softRound"/>
                      <a:lightRig rig="flood" dir="t"/>
                    </a:cell3D>
                  </a:tcPr>
                </a:tc>
                <a:tc>
                  <a:txBody>
                    <a:bodyPr/>
                    <a:lstStyle/>
                    <a:p>
                      <a:pPr algn="r"/>
                      <a:r>
                        <a:rPr lang="fr-FR" sz="2400" b="1" dirty="0">
                          <a:solidFill>
                            <a:srgbClr val="C00000"/>
                          </a:solidFill>
                        </a:rPr>
                        <a:t>175</a:t>
                      </a:r>
                    </a:p>
                  </a:txBody>
                  <a:tcPr anchor="ctr">
                    <a:cell3D prstMaterial="dkEdge">
                      <a:bevel w="77470" h="12700" prst="softRound"/>
                      <a:lightRig rig="flood" dir="t"/>
                    </a:cell3D>
                  </a:tcPr>
                </a:tc>
                <a:tc>
                  <a:txBody>
                    <a:bodyPr/>
                    <a:lstStyle/>
                    <a:p>
                      <a:pPr algn="r"/>
                      <a:r>
                        <a:rPr lang="fr-FR" sz="2400" b="1" dirty="0">
                          <a:solidFill>
                            <a:srgbClr val="C00000"/>
                          </a:solidFill>
                        </a:rPr>
                        <a:t>1988</a:t>
                      </a:r>
                    </a:p>
                  </a:txBody>
                  <a:tcPr anchor="ctr">
                    <a:cell3D prstMaterial="dkEdge">
                      <a:bevel w="77470" h="12700" prst="softRound"/>
                      <a:lightRig rig="flood" dir="t"/>
                    </a:cell3D>
                  </a:tcPr>
                </a:tc>
                <a:tc>
                  <a:txBody>
                    <a:bodyPr/>
                    <a:lstStyle/>
                    <a:p>
                      <a:pPr algn="r"/>
                      <a:r>
                        <a:rPr lang="fr-FR" sz="2400" b="1" dirty="0">
                          <a:solidFill>
                            <a:srgbClr val="C00000"/>
                          </a:solidFill>
                        </a:rPr>
                        <a:t>1901</a:t>
                      </a:r>
                    </a:p>
                  </a:txBody>
                  <a:tcPr anchor="ctr">
                    <a:cell3D prstMaterial="dkEdge">
                      <a:bevel w="77470" h="12700" prst="softRound"/>
                      <a:lightRig rig="flood" dir="t"/>
                    </a:cell3D>
                  </a:tcPr>
                </a:tc>
                <a:tc>
                  <a:txBody>
                    <a:bodyPr/>
                    <a:lstStyle/>
                    <a:p>
                      <a:pPr algn="r"/>
                      <a:r>
                        <a:rPr lang="fr-FR" sz="2400" b="1" dirty="0">
                          <a:solidFill>
                            <a:srgbClr val="C00000"/>
                          </a:solidFill>
                        </a:rPr>
                        <a:t>2383</a:t>
                      </a:r>
                    </a:p>
                  </a:txBody>
                  <a:tcPr anchor="ctr">
                    <a:cell3D prstMaterial="dkEdge">
                      <a:bevel w="77470" h="12700" prst="softRound"/>
                      <a:lightRig rig="flood" dir="t"/>
                    </a:cell3D>
                  </a:tcPr>
                </a:tc>
                <a:extLst>
                  <a:ext uri="{0D108BD9-81ED-4DB2-BD59-A6C34878D82A}">
                    <a16:rowId xmlns:a16="http://schemas.microsoft.com/office/drawing/2014/main" xmlns="" val="1507413378"/>
                  </a:ext>
                </a:extLst>
              </a:tr>
              <a:tr h="351525">
                <a:tc>
                  <a:txBody>
                    <a:bodyPr/>
                    <a:lstStyle/>
                    <a:p>
                      <a:r>
                        <a:rPr lang="fr-FR" dirty="0"/>
                        <a:t>Ouest</a:t>
                      </a:r>
                    </a:p>
                  </a:txBody>
                  <a:tcPr>
                    <a:cell3D prstMaterial="dkEdge">
                      <a:bevel w="77470" h="12700" prst="softRound"/>
                      <a:lightRig rig="flood" dir="t"/>
                    </a:cell3D>
                  </a:tcPr>
                </a:tc>
                <a:tc>
                  <a:txBody>
                    <a:bodyPr/>
                    <a:lstStyle/>
                    <a:p>
                      <a:pPr algn="r"/>
                      <a:r>
                        <a:rPr lang="fr-FR" dirty="0"/>
                        <a:t>362</a:t>
                      </a:r>
                    </a:p>
                  </a:txBody>
                  <a:tcPr anchor="ctr">
                    <a:cell3D prstMaterial="dkEdge">
                      <a:bevel w="77470" h="12700" prst="softRound"/>
                      <a:lightRig rig="flood" dir="t"/>
                    </a:cell3D>
                  </a:tcPr>
                </a:tc>
                <a:tc>
                  <a:txBody>
                    <a:bodyPr/>
                    <a:lstStyle/>
                    <a:p>
                      <a:pPr algn="r"/>
                      <a:r>
                        <a:rPr lang="fr-FR" dirty="0"/>
                        <a:t>285</a:t>
                      </a:r>
                    </a:p>
                  </a:txBody>
                  <a:tcPr anchor="ctr">
                    <a:cell3D prstMaterial="dkEdge">
                      <a:bevel w="77470" h="12700" prst="softRound"/>
                      <a:lightRig rig="flood" dir="t"/>
                    </a:cell3D>
                  </a:tcPr>
                </a:tc>
                <a:tc>
                  <a:txBody>
                    <a:bodyPr/>
                    <a:lstStyle/>
                    <a:p>
                      <a:pPr algn="r"/>
                      <a:r>
                        <a:rPr lang="fr-FR" dirty="0"/>
                        <a:t>204</a:t>
                      </a:r>
                    </a:p>
                  </a:txBody>
                  <a:tcPr anchor="ctr">
                    <a:cell3D prstMaterial="dkEdge">
                      <a:bevel w="77470" h="12700" prst="softRound"/>
                      <a:lightRig rig="flood" dir="t"/>
                    </a:cell3D>
                  </a:tcPr>
                </a:tc>
                <a:tc>
                  <a:txBody>
                    <a:bodyPr/>
                    <a:lstStyle/>
                    <a:p>
                      <a:pPr algn="r"/>
                      <a:r>
                        <a:rPr lang="fr-FR" dirty="0"/>
                        <a:t>1984</a:t>
                      </a:r>
                    </a:p>
                  </a:txBody>
                  <a:tcPr anchor="ctr">
                    <a:cell3D prstMaterial="dkEdge">
                      <a:bevel w="77470" h="12700" prst="softRound"/>
                      <a:lightRig rig="flood" dir="t"/>
                    </a:cell3D>
                  </a:tcPr>
                </a:tc>
                <a:tc>
                  <a:txBody>
                    <a:bodyPr/>
                    <a:lstStyle/>
                    <a:p>
                      <a:pPr algn="r"/>
                      <a:r>
                        <a:rPr lang="fr-FR" dirty="0"/>
                        <a:t>1391</a:t>
                      </a:r>
                    </a:p>
                  </a:txBody>
                  <a:tcPr anchor="ctr">
                    <a:cell3D prstMaterial="dkEdge">
                      <a:bevel w="77470" h="12700" prst="softRound"/>
                      <a:lightRig rig="flood" dir="t"/>
                    </a:cell3D>
                  </a:tcPr>
                </a:tc>
                <a:tc>
                  <a:txBody>
                    <a:bodyPr/>
                    <a:lstStyle/>
                    <a:p>
                      <a:pPr algn="r"/>
                      <a:r>
                        <a:rPr lang="fr-FR" dirty="0"/>
                        <a:t>1841</a:t>
                      </a:r>
                    </a:p>
                  </a:txBody>
                  <a:tcPr anchor="ctr">
                    <a:cell3D prstMaterial="dkEdge">
                      <a:bevel w="77470" h="12700" prst="softRound"/>
                      <a:lightRig rig="flood" dir="t"/>
                    </a:cell3D>
                  </a:tcPr>
                </a:tc>
                <a:extLst>
                  <a:ext uri="{0D108BD9-81ED-4DB2-BD59-A6C34878D82A}">
                    <a16:rowId xmlns:a16="http://schemas.microsoft.com/office/drawing/2014/main" xmlns="" val="426443941"/>
                  </a:ext>
                </a:extLst>
              </a:tr>
              <a:tr h="351525">
                <a:tc>
                  <a:txBody>
                    <a:bodyPr/>
                    <a:lstStyle/>
                    <a:p>
                      <a:r>
                        <a:rPr lang="fr-FR" b="1" dirty="0"/>
                        <a:t>Total</a:t>
                      </a:r>
                    </a:p>
                  </a:txBody>
                  <a:tcPr>
                    <a:cell3D prstMaterial="dkEdge">
                      <a:bevel w="77470" h="12700" prst="softRound"/>
                      <a:lightRig rig="flood" dir="t"/>
                    </a:cell3D>
                  </a:tcPr>
                </a:tc>
                <a:tc>
                  <a:txBody>
                    <a:bodyPr/>
                    <a:lstStyle/>
                    <a:p>
                      <a:pPr algn="r"/>
                      <a:r>
                        <a:rPr lang="fr-FR" b="1" dirty="0"/>
                        <a:t>1179</a:t>
                      </a:r>
                    </a:p>
                  </a:txBody>
                  <a:tcPr anchor="ctr">
                    <a:cell3D prstMaterial="dkEdge">
                      <a:bevel w="77470" h="12700" prst="softRound"/>
                      <a:lightRig rig="flood" dir="t"/>
                    </a:cell3D>
                  </a:tcPr>
                </a:tc>
                <a:tc>
                  <a:txBody>
                    <a:bodyPr/>
                    <a:lstStyle/>
                    <a:p>
                      <a:pPr algn="r"/>
                      <a:r>
                        <a:rPr lang="fr-FR" b="1" dirty="0"/>
                        <a:t>1049</a:t>
                      </a:r>
                    </a:p>
                  </a:txBody>
                  <a:tcPr anchor="ctr">
                    <a:cell3D prstMaterial="dkEdge">
                      <a:bevel w="77470" h="12700" prst="softRound"/>
                      <a:lightRig rig="flood" dir="t"/>
                    </a:cell3D>
                  </a:tcPr>
                </a:tc>
                <a:tc>
                  <a:txBody>
                    <a:bodyPr/>
                    <a:lstStyle/>
                    <a:p>
                      <a:pPr algn="r"/>
                      <a:r>
                        <a:rPr lang="fr-FR" b="1" dirty="0"/>
                        <a:t>719</a:t>
                      </a:r>
                    </a:p>
                  </a:txBody>
                  <a:tcPr anchor="ctr">
                    <a:cell3D prstMaterial="dkEdge">
                      <a:bevel w="77470" h="12700" prst="softRound"/>
                      <a:lightRig rig="flood" dir="t"/>
                    </a:cell3D>
                  </a:tcPr>
                </a:tc>
                <a:tc>
                  <a:txBody>
                    <a:bodyPr/>
                    <a:lstStyle/>
                    <a:p>
                      <a:pPr algn="r"/>
                      <a:r>
                        <a:rPr lang="fr-FR" b="1" dirty="0"/>
                        <a:t>7011</a:t>
                      </a:r>
                    </a:p>
                  </a:txBody>
                  <a:tcPr anchor="ctr">
                    <a:cell3D prstMaterial="dkEdge">
                      <a:bevel w="77470" h="12700" prst="softRound"/>
                      <a:lightRig rig="flood" dir="t"/>
                    </a:cell3D>
                  </a:tcPr>
                </a:tc>
                <a:tc>
                  <a:txBody>
                    <a:bodyPr/>
                    <a:lstStyle/>
                    <a:p>
                      <a:pPr algn="r"/>
                      <a:r>
                        <a:rPr lang="fr-FR" b="1" dirty="0"/>
                        <a:t>5156</a:t>
                      </a:r>
                    </a:p>
                  </a:txBody>
                  <a:tcPr anchor="ctr">
                    <a:cell3D prstMaterial="dkEdge">
                      <a:bevel w="77470" h="12700" prst="softRound"/>
                      <a:lightRig rig="flood" dir="t"/>
                    </a:cell3D>
                  </a:tcPr>
                </a:tc>
                <a:tc>
                  <a:txBody>
                    <a:bodyPr/>
                    <a:lstStyle/>
                    <a:p>
                      <a:pPr algn="r"/>
                      <a:r>
                        <a:rPr lang="fr-FR" b="1" dirty="0"/>
                        <a:t>6389</a:t>
                      </a:r>
                    </a:p>
                  </a:txBody>
                  <a:tcPr anchor="ctr">
                    <a:cell3D prstMaterial="dkEdge">
                      <a:bevel w="77470" h="12700" prst="softRound"/>
                      <a:lightRig rig="flood" dir="t"/>
                    </a:cell3D>
                  </a:tcPr>
                </a:tc>
                <a:extLst>
                  <a:ext uri="{0D108BD9-81ED-4DB2-BD59-A6C34878D82A}">
                    <a16:rowId xmlns:a16="http://schemas.microsoft.com/office/drawing/2014/main" xmlns="" val="2397102483"/>
                  </a:ext>
                </a:extLst>
              </a:tr>
            </a:tbl>
          </a:graphicData>
        </a:graphic>
      </p:graphicFrame>
      <p:graphicFrame>
        <p:nvGraphicFramePr>
          <p:cNvPr id="10" name="Graphique 9">
            <a:extLst>
              <a:ext uri="{FF2B5EF4-FFF2-40B4-BE49-F238E27FC236}">
                <a16:creationId xmlns:a16="http://schemas.microsoft.com/office/drawing/2014/main" xmlns="" id="{5828C35C-5B73-40F9-ABEB-FC8E3B62DD31}"/>
              </a:ext>
            </a:extLst>
          </p:cNvPr>
          <p:cNvGraphicFramePr>
            <a:graphicFrameLocks/>
          </p:cNvGraphicFramePr>
          <p:nvPr>
            <p:extLst>
              <p:ext uri="{D42A27DB-BD31-4B8C-83A1-F6EECF244321}">
                <p14:modId xmlns:p14="http://schemas.microsoft.com/office/powerpoint/2010/main" xmlns="" val="3715786639"/>
              </p:ext>
            </p:extLst>
          </p:nvPr>
        </p:nvGraphicFramePr>
        <p:xfrm>
          <a:off x="213070" y="3964814"/>
          <a:ext cx="4195218" cy="28485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phique 11">
            <a:extLst>
              <a:ext uri="{FF2B5EF4-FFF2-40B4-BE49-F238E27FC236}">
                <a16:creationId xmlns:a16="http://schemas.microsoft.com/office/drawing/2014/main" xmlns="" id="{AED0FF7B-B6E8-4C98-8C13-B38F3C0D8E4B}"/>
              </a:ext>
            </a:extLst>
          </p:cNvPr>
          <p:cNvGraphicFramePr>
            <a:graphicFrameLocks/>
          </p:cNvGraphicFramePr>
          <p:nvPr>
            <p:extLst>
              <p:ext uri="{D42A27DB-BD31-4B8C-83A1-F6EECF244321}">
                <p14:modId xmlns:p14="http://schemas.microsoft.com/office/powerpoint/2010/main" xmlns="" val="651175236"/>
              </p:ext>
            </p:extLst>
          </p:nvPr>
        </p:nvGraphicFramePr>
        <p:xfrm>
          <a:off x="4572000" y="3964816"/>
          <a:ext cx="4464496" cy="2848560"/>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12">
            <a:extLst>
              <a:ext uri="{FF2B5EF4-FFF2-40B4-BE49-F238E27FC236}">
                <a16:creationId xmlns:a16="http://schemas.microsoft.com/office/drawing/2014/main" xmlns="" id="{FDCB3B1D-0418-4A4D-BDFF-9CC0E2EBFAF5}"/>
              </a:ext>
            </a:extLst>
          </p:cNvPr>
          <p:cNvSpPr txBox="1"/>
          <p:nvPr/>
        </p:nvSpPr>
        <p:spPr>
          <a:xfrm>
            <a:off x="989602" y="487135"/>
            <a:ext cx="7542838" cy="830997"/>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r>
              <a:rPr lang="fr-FR" sz="2400" b="1" dirty="0"/>
              <a:t>V- Rappel - Bilan des formations de 3</a:t>
            </a:r>
            <a:r>
              <a:rPr lang="fr-FR" sz="2400" b="1" baseline="30000" dirty="0"/>
              <a:t>ème</a:t>
            </a:r>
            <a:r>
              <a:rPr lang="fr-FR" sz="2400" b="1" dirty="0"/>
              <a:t> cycle habilitées 2016-2017 à 2018-2019</a:t>
            </a:r>
          </a:p>
        </p:txBody>
      </p:sp>
      <p:sp>
        <p:nvSpPr>
          <p:cNvPr id="14" name="Rectangle 13">
            <a:extLst>
              <a:ext uri="{FF2B5EF4-FFF2-40B4-BE49-F238E27FC236}">
                <a16:creationId xmlns:a16="http://schemas.microsoft.com/office/drawing/2014/main" xmlns="" id="{395FE42B-6286-4E0E-8E29-F64607FC99CC}"/>
              </a:ext>
            </a:extLst>
          </p:cNvPr>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xmlns="" val="306282815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FD6FF12A-3F3D-4ED0-BE1F-9C3CA1EEE165}" type="slidenum">
              <a:rPr lang="fr-FR" sz="2000" b="1" smtClean="0">
                <a:solidFill>
                  <a:schemeClr val="accent1">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pPr/>
              <a:t>17</a:t>
            </a:fld>
            <a:endParaRPr lang="fr-FR" sz="2000" b="1" dirty="0">
              <a:solidFill>
                <a:schemeClr val="accent1">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graphicFrame>
        <p:nvGraphicFramePr>
          <p:cNvPr id="6" name="Tableau 5">
            <a:extLst>
              <a:ext uri="{FF2B5EF4-FFF2-40B4-BE49-F238E27FC236}">
                <a16:creationId xmlns:a16="http://schemas.microsoft.com/office/drawing/2014/main" xmlns="" id="{689398AA-DE30-4CC0-AF75-F82B2C4C8209}"/>
              </a:ext>
            </a:extLst>
          </p:cNvPr>
          <p:cNvGraphicFramePr>
            <a:graphicFrameLocks noGrp="1"/>
          </p:cNvGraphicFramePr>
          <p:nvPr>
            <p:extLst>
              <p:ext uri="{D42A27DB-BD31-4B8C-83A1-F6EECF244321}">
                <p14:modId xmlns:p14="http://schemas.microsoft.com/office/powerpoint/2010/main" xmlns="" val="1386759401"/>
              </p:ext>
            </p:extLst>
          </p:nvPr>
        </p:nvGraphicFramePr>
        <p:xfrm>
          <a:off x="213769" y="1370175"/>
          <a:ext cx="8712968" cy="2709333"/>
        </p:xfrm>
        <a:graphic>
          <a:graphicData uri="http://schemas.openxmlformats.org/drawingml/2006/table">
            <a:tbl>
              <a:tblPr firstRow="1" bandRow="1">
                <a:tableStyleId>{F5AB1C69-6EDB-4FF4-983F-18BD219EF322}</a:tableStyleId>
              </a:tblPr>
              <a:tblGrid>
                <a:gridCol w="2178242">
                  <a:extLst>
                    <a:ext uri="{9D8B030D-6E8A-4147-A177-3AD203B41FA5}">
                      <a16:colId xmlns:a16="http://schemas.microsoft.com/office/drawing/2014/main" xmlns="" val="49984052"/>
                    </a:ext>
                  </a:extLst>
                </a:gridCol>
                <a:gridCol w="2178242">
                  <a:extLst>
                    <a:ext uri="{9D8B030D-6E8A-4147-A177-3AD203B41FA5}">
                      <a16:colId xmlns:a16="http://schemas.microsoft.com/office/drawing/2014/main" xmlns="" val="603089978"/>
                    </a:ext>
                  </a:extLst>
                </a:gridCol>
                <a:gridCol w="2178242">
                  <a:extLst>
                    <a:ext uri="{9D8B030D-6E8A-4147-A177-3AD203B41FA5}">
                      <a16:colId xmlns:a16="http://schemas.microsoft.com/office/drawing/2014/main" xmlns="" val="3780012523"/>
                    </a:ext>
                  </a:extLst>
                </a:gridCol>
                <a:gridCol w="2178242">
                  <a:extLst>
                    <a:ext uri="{9D8B030D-6E8A-4147-A177-3AD203B41FA5}">
                      <a16:colId xmlns:a16="http://schemas.microsoft.com/office/drawing/2014/main" xmlns="" val="2302377600"/>
                    </a:ext>
                  </a:extLst>
                </a:gridCol>
              </a:tblGrid>
              <a:tr h="437569">
                <a:tc>
                  <a:txBody>
                    <a:bodyPr/>
                    <a:lstStyle/>
                    <a:p>
                      <a:pPr algn="ctr"/>
                      <a:r>
                        <a:rPr lang="fr-FR" dirty="0"/>
                        <a:t>Effectifs</a:t>
                      </a:r>
                    </a:p>
                  </a:txBody>
                  <a:tcPr anchor="ctr">
                    <a:cell3D prstMaterial="dkEdge">
                      <a:bevel w="77470" h="12700" prst="softRound"/>
                      <a:lightRig rig="flood" dir="t"/>
                    </a:cell3D>
                  </a:tcPr>
                </a:tc>
                <a:tc>
                  <a:txBody>
                    <a:bodyPr/>
                    <a:lstStyle/>
                    <a:p>
                      <a:pPr algn="ctr"/>
                      <a:r>
                        <a:rPr lang="fr-FR" sz="1800" b="1" kern="1200" dirty="0" err="1">
                          <a:solidFill>
                            <a:schemeClr val="lt1"/>
                          </a:solidFill>
                          <a:latin typeface="+mn-lt"/>
                          <a:ea typeface="+mn-ea"/>
                          <a:cs typeface="+mn-cs"/>
                        </a:rPr>
                        <a:t>D.Sciences</a:t>
                      </a:r>
                      <a:r>
                        <a:rPr lang="fr-FR" sz="1800"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fr-FR" dirty="0"/>
                    </a:p>
                  </a:txBody>
                  <a:tcPr anchor="ctr">
                    <a:cell3D prstMaterial="dkEdge">
                      <a:bevel w="77470" h="12700" prst="softRound"/>
                      <a:lightRig rig="flood" dir="t"/>
                    </a:cell3D>
                  </a:tcPr>
                </a:tc>
                <a:tc>
                  <a:txBody>
                    <a:bodyPr/>
                    <a:lstStyle/>
                    <a:p>
                      <a:pPr algn="ctr"/>
                      <a:r>
                        <a:rPr lang="fr-FR" sz="1800" b="1" kern="1200" noProof="0" dirty="0">
                          <a:solidFill>
                            <a:schemeClr val="lt1"/>
                          </a:solidFill>
                          <a:latin typeface="+mn-lt"/>
                          <a:ea typeface="+mn-ea"/>
                          <a:cs typeface="+mn-cs"/>
                        </a:rPr>
                        <a:t>D.3ème cycle</a:t>
                      </a:r>
                      <a:endParaRPr lang="fr-FR" sz="1800" b="1" kern="1200" dirty="0">
                        <a:solidFill>
                          <a:schemeClr val="lt1"/>
                        </a:solidFill>
                        <a:latin typeface="+mn-lt"/>
                        <a:ea typeface="+mn-ea"/>
                        <a:cs typeface="+mn-cs"/>
                      </a:endParaRPr>
                    </a:p>
                  </a:txBody>
                  <a:tcPr anchor="ctr">
                    <a:cell3D prstMaterial="dkEdge">
                      <a:bevel w="77470" h="12700" prst="softRound"/>
                      <a:lightRig rig="flood" dir="t"/>
                    </a:cell3D>
                  </a:tcPr>
                </a:tc>
                <a:tc>
                  <a:txBody>
                    <a:bodyPr/>
                    <a:lstStyle/>
                    <a:p>
                      <a:pPr algn="ctr"/>
                      <a:r>
                        <a:rPr lang="fr-FR" dirty="0"/>
                        <a:t>Total</a:t>
                      </a:r>
                    </a:p>
                  </a:txBody>
                  <a:tcPr anchor="ctr">
                    <a:cell3D prstMaterial="dkEdge">
                      <a:bevel w="77470" h="12700" prst="softRound"/>
                      <a:lightRig rig="flood" dir="t"/>
                    </a:cell3D>
                  </a:tcPr>
                </a:tc>
                <a:extLst>
                  <a:ext uri="{0D108BD9-81ED-4DB2-BD59-A6C34878D82A}">
                    <a16:rowId xmlns:a16="http://schemas.microsoft.com/office/drawing/2014/main" xmlns="" val="2478487594"/>
                  </a:ext>
                </a:extLst>
              </a:tr>
              <a:tr h="437569">
                <a:tc>
                  <a:txBody>
                    <a:bodyPr/>
                    <a:lstStyle/>
                    <a:p>
                      <a:r>
                        <a:rPr lang="fr-FR" b="1" dirty="0"/>
                        <a:t>Total</a:t>
                      </a:r>
                    </a:p>
                  </a:txBody>
                  <a:tcPr>
                    <a:cell3D prstMaterial="dkEdge">
                      <a:bevel w="77470" h="12700" prst="softRound"/>
                      <a:lightRig rig="flood" dir="t"/>
                    </a:cell3D>
                  </a:tcPr>
                </a:tc>
                <a:tc>
                  <a:txBody>
                    <a:bodyPr/>
                    <a:lstStyle/>
                    <a:p>
                      <a:pPr algn="ctr"/>
                      <a:r>
                        <a:rPr lang="fr-FR" dirty="0"/>
                        <a:t>31485</a:t>
                      </a:r>
                    </a:p>
                  </a:txBody>
                  <a:tcPr>
                    <a:cell3D prstMaterial="dkEdge">
                      <a:bevel w="77470" h="12700" prst="softRound"/>
                      <a:lightRig rig="flood" dir="t"/>
                    </a:cell3D>
                  </a:tcPr>
                </a:tc>
                <a:tc>
                  <a:txBody>
                    <a:bodyPr/>
                    <a:lstStyle/>
                    <a:p>
                      <a:pPr algn="ctr"/>
                      <a:r>
                        <a:rPr lang="fr-FR" dirty="0"/>
                        <a:t>27726</a:t>
                      </a:r>
                    </a:p>
                  </a:txBody>
                  <a:tcPr>
                    <a:cell3D prstMaterial="dkEdge">
                      <a:bevel w="77470" h="12700" prst="softRound"/>
                      <a:lightRig rig="flood" dir="t"/>
                    </a:cell3D>
                  </a:tcPr>
                </a:tc>
                <a:tc>
                  <a:txBody>
                    <a:bodyPr/>
                    <a:lstStyle/>
                    <a:p>
                      <a:pPr algn="ctr"/>
                      <a:r>
                        <a:rPr lang="fr-FR" dirty="0"/>
                        <a:t>59211</a:t>
                      </a:r>
                    </a:p>
                  </a:txBody>
                  <a:tcPr>
                    <a:cell3D prstMaterial="dkEdge">
                      <a:bevel w="77470" h="12700" prst="softRound"/>
                      <a:lightRig rig="flood" dir="t"/>
                    </a:cell3D>
                  </a:tcPr>
                </a:tc>
                <a:extLst>
                  <a:ext uri="{0D108BD9-81ED-4DB2-BD59-A6C34878D82A}">
                    <a16:rowId xmlns:a16="http://schemas.microsoft.com/office/drawing/2014/main" xmlns="" val="334914232"/>
                  </a:ext>
                </a:extLst>
              </a:tr>
              <a:tr h="1078938">
                <a:tc>
                  <a:txBody>
                    <a:bodyPr/>
                    <a:lstStyle/>
                    <a:p>
                      <a:r>
                        <a:rPr lang="fr-FR" b="1" dirty="0"/>
                        <a:t>Inscrits sur PROGRES au 10/04/2019</a:t>
                      </a:r>
                    </a:p>
                  </a:txBody>
                  <a:tcPr>
                    <a:cell3D prstMaterial="dkEdge">
                      <a:bevel w="77470" h="12700" prst="softRound"/>
                      <a:lightRig rig="flood" dir="t"/>
                    </a:cell3D>
                  </a:tcPr>
                </a:tc>
                <a:tc>
                  <a:txBody>
                    <a:bodyPr/>
                    <a:lstStyle/>
                    <a:p>
                      <a:pPr algn="ctr"/>
                      <a:r>
                        <a:rPr lang="fr-FR" sz="2400" dirty="0"/>
                        <a:t>19664</a:t>
                      </a:r>
                      <a:r>
                        <a:rPr lang="fr-FR" sz="2400" baseline="0" dirty="0"/>
                        <a:t> </a:t>
                      </a:r>
                      <a:r>
                        <a:rPr lang="fr-FR" sz="2400" b="1" dirty="0"/>
                        <a:t>(62%)</a:t>
                      </a:r>
                    </a:p>
                  </a:txBody>
                  <a:tcPr>
                    <a:cell3D prstMaterial="dkEdge">
                      <a:bevel w="77470" h="12700" prst="softRound"/>
                      <a:lightRig rig="flood" dir="t"/>
                    </a:cell3D>
                  </a:tcPr>
                </a:tc>
                <a:tc>
                  <a:txBody>
                    <a:bodyPr/>
                    <a:lstStyle/>
                    <a:p>
                      <a:pPr algn="ctr"/>
                      <a:r>
                        <a:rPr lang="fr-FR" sz="2400" dirty="0"/>
                        <a:t>19921</a:t>
                      </a:r>
                      <a:r>
                        <a:rPr lang="fr-FR" sz="2400" baseline="0" dirty="0"/>
                        <a:t> </a:t>
                      </a:r>
                      <a:r>
                        <a:rPr lang="fr-FR" sz="2400" b="1" dirty="0"/>
                        <a:t>(72%)</a:t>
                      </a:r>
                      <a:endParaRPr lang="fr-FR" sz="2400" dirty="0"/>
                    </a:p>
                  </a:txBody>
                  <a:tcPr>
                    <a:cell3D prstMaterial="dkEdge">
                      <a:bevel w="77470" h="12700" prst="softRound"/>
                      <a:lightRig rig="flood" dir="t"/>
                    </a:cell3D>
                  </a:tcPr>
                </a:tc>
                <a:tc>
                  <a:txBody>
                    <a:bodyPr/>
                    <a:lstStyle/>
                    <a:p>
                      <a:pPr algn="ctr"/>
                      <a:r>
                        <a:rPr lang="fr-FR" sz="2400" dirty="0"/>
                        <a:t>39585</a:t>
                      </a:r>
                      <a:r>
                        <a:rPr lang="fr-FR" sz="2400" baseline="0" dirty="0"/>
                        <a:t> </a:t>
                      </a:r>
                      <a:r>
                        <a:rPr lang="fr-FR" sz="2400" b="1" dirty="0"/>
                        <a:t>(67%)</a:t>
                      </a:r>
                      <a:endParaRPr lang="fr-FR" sz="2400" dirty="0"/>
                    </a:p>
                  </a:txBody>
                  <a:tcPr>
                    <a:cell3D prstMaterial="dkEdge">
                      <a:bevel w="77470" h="12700" prst="softRound"/>
                      <a:lightRig rig="flood" dir="t"/>
                    </a:cell3D>
                  </a:tcPr>
                </a:tc>
                <a:extLst>
                  <a:ext uri="{0D108BD9-81ED-4DB2-BD59-A6C34878D82A}">
                    <a16:rowId xmlns:a16="http://schemas.microsoft.com/office/drawing/2014/main" xmlns="" val="417051918"/>
                  </a:ext>
                </a:extLst>
              </a:tr>
              <a:tr h="755257">
                <a:tc>
                  <a:txBody>
                    <a:bodyPr/>
                    <a:lstStyle/>
                    <a:p>
                      <a:r>
                        <a:rPr lang="fr-FR" b="1" dirty="0"/>
                        <a:t>Reste à inscrire</a:t>
                      </a:r>
                    </a:p>
                  </a:txBody>
                  <a:tcPr>
                    <a:cell3D prstMaterial="dkEdge">
                      <a:bevel w="77470" h="12700" prst="softRound"/>
                      <a:lightRig rig="flood" dir="t"/>
                    </a:cell3D>
                  </a:tcPr>
                </a:tc>
                <a:tc>
                  <a:txBody>
                    <a:bodyPr/>
                    <a:lstStyle/>
                    <a:p>
                      <a:pPr algn="ctr"/>
                      <a:r>
                        <a:rPr lang="fr-FR" sz="2400" dirty="0"/>
                        <a:t>11821</a:t>
                      </a:r>
                      <a:r>
                        <a:rPr lang="fr-FR" sz="2400" baseline="0" dirty="0"/>
                        <a:t> </a:t>
                      </a:r>
                      <a:r>
                        <a:rPr lang="fr-FR" sz="2400" b="1" dirty="0"/>
                        <a:t>(38%)</a:t>
                      </a:r>
                      <a:endParaRPr lang="fr-FR" sz="2400" dirty="0"/>
                    </a:p>
                  </a:txBody>
                  <a:tcPr>
                    <a:cell3D prstMaterial="dkEdge">
                      <a:bevel w="77470" h="12700" prst="softRound"/>
                      <a:lightRig rig="flood" dir="t"/>
                    </a:cell3D>
                  </a:tcPr>
                </a:tc>
                <a:tc>
                  <a:txBody>
                    <a:bodyPr/>
                    <a:lstStyle/>
                    <a:p>
                      <a:pPr algn="ctr"/>
                      <a:r>
                        <a:rPr lang="fr-FR" sz="2400" dirty="0"/>
                        <a:t>7805</a:t>
                      </a:r>
                      <a:r>
                        <a:rPr lang="fr-FR" sz="2400" baseline="0" dirty="0"/>
                        <a:t> </a:t>
                      </a:r>
                      <a:r>
                        <a:rPr lang="fr-FR" sz="2400" b="1" dirty="0"/>
                        <a:t>(28%)</a:t>
                      </a:r>
                      <a:endParaRPr lang="fr-FR" sz="2400" dirty="0"/>
                    </a:p>
                  </a:txBody>
                  <a:tcPr>
                    <a:cell3D prstMaterial="dkEdge">
                      <a:bevel w="77470" h="12700" prst="softRound"/>
                      <a:lightRig rig="flood" dir="t"/>
                    </a:cell3D>
                  </a:tcPr>
                </a:tc>
                <a:tc>
                  <a:txBody>
                    <a:bodyPr/>
                    <a:lstStyle/>
                    <a:p>
                      <a:pPr algn="ctr"/>
                      <a:r>
                        <a:rPr lang="fr-FR" sz="2400" dirty="0"/>
                        <a:t>19626</a:t>
                      </a:r>
                      <a:r>
                        <a:rPr lang="fr-FR" sz="2400" baseline="0" dirty="0"/>
                        <a:t> </a:t>
                      </a:r>
                      <a:r>
                        <a:rPr lang="fr-FR" sz="2400" b="1" dirty="0"/>
                        <a:t>(33%)</a:t>
                      </a:r>
                      <a:endParaRPr lang="fr-FR" sz="2400" dirty="0"/>
                    </a:p>
                  </a:txBody>
                  <a:tcPr>
                    <a:cell3D prstMaterial="dkEdge">
                      <a:bevel w="77470" h="12700" prst="softRound"/>
                      <a:lightRig rig="flood" dir="t"/>
                    </a:cell3D>
                  </a:tcPr>
                </a:tc>
                <a:extLst>
                  <a:ext uri="{0D108BD9-81ED-4DB2-BD59-A6C34878D82A}">
                    <a16:rowId xmlns:a16="http://schemas.microsoft.com/office/drawing/2014/main" xmlns="" val="2671889296"/>
                  </a:ext>
                </a:extLst>
              </a:tr>
            </a:tbl>
          </a:graphicData>
        </a:graphic>
      </p:graphicFrame>
      <p:graphicFrame>
        <p:nvGraphicFramePr>
          <p:cNvPr id="9" name="Graphique 8">
            <a:extLst>
              <a:ext uri="{FF2B5EF4-FFF2-40B4-BE49-F238E27FC236}">
                <a16:creationId xmlns:a16="http://schemas.microsoft.com/office/drawing/2014/main" xmlns="" id="{FB33D9C3-D649-4830-B0BD-954CACBAE504}"/>
              </a:ext>
            </a:extLst>
          </p:cNvPr>
          <p:cNvGraphicFramePr>
            <a:graphicFrameLocks/>
          </p:cNvGraphicFramePr>
          <p:nvPr>
            <p:extLst>
              <p:ext uri="{D42A27DB-BD31-4B8C-83A1-F6EECF244321}">
                <p14:modId xmlns:p14="http://schemas.microsoft.com/office/powerpoint/2010/main" xmlns="" val="741561834"/>
              </p:ext>
            </p:extLst>
          </p:nvPr>
        </p:nvGraphicFramePr>
        <p:xfrm>
          <a:off x="4712522" y="4194299"/>
          <a:ext cx="4210719" cy="25271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a:extLst>
              <a:ext uri="{FF2B5EF4-FFF2-40B4-BE49-F238E27FC236}">
                <a16:creationId xmlns:a16="http://schemas.microsoft.com/office/drawing/2014/main" xmlns="" id="{C0090BAA-E32A-4346-AF81-17ACA444D397}"/>
              </a:ext>
            </a:extLst>
          </p:cNvPr>
          <p:cNvGraphicFramePr>
            <a:graphicFrameLocks/>
          </p:cNvGraphicFramePr>
          <p:nvPr>
            <p:extLst>
              <p:ext uri="{D42A27DB-BD31-4B8C-83A1-F6EECF244321}">
                <p14:modId xmlns:p14="http://schemas.microsoft.com/office/powerpoint/2010/main" xmlns="" val="3901064327"/>
              </p:ext>
            </p:extLst>
          </p:nvPr>
        </p:nvGraphicFramePr>
        <p:xfrm>
          <a:off x="213769" y="4194299"/>
          <a:ext cx="4210719" cy="2527176"/>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10">
            <a:extLst>
              <a:ext uri="{FF2B5EF4-FFF2-40B4-BE49-F238E27FC236}">
                <a16:creationId xmlns:a16="http://schemas.microsoft.com/office/drawing/2014/main" xmlns="" id="{01F063FC-9BB2-49E0-82A1-972ACBE22618}"/>
              </a:ext>
            </a:extLst>
          </p:cNvPr>
          <p:cNvSpPr txBox="1"/>
          <p:nvPr/>
        </p:nvSpPr>
        <p:spPr>
          <a:xfrm>
            <a:off x="471207" y="476016"/>
            <a:ext cx="8201587" cy="830997"/>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r>
              <a:rPr lang="fr-FR" sz="2400" b="1" dirty="0"/>
              <a:t>VI- Fichier National des Doctorants sur  la plateforme nationale PROGRES  (D.S et D.3ème cycle)</a:t>
            </a:r>
          </a:p>
        </p:txBody>
      </p:sp>
      <p:sp>
        <p:nvSpPr>
          <p:cNvPr id="12" name="Rectangle 11">
            <a:extLst>
              <a:ext uri="{FF2B5EF4-FFF2-40B4-BE49-F238E27FC236}">
                <a16:creationId xmlns:a16="http://schemas.microsoft.com/office/drawing/2014/main" xmlns="" id="{B4772C14-9609-4098-9AC2-6DDABCD856F7}"/>
              </a:ext>
            </a:extLst>
          </p:cNvPr>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xmlns="" val="423051884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825" y="236192"/>
            <a:ext cx="8576631" cy="1069627"/>
          </a:xfrm>
        </p:spPr>
        <p:txBody>
          <a:bodyPr>
            <a:noAutofit/>
          </a:bodyPr>
          <a:lstStyle/>
          <a:p>
            <a:pPr indent="-285750" fontAlgn="base">
              <a:spcAft>
                <a:spcPct val="0"/>
              </a:spcAft>
            </a:pPr>
            <a:r>
              <a:rPr lang="fr-FR" sz="2800" b="1" dirty="0">
                <a:solidFill>
                  <a:srgbClr val="FF0000"/>
                </a:solidFill>
              </a:rPr>
              <a:t>Programme de formation de 3</a:t>
            </a:r>
            <a:r>
              <a:rPr lang="fr-FR" sz="2800" b="1" baseline="30000" dirty="0">
                <a:solidFill>
                  <a:srgbClr val="FF0000"/>
                </a:solidFill>
              </a:rPr>
              <a:t>ème</a:t>
            </a:r>
            <a:r>
              <a:rPr lang="fr-FR" sz="2800" b="1" dirty="0">
                <a:solidFill>
                  <a:srgbClr val="FF0000"/>
                </a:solidFill>
              </a:rPr>
              <a:t> Cycle 2019-2020</a:t>
            </a:r>
            <a:endParaRPr lang="fr-FR" sz="2800" b="1" dirty="0">
              <a:solidFill>
                <a:srgbClr val="FF0000"/>
              </a:solidFill>
              <a:latin typeface="Times New Roman" pitchFamily="18" charset="0"/>
              <a:ea typeface="Times New Roman" pitchFamily="18" charset="0"/>
              <a:cs typeface="Times New Roman" pitchFamily="18" charset="0"/>
            </a:endParaRPr>
          </a:p>
        </p:txBody>
      </p:sp>
      <p:cxnSp>
        <p:nvCxnSpPr>
          <p:cNvPr id="7" name="Connecteur droit 6"/>
          <p:cNvCxnSpPr/>
          <p:nvPr/>
        </p:nvCxnSpPr>
        <p:spPr>
          <a:xfrm>
            <a:off x="1572816" y="1305819"/>
            <a:ext cx="6210690" cy="0"/>
          </a:xfrm>
          <a:prstGeom prst="line">
            <a:avLst/>
          </a:prstGeom>
          <a:ln>
            <a:solidFill>
              <a:srgbClr val="297530"/>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4294967295"/>
          </p:nvPr>
        </p:nvSpPr>
        <p:spPr>
          <a:xfrm>
            <a:off x="7326306" y="5522370"/>
            <a:ext cx="457200" cy="390906"/>
          </a:xfrm>
          <a:prstGeom prst="rect">
            <a:avLst/>
          </a:prstGeom>
        </p:spPr>
        <p:txBody>
          <a:bodyPr/>
          <a:lstStyle/>
          <a:p>
            <a:fld id="{1BBC90CA-126F-41A8-BDE2-D1F18F96220D}" type="slidenum">
              <a:rPr lang="fr-FR" smtClean="0"/>
              <a:pPr/>
              <a:t>18</a:t>
            </a:fld>
            <a:endParaRPr lang="fr-FR" dirty="0"/>
          </a:p>
        </p:txBody>
      </p:sp>
      <p:sp>
        <p:nvSpPr>
          <p:cNvPr id="3" name="Rectangle 2">
            <a:extLst>
              <a:ext uri="{FF2B5EF4-FFF2-40B4-BE49-F238E27FC236}">
                <a16:creationId xmlns:a16="http://schemas.microsoft.com/office/drawing/2014/main" xmlns="" id="{E3E06D37-8A36-4DD7-A257-F33A70D8133F}"/>
              </a:ext>
            </a:extLst>
          </p:cNvPr>
          <p:cNvSpPr/>
          <p:nvPr/>
        </p:nvSpPr>
        <p:spPr>
          <a:xfrm>
            <a:off x="707832" y="1883649"/>
            <a:ext cx="7936134" cy="646331"/>
          </a:xfrm>
          <a:prstGeom prst="rect">
            <a:avLst/>
          </a:prstGeom>
        </p:spPr>
        <p:txBody>
          <a:bodyPr wrap="square">
            <a:spAutoFit/>
          </a:bodyPr>
          <a:lstStyle/>
          <a:p>
            <a:pPr marL="457200" indent="-457200" algn="just">
              <a:lnSpc>
                <a:spcPct val="150000"/>
              </a:lnSpc>
              <a:spcBef>
                <a:spcPts val="450"/>
              </a:spcBef>
              <a:buFont typeface="+mj-lt"/>
              <a:buAutoNum type="arabicPeriod" startAt="2"/>
            </a:pPr>
            <a:r>
              <a:rPr lang="fr-FR" sz="2400" b="1" dirty="0" smtClean="0">
                <a:ea typeface="Times New Roman" panose="02020603050405020304" pitchFamily="18" charset="0"/>
                <a:cs typeface="Arial" panose="020B0604020202020204" pitchFamily="34" charset="0"/>
              </a:rPr>
              <a:t>Les Projets </a:t>
            </a:r>
            <a:r>
              <a:rPr lang="fr-FR" sz="2400" b="1" dirty="0">
                <a:ea typeface="Times New Roman" panose="02020603050405020304" pitchFamily="18" charset="0"/>
                <a:cs typeface="Arial" panose="020B0604020202020204" pitchFamily="34" charset="0"/>
              </a:rPr>
              <a:t>de recherche formation PRFU soumis </a:t>
            </a:r>
            <a:r>
              <a:rPr lang="fr-FR" sz="2400" b="1" dirty="0" smtClean="0">
                <a:ea typeface="Times New Roman" panose="02020603050405020304" pitchFamily="18" charset="0"/>
                <a:cs typeface="Arial" panose="020B0604020202020204" pitchFamily="34" charset="0"/>
              </a:rPr>
              <a:t>en</a:t>
            </a:r>
            <a:r>
              <a:rPr lang="fr-FR" sz="2400" b="1" dirty="0" smtClean="0">
                <a:ea typeface="Times New Roman" panose="02020603050405020304" pitchFamily="18" charset="0"/>
                <a:cs typeface="Arial" panose="020B0604020202020204" pitchFamily="34" charset="0"/>
              </a:rPr>
              <a:t> </a:t>
            </a:r>
            <a:r>
              <a:rPr lang="fr-FR" sz="2400" b="1" dirty="0">
                <a:ea typeface="Times New Roman" panose="02020603050405020304" pitchFamily="18" charset="0"/>
                <a:cs typeface="Arial" panose="020B0604020202020204" pitchFamily="34" charset="0"/>
              </a:rPr>
              <a:t>2019 </a:t>
            </a:r>
            <a:endParaRPr lang="fr-FR" sz="2400" b="1" dirty="0"/>
          </a:p>
        </p:txBody>
      </p:sp>
    </p:spTree>
    <p:extLst>
      <p:ext uri="{BB962C8B-B14F-4D97-AF65-F5344CB8AC3E}">
        <p14:creationId xmlns:p14="http://schemas.microsoft.com/office/powerpoint/2010/main" xmlns="" val="289265323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0"/>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2" name="ZoneTexte 1"/>
          <p:cNvSpPr txBox="1"/>
          <p:nvPr/>
        </p:nvSpPr>
        <p:spPr>
          <a:xfrm>
            <a:off x="755576" y="589866"/>
            <a:ext cx="7651930" cy="1077218"/>
          </a:xfrm>
          <a:prstGeom prst="rect">
            <a:avLst/>
          </a:prstGeom>
          <a:solidFill>
            <a:schemeClr val="accent3">
              <a:lumMod val="20000"/>
              <a:lumOff val="80000"/>
            </a:schemeClr>
          </a:solidFill>
        </p:spPr>
        <p:style>
          <a:lnRef idx="0">
            <a:scrgbClr r="0" g="0" b="0"/>
          </a:lnRef>
          <a:fillRef idx="1002">
            <a:schemeClr val="lt1"/>
          </a:fillRef>
          <a:effectRef idx="0">
            <a:scrgbClr r="0" g="0" b="0"/>
          </a:effectRef>
          <a:fontRef idx="major"/>
        </p:style>
        <p:txBody>
          <a:bodyPr wrap="square" rtlCol="0">
            <a:spAutoFit/>
          </a:bodyPr>
          <a:lstStyle/>
          <a:p>
            <a:pPr marL="285750" indent="-285750" algn="just">
              <a:buFont typeface="Wingdings" panose="05000000000000000000" pitchFamily="2" charset="2"/>
              <a:buChar char="Ø"/>
            </a:pPr>
            <a:r>
              <a:rPr lang="fr-FR" sz="2000" b="1" dirty="0">
                <a:solidFill>
                  <a:prstClr val="black"/>
                </a:solidFill>
              </a:rPr>
              <a:t>La soumission des nouveaux projets de Recherche-Formation (PRFU) s’est faite  via la plateforme PRFU dont le lien </a:t>
            </a:r>
            <a:r>
              <a:rPr lang="fr-FR" sz="2400" b="1" dirty="0">
                <a:solidFill>
                  <a:prstClr val="black"/>
                </a:solidFill>
                <a:hlinkClick r:id="rId3"/>
              </a:rPr>
              <a:t>http://www.prfu-mesrs.dz/</a:t>
            </a:r>
            <a:r>
              <a:rPr lang="fr-FR" sz="2400" b="1" dirty="0">
                <a:solidFill>
                  <a:prstClr val="black"/>
                </a:solidFill>
              </a:rPr>
              <a:t> </a:t>
            </a:r>
            <a:r>
              <a:rPr lang="fr-FR" sz="2000" b="1" dirty="0">
                <a:solidFill>
                  <a:prstClr val="black"/>
                </a:solidFill>
              </a:rPr>
              <a:t>selon l’échéancier suivant:</a:t>
            </a:r>
            <a:endParaRPr lang="fr-FR" altLang="fr-FR" sz="2000" b="1" dirty="0">
              <a:solidFill>
                <a:prstClr val="black"/>
              </a:solidFill>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19</a:t>
            </a:fld>
            <a:endParaRPr lang="fr-FR" dirty="0"/>
          </a:p>
        </p:txBody>
      </p:sp>
      <p:graphicFrame>
        <p:nvGraphicFramePr>
          <p:cNvPr id="7" name="Tableau 6">
            <a:extLst>
              <a:ext uri="{FF2B5EF4-FFF2-40B4-BE49-F238E27FC236}">
                <a16:creationId xmlns:a16="http://schemas.microsoft.com/office/drawing/2014/main" xmlns="" id="{D29C1764-9A92-496B-A7BA-9B7A46358F56}"/>
              </a:ext>
            </a:extLst>
          </p:cNvPr>
          <p:cNvGraphicFramePr>
            <a:graphicFrameLocks noGrp="1"/>
          </p:cNvGraphicFramePr>
          <p:nvPr>
            <p:extLst/>
          </p:nvPr>
        </p:nvGraphicFramePr>
        <p:xfrm>
          <a:off x="370735" y="1844827"/>
          <a:ext cx="8449738" cy="4410431"/>
        </p:xfrm>
        <a:graphic>
          <a:graphicData uri="http://schemas.openxmlformats.org/drawingml/2006/table">
            <a:tbl>
              <a:tblPr firstRow="1" bandRow="1">
                <a:tableStyleId>{1FECB4D8-DB02-4DC6-A0A2-4F2EBAE1DC90}</a:tableStyleId>
              </a:tblPr>
              <a:tblGrid>
                <a:gridCol w="2905121">
                  <a:extLst>
                    <a:ext uri="{9D8B030D-6E8A-4147-A177-3AD203B41FA5}">
                      <a16:colId xmlns:a16="http://schemas.microsoft.com/office/drawing/2014/main" xmlns="" val="711253201"/>
                    </a:ext>
                  </a:extLst>
                </a:gridCol>
                <a:gridCol w="5544617">
                  <a:extLst>
                    <a:ext uri="{9D8B030D-6E8A-4147-A177-3AD203B41FA5}">
                      <a16:colId xmlns:a16="http://schemas.microsoft.com/office/drawing/2014/main" xmlns="" val="647487918"/>
                    </a:ext>
                  </a:extLst>
                </a:gridCol>
              </a:tblGrid>
              <a:tr h="5357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rPr>
                        <a:t>Du 17 Mars au 12 Avril</a:t>
                      </a:r>
                      <a:r>
                        <a:rPr lang="fr-FR" sz="1800" b="1" baseline="0" dirty="0">
                          <a:solidFill>
                            <a:schemeClr val="tx1"/>
                          </a:solidFill>
                        </a:rPr>
                        <a:t>  </a:t>
                      </a:r>
                      <a:r>
                        <a:rPr lang="fr-FR" sz="1800" b="1" dirty="0">
                          <a:solidFill>
                            <a:schemeClr val="tx1"/>
                          </a:solidFill>
                        </a:rPr>
                        <a:t>2019</a:t>
                      </a:r>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rPr>
                        <a:t>Soumission des projets</a:t>
                      </a:r>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xmlns="" val="3661325551"/>
                  </a:ext>
                </a:extLst>
              </a:tr>
              <a:tr h="649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Du</a:t>
                      </a:r>
                      <a:r>
                        <a:rPr lang="fr-FR" sz="1800" b="1" baseline="0" dirty="0"/>
                        <a:t> 13 au 17 Avril  2019</a:t>
                      </a:r>
                      <a:endParaRPr lang="fr-FR" sz="1800" b="1" dirty="0"/>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rPr>
                        <a:t>Validation des</a:t>
                      </a:r>
                      <a:r>
                        <a:rPr lang="fr-FR" sz="1800" b="1" baseline="0" dirty="0">
                          <a:solidFill>
                            <a:schemeClr val="tx1"/>
                          </a:solidFill>
                        </a:rPr>
                        <a:t> projets par les établissements</a:t>
                      </a:r>
                      <a:endParaRPr lang="fr-FR" sz="1800" b="1" dirty="0">
                        <a:solidFill>
                          <a:schemeClr val="tx1"/>
                        </a:solidFill>
                      </a:endParaRPr>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xmlns="" val="624402049"/>
                  </a:ext>
                </a:extLst>
              </a:tr>
              <a:tr h="535779">
                <a:tc>
                  <a:txBody>
                    <a:bodyPr/>
                    <a:lstStyle/>
                    <a:p>
                      <a:r>
                        <a:rPr lang="fr-FR" sz="1800" b="1" dirty="0"/>
                        <a:t>Du 18 au</a:t>
                      </a:r>
                      <a:r>
                        <a:rPr lang="fr-FR" sz="1800" b="1" baseline="0" dirty="0"/>
                        <a:t> 22 </a:t>
                      </a:r>
                      <a:r>
                        <a:rPr lang="fr-FR" sz="1800" b="1" dirty="0"/>
                        <a:t>Avril 2019</a:t>
                      </a:r>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rPr>
                        <a:t>Validation des</a:t>
                      </a:r>
                      <a:r>
                        <a:rPr lang="fr-FR" sz="1800" b="1" baseline="0" dirty="0">
                          <a:solidFill>
                            <a:schemeClr val="tx1"/>
                          </a:solidFill>
                        </a:rPr>
                        <a:t> projets par les </a:t>
                      </a:r>
                      <a:r>
                        <a:rPr lang="fr-FR" sz="1800" b="1" baseline="0" dirty="0" err="1">
                          <a:solidFill>
                            <a:schemeClr val="tx1"/>
                          </a:solidFill>
                        </a:rPr>
                        <a:t>CRU’s</a:t>
                      </a:r>
                      <a:endParaRPr lang="fr-FR" sz="1800" b="1" dirty="0"/>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xmlns="" val="2429018426"/>
                  </a:ext>
                </a:extLst>
              </a:tr>
              <a:tr h="546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Du 23 au 29 Avril</a:t>
                      </a:r>
                      <a:r>
                        <a:rPr lang="fr-FR" sz="1800" b="1" baseline="0" dirty="0"/>
                        <a:t> 2019</a:t>
                      </a:r>
                      <a:endParaRPr lang="fr-FR" sz="1800" b="1" dirty="0"/>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Affectation des projets aux experts </a:t>
                      </a:r>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xmlns="" val="3302994975"/>
                  </a:ext>
                </a:extLst>
              </a:tr>
              <a:tr h="535779">
                <a:tc>
                  <a:txBody>
                    <a:bodyPr/>
                    <a:lstStyle/>
                    <a:p>
                      <a:r>
                        <a:rPr lang="fr-FR" sz="1800" b="1" dirty="0"/>
                        <a:t>Du 30 Avril</a:t>
                      </a:r>
                      <a:r>
                        <a:rPr lang="fr-FR" sz="1800" b="1" baseline="0" dirty="0"/>
                        <a:t> au 19 Mai </a:t>
                      </a:r>
                      <a:r>
                        <a:rPr lang="fr-FR" sz="1800" b="1" dirty="0"/>
                        <a:t> 2019</a:t>
                      </a:r>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Première session d’évaluation </a:t>
                      </a:r>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xmlns="" val="10004"/>
                  </a:ext>
                </a:extLst>
              </a:tr>
              <a:tr h="5357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Du 20 au 29 Mai</a:t>
                      </a:r>
                      <a:r>
                        <a:rPr lang="fr-FR" sz="1800" b="1" baseline="0" dirty="0"/>
                        <a:t> 2019 </a:t>
                      </a:r>
                      <a:endParaRPr lang="fr-FR" sz="1800" b="1" dirty="0"/>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Deuxième session d’évaluation </a:t>
                      </a:r>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xmlns="" val="10005"/>
                  </a:ext>
                </a:extLst>
              </a:tr>
              <a:tr h="5357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Du 30 Mai au</a:t>
                      </a:r>
                      <a:r>
                        <a:rPr lang="fr-FR" sz="1800" b="1" baseline="0" dirty="0"/>
                        <a:t> 05 Juin 2019 </a:t>
                      </a:r>
                      <a:endParaRPr lang="fr-FR" sz="1800" b="1" dirty="0"/>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Période</a:t>
                      </a:r>
                      <a:r>
                        <a:rPr lang="fr-FR" sz="1800" b="1" baseline="0" dirty="0"/>
                        <a:t> des recours </a:t>
                      </a:r>
                      <a:endParaRPr lang="fr-FR" sz="1800" b="1" dirty="0"/>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xmlns="" val="10006"/>
                  </a:ext>
                </a:extLst>
              </a:tr>
              <a:tr h="5357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Du 06 au 15 Juin 2019</a:t>
                      </a:r>
                      <a:r>
                        <a:rPr lang="fr-FR" sz="1800" b="1" baseline="0" dirty="0"/>
                        <a:t> </a:t>
                      </a:r>
                      <a:endParaRPr lang="fr-FR" sz="1800" b="1" dirty="0"/>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Expertise des recours </a:t>
                      </a:r>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44908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825" y="236192"/>
            <a:ext cx="8576631" cy="1069627"/>
          </a:xfrm>
        </p:spPr>
        <p:txBody>
          <a:bodyPr>
            <a:noAutofit/>
          </a:bodyPr>
          <a:lstStyle/>
          <a:p>
            <a:pPr indent="-285750" fontAlgn="base">
              <a:spcAft>
                <a:spcPct val="0"/>
              </a:spcAft>
            </a:pPr>
            <a:r>
              <a:rPr lang="fr-FR" sz="2800" b="1" dirty="0">
                <a:solidFill>
                  <a:srgbClr val="FF0000"/>
                </a:solidFill>
              </a:rPr>
              <a:t>Programme de  la formation de 3</a:t>
            </a:r>
            <a:r>
              <a:rPr lang="fr-FR" sz="2800" b="1" baseline="30000" dirty="0">
                <a:solidFill>
                  <a:srgbClr val="FF0000"/>
                </a:solidFill>
              </a:rPr>
              <a:t>ème</a:t>
            </a:r>
            <a:r>
              <a:rPr lang="fr-FR" sz="2800" b="1" dirty="0">
                <a:solidFill>
                  <a:srgbClr val="FF0000"/>
                </a:solidFill>
              </a:rPr>
              <a:t> Cycle 2019-2020</a:t>
            </a:r>
            <a:endParaRPr lang="fr-FR" sz="2800" b="1" dirty="0">
              <a:solidFill>
                <a:srgbClr val="FF0000"/>
              </a:solidFill>
              <a:latin typeface="Times New Roman" pitchFamily="18" charset="0"/>
              <a:ea typeface="Times New Roman" pitchFamily="18" charset="0"/>
              <a:cs typeface="Times New Roman" pitchFamily="18" charset="0"/>
            </a:endParaRPr>
          </a:p>
        </p:txBody>
      </p:sp>
      <p:cxnSp>
        <p:nvCxnSpPr>
          <p:cNvPr id="7" name="Connecteur droit 6"/>
          <p:cNvCxnSpPr/>
          <p:nvPr/>
        </p:nvCxnSpPr>
        <p:spPr>
          <a:xfrm>
            <a:off x="1572816" y="1305819"/>
            <a:ext cx="6210690" cy="0"/>
          </a:xfrm>
          <a:prstGeom prst="line">
            <a:avLst/>
          </a:prstGeom>
          <a:ln>
            <a:solidFill>
              <a:srgbClr val="297530"/>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4294967295"/>
          </p:nvPr>
        </p:nvSpPr>
        <p:spPr>
          <a:xfrm>
            <a:off x="7326306" y="5522370"/>
            <a:ext cx="457200" cy="390906"/>
          </a:xfrm>
          <a:prstGeom prst="rect">
            <a:avLst/>
          </a:prstGeom>
        </p:spPr>
        <p:txBody>
          <a:bodyPr/>
          <a:lstStyle/>
          <a:p>
            <a:fld id="{1BBC90CA-126F-41A8-BDE2-D1F18F96220D}" type="slidenum">
              <a:rPr lang="fr-FR" smtClean="0"/>
              <a:pPr/>
              <a:t>2</a:t>
            </a:fld>
            <a:endParaRPr lang="fr-FR" dirty="0"/>
          </a:p>
        </p:txBody>
      </p:sp>
      <p:sp>
        <p:nvSpPr>
          <p:cNvPr id="3" name="Rectangle 2">
            <a:extLst>
              <a:ext uri="{FF2B5EF4-FFF2-40B4-BE49-F238E27FC236}">
                <a16:creationId xmlns:a16="http://schemas.microsoft.com/office/drawing/2014/main" xmlns="" id="{E3E06D37-8A36-4DD7-A257-F33A70D8133F}"/>
              </a:ext>
            </a:extLst>
          </p:cNvPr>
          <p:cNvSpPr/>
          <p:nvPr/>
        </p:nvSpPr>
        <p:spPr>
          <a:xfrm>
            <a:off x="357158" y="1883648"/>
            <a:ext cx="8103274" cy="2251899"/>
          </a:xfrm>
          <a:prstGeom prst="rect">
            <a:avLst/>
          </a:prstGeom>
        </p:spPr>
        <p:txBody>
          <a:bodyPr wrap="square">
            <a:spAutoFit/>
          </a:bodyPr>
          <a:lstStyle/>
          <a:p>
            <a:pPr marL="257175" indent="-257175" algn="just">
              <a:lnSpc>
                <a:spcPct val="150000"/>
              </a:lnSpc>
              <a:spcBef>
                <a:spcPts val="450"/>
              </a:spcBef>
              <a:buFont typeface="+mj-lt"/>
              <a:buAutoNum type="arabicPeriod"/>
            </a:pPr>
            <a:r>
              <a:rPr lang="fr-FR" sz="2200" b="1" dirty="0">
                <a:ea typeface="Times New Roman" panose="02020603050405020304" pitchFamily="18" charset="0"/>
                <a:cs typeface="Arial" panose="020B0604020202020204" pitchFamily="34" charset="0"/>
              </a:rPr>
              <a:t>Explication de la note méthodologique n° 494 du 18 avril 2019 ; </a:t>
            </a:r>
          </a:p>
          <a:p>
            <a:pPr marL="257175" indent="-257175" algn="just">
              <a:lnSpc>
                <a:spcPct val="150000"/>
              </a:lnSpc>
              <a:spcBef>
                <a:spcPts val="450"/>
              </a:spcBef>
              <a:buFont typeface="+mj-lt"/>
              <a:buAutoNum type="arabicPeriod"/>
            </a:pPr>
            <a:r>
              <a:rPr lang="fr-FR" sz="2200" b="1" dirty="0">
                <a:ea typeface="Times New Roman" panose="02020603050405020304" pitchFamily="18" charset="0"/>
                <a:cs typeface="Arial" panose="020B0604020202020204" pitchFamily="34" charset="0"/>
              </a:rPr>
              <a:t>Projets de recherche formation PRFU soumis en  2019;</a:t>
            </a:r>
          </a:p>
          <a:p>
            <a:pPr marL="257175" indent="-257175" algn="just">
              <a:lnSpc>
                <a:spcPct val="150000"/>
              </a:lnSpc>
              <a:spcBef>
                <a:spcPts val="450"/>
              </a:spcBef>
              <a:buFont typeface="+mj-lt"/>
              <a:buAutoNum type="arabicPeriod"/>
            </a:pPr>
            <a:r>
              <a:rPr lang="fr-FR" sz="2200" b="1" dirty="0">
                <a:ea typeface="Times New Roman" panose="02020603050405020304" pitchFamily="18" charset="0"/>
                <a:cs typeface="Arial" panose="020B0604020202020204" pitchFamily="34" charset="0"/>
              </a:rPr>
              <a:t>Guide d’utilisation du canevas numérique via la plateforme nationale PROGRES.</a:t>
            </a:r>
            <a:endParaRPr lang="fr-FR" b="1" dirty="0">
              <a:ea typeface="Times New Roman" panose="02020603050405020304" pitchFamily="18" charset="0"/>
            </a:endParaRPr>
          </a:p>
        </p:txBody>
      </p:sp>
    </p:spTree>
    <p:extLst>
      <p:ext uri="{BB962C8B-B14F-4D97-AF65-F5344CB8AC3E}">
        <p14:creationId xmlns:p14="http://schemas.microsoft.com/office/powerpoint/2010/main" xmlns="" val="87783676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solidFill>
                  <a:prstClr val="black">
                    <a:tint val="75000"/>
                  </a:prstClr>
                </a:solidFill>
              </a:rPr>
              <a:pPr/>
              <a:t>20</a:t>
            </a:fld>
            <a:endParaRPr lang="fr-FR" dirty="0">
              <a:solidFill>
                <a:prstClr val="black">
                  <a:tint val="75000"/>
                </a:prstClr>
              </a:solidFill>
            </a:endParaRPr>
          </a:p>
        </p:txBody>
      </p:sp>
      <p:sp>
        <p:nvSpPr>
          <p:cNvPr id="11" name="ZoneTexte 10"/>
          <p:cNvSpPr txBox="1"/>
          <p:nvPr/>
        </p:nvSpPr>
        <p:spPr>
          <a:xfrm>
            <a:off x="1357290" y="916105"/>
            <a:ext cx="6599086" cy="1200329"/>
          </a:xfrm>
          <a:prstGeom prst="rect">
            <a:avLst/>
          </a:prstGeom>
          <a:solidFill>
            <a:schemeClr val="bg1">
              <a:lumMod val="95000"/>
            </a:schemeClr>
          </a:solidFill>
        </p:spPr>
        <p:txBody>
          <a:bodyPr wrap="square" rtlCol="0">
            <a:spAutoFit/>
          </a:bodyPr>
          <a:lstStyle/>
          <a:p>
            <a:pPr algn="ctr"/>
            <a:r>
              <a:rPr lang="fr-FR" sz="2400" b="1" dirty="0">
                <a:solidFill>
                  <a:srgbClr val="FF0000"/>
                </a:solidFill>
              </a:rPr>
              <a:t>02</a:t>
            </a:r>
            <a:r>
              <a:rPr lang="fr-FR" sz="2400" b="1" dirty="0">
                <a:solidFill>
                  <a:prstClr val="black"/>
                </a:solidFill>
              </a:rPr>
              <a:t> Prolongations de la phase </a:t>
            </a:r>
            <a:br>
              <a:rPr lang="fr-FR" sz="2400" b="1" dirty="0">
                <a:solidFill>
                  <a:prstClr val="black"/>
                </a:solidFill>
              </a:rPr>
            </a:br>
            <a:r>
              <a:rPr lang="fr-FR" sz="2400" b="1" dirty="0">
                <a:solidFill>
                  <a:prstClr val="black"/>
                </a:solidFill>
              </a:rPr>
              <a:t>« soumission des projets PRFU 2019 » </a:t>
            </a:r>
            <a:br>
              <a:rPr lang="fr-FR" sz="2400" b="1" dirty="0">
                <a:solidFill>
                  <a:prstClr val="black"/>
                </a:solidFill>
              </a:rPr>
            </a:br>
            <a:endParaRPr lang="fr-FR" sz="2400" b="1" dirty="0">
              <a:solidFill>
                <a:prstClr val="black"/>
              </a:solidFill>
            </a:endParaRPr>
          </a:p>
        </p:txBody>
      </p:sp>
      <p:sp>
        <p:nvSpPr>
          <p:cNvPr id="10" name="ZoneTexte 9"/>
          <p:cNvSpPr txBox="1"/>
          <p:nvPr/>
        </p:nvSpPr>
        <p:spPr>
          <a:xfrm>
            <a:off x="2771800" y="4794325"/>
            <a:ext cx="3268984" cy="1200329"/>
          </a:xfrm>
          <a:prstGeom prst="rect">
            <a:avLst/>
          </a:prstGeom>
          <a:solidFill>
            <a:schemeClr val="bg1">
              <a:lumMod val="95000"/>
            </a:schemeClr>
          </a:solidFill>
        </p:spPr>
        <p:txBody>
          <a:bodyPr wrap="square" rtlCol="0">
            <a:spAutoFit/>
          </a:bodyPr>
          <a:lstStyle/>
          <a:p>
            <a:pPr algn="ctr"/>
            <a:r>
              <a:rPr lang="fr-FR" sz="2400" b="1" dirty="0">
                <a:solidFill>
                  <a:prstClr val="black"/>
                </a:solidFill>
              </a:rPr>
              <a:t>Une 2</a:t>
            </a:r>
            <a:r>
              <a:rPr lang="fr-FR" sz="2400" b="1" baseline="30000" dirty="0">
                <a:solidFill>
                  <a:prstClr val="black"/>
                </a:solidFill>
              </a:rPr>
              <a:t>ème</a:t>
            </a:r>
            <a:r>
              <a:rPr lang="fr-FR" sz="2400" b="1" dirty="0">
                <a:solidFill>
                  <a:prstClr val="black"/>
                </a:solidFill>
              </a:rPr>
              <a:t> prolongation a été accordée jusqu’au </a:t>
            </a:r>
            <a:r>
              <a:rPr lang="fr-FR" sz="2400" b="1" dirty="0">
                <a:solidFill>
                  <a:srgbClr val="FF0000"/>
                </a:solidFill>
              </a:rPr>
              <a:t>22 Avril 2019.  </a:t>
            </a:r>
          </a:p>
        </p:txBody>
      </p:sp>
      <p:sp>
        <p:nvSpPr>
          <p:cNvPr id="12" name="Titre 13"/>
          <p:cNvSpPr txBox="1">
            <a:spLocks/>
          </p:cNvSpPr>
          <p:nvPr/>
        </p:nvSpPr>
        <p:spPr>
          <a:xfrm>
            <a:off x="0" y="0"/>
            <a:ext cx="9144000" cy="400110"/>
          </a:xfrm>
          <a:prstGeom prst="rect">
            <a:avLst/>
          </a:prstGeom>
          <a:solidFill>
            <a:srgbClr val="6BA42C"/>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chemeClr val="bg1"/>
                </a:solidFill>
                <a:latin typeface="+mn-lt"/>
                <a:ea typeface="+mn-ea"/>
                <a:cs typeface="+mn-cs"/>
              </a:rPr>
              <a:t>Projets de Recherche Formation Universitaire (PRFU)</a:t>
            </a:r>
          </a:p>
        </p:txBody>
      </p:sp>
      <p:sp>
        <p:nvSpPr>
          <p:cNvPr id="13" name="ZoneTexte 12"/>
          <p:cNvSpPr txBox="1"/>
          <p:nvPr/>
        </p:nvSpPr>
        <p:spPr>
          <a:xfrm>
            <a:off x="2771800" y="2876788"/>
            <a:ext cx="3168352" cy="1200329"/>
          </a:xfrm>
          <a:prstGeom prst="rect">
            <a:avLst/>
          </a:prstGeom>
          <a:solidFill>
            <a:schemeClr val="bg1">
              <a:lumMod val="95000"/>
            </a:schemeClr>
          </a:solidFill>
        </p:spPr>
        <p:txBody>
          <a:bodyPr wrap="square" rtlCol="0">
            <a:spAutoFit/>
          </a:bodyPr>
          <a:lstStyle/>
          <a:p>
            <a:pPr algn="ctr"/>
            <a:r>
              <a:rPr lang="fr-FR" sz="2400" b="1" dirty="0">
                <a:solidFill>
                  <a:prstClr val="black"/>
                </a:solidFill>
              </a:rPr>
              <a:t>Une 1</a:t>
            </a:r>
            <a:r>
              <a:rPr lang="fr-FR" sz="2400" b="1" baseline="30000" dirty="0">
                <a:solidFill>
                  <a:prstClr val="black"/>
                </a:solidFill>
              </a:rPr>
              <a:t>ère</a:t>
            </a:r>
            <a:r>
              <a:rPr lang="fr-FR" sz="2400" b="1" dirty="0">
                <a:solidFill>
                  <a:prstClr val="black"/>
                </a:solidFill>
              </a:rPr>
              <a:t> prolongation a été  accordée jusqu’au </a:t>
            </a:r>
            <a:r>
              <a:rPr lang="fr-FR" sz="2400" b="1" dirty="0">
                <a:solidFill>
                  <a:srgbClr val="FF0000"/>
                </a:solidFill>
              </a:rPr>
              <a:t>19 Avril 2019</a:t>
            </a:r>
            <a:r>
              <a:rPr lang="fr-FR" sz="2400" b="1" dirty="0">
                <a:solidFill>
                  <a:prstClr val="black"/>
                </a:solidFill>
              </a:rPr>
              <a:t>.  </a:t>
            </a:r>
          </a:p>
        </p:txBody>
      </p:sp>
      <p:sp>
        <p:nvSpPr>
          <p:cNvPr id="3" name="Flèche vers le bas 2"/>
          <p:cNvSpPr/>
          <p:nvPr/>
        </p:nvSpPr>
        <p:spPr>
          <a:xfrm>
            <a:off x="4211960" y="2276872"/>
            <a:ext cx="444873" cy="448041"/>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6" name="Flèche vers le bas 15"/>
          <p:cNvSpPr/>
          <p:nvPr/>
        </p:nvSpPr>
        <p:spPr>
          <a:xfrm>
            <a:off x="4199135" y="4211700"/>
            <a:ext cx="444873" cy="448041"/>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40707457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solidFill>
                  <a:prstClr val="black">
                    <a:tint val="75000"/>
                  </a:prstClr>
                </a:solidFill>
              </a:rPr>
              <a:pPr/>
              <a:t>21</a:t>
            </a:fld>
            <a:endParaRPr lang="fr-FR" dirty="0">
              <a:solidFill>
                <a:prstClr val="black">
                  <a:tint val="75000"/>
                </a:prstClr>
              </a:solidFill>
            </a:endParaRPr>
          </a:p>
        </p:txBody>
      </p:sp>
      <p:sp>
        <p:nvSpPr>
          <p:cNvPr id="12" name="Titre 13"/>
          <p:cNvSpPr txBox="1">
            <a:spLocks/>
          </p:cNvSpPr>
          <p:nvPr/>
        </p:nvSpPr>
        <p:spPr>
          <a:xfrm>
            <a:off x="0" y="0"/>
            <a:ext cx="9144000" cy="400110"/>
          </a:xfrm>
          <a:prstGeom prst="rect">
            <a:avLst/>
          </a:prstGeom>
          <a:solidFill>
            <a:srgbClr val="6BA42C"/>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chemeClr val="bg1"/>
                </a:solidFill>
                <a:latin typeface="+mn-lt"/>
                <a:ea typeface="+mn-ea"/>
                <a:cs typeface="+mn-cs"/>
              </a:rPr>
              <a:t>Projets de Recherche Formation Universitaire (PRFU)</a:t>
            </a:r>
          </a:p>
        </p:txBody>
      </p:sp>
      <p:sp>
        <p:nvSpPr>
          <p:cNvPr id="9" name="ZoneTexte 8">
            <a:extLst>
              <a:ext uri="{FF2B5EF4-FFF2-40B4-BE49-F238E27FC236}">
                <a16:creationId xmlns:a16="http://schemas.microsoft.com/office/drawing/2014/main" xmlns="" id="{01F063FC-9BB2-49E0-82A1-972ACBE22618}"/>
              </a:ext>
            </a:extLst>
          </p:cNvPr>
          <p:cNvSpPr txBox="1"/>
          <p:nvPr/>
        </p:nvSpPr>
        <p:spPr>
          <a:xfrm>
            <a:off x="2125559" y="620688"/>
            <a:ext cx="4892881" cy="461665"/>
          </a:xfrm>
          <a:prstGeom prst="rect">
            <a:avLst/>
          </a:prstGeom>
          <a:solidFill>
            <a:sysClr val="window" lastClr="FFFFFF">
              <a:lumMod val="85000"/>
            </a:sysClr>
          </a:solid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black"/>
                </a:solidFill>
                <a:effectLst/>
                <a:uLnTx/>
                <a:uFillTx/>
                <a:latin typeface="Calibri"/>
                <a:ea typeface="+mj-ea"/>
                <a:cs typeface="+mj-cs"/>
              </a:rPr>
              <a:t>Bilan de la phase de soumission</a:t>
            </a:r>
          </a:p>
        </p:txBody>
      </p:sp>
      <p:graphicFrame>
        <p:nvGraphicFramePr>
          <p:cNvPr id="14" name="Tableau 13"/>
          <p:cNvGraphicFramePr>
            <a:graphicFrameLocks noGrp="1"/>
          </p:cNvGraphicFramePr>
          <p:nvPr>
            <p:extLst/>
          </p:nvPr>
        </p:nvGraphicFramePr>
        <p:xfrm>
          <a:off x="500034" y="1428733"/>
          <a:ext cx="7929618" cy="3571902"/>
        </p:xfrm>
        <a:graphic>
          <a:graphicData uri="http://schemas.openxmlformats.org/drawingml/2006/table">
            <a:tbl>
              <a:tblPr>
                <a:tableStyleId>{0505E3EF-67EA-436B-97B2-0124C06EBD24}</a:tableStyleId>
              </a:tblPr>
              <a:tblGrid>
                <a:gridCol w="1826762">
                  <a:extLst>
                    <a:ext uri="{9D8B030D-6E8A-4147-A177-3AD203B41FA5}">
                      <a16:colId xmlns:a16="http://schemas.microsoft.com/office/drawing/2014/main" xmlns="" val="20000"/>
                    </a:ext>
                  </a:extLst>
                </a:gridCol>
                <a:gridCol w="1826762">
                  <a:extLst>
                    <a:ext uri="{9D8B030D-6E8A-4147-A177-3AD203B41FA5}">
                      <a16:colId xmlns:a16="http://schemas.microsoft.com/office/drawing/2014/main" xmlns="" val="20001"/>
                    </a:ext>
                  </a:extLst>
                </a:gridCol>
                <a:gridCol w="2104190">
                  <a:extLst>
                    <a:ext uri="{9D8B030D-6E8A-4147-A177-3AD203B41FA5}">
                      <a16:colId xmlns:a16="http://schemas.microsoft.com/office/drawing/2014/main" xmlns="" val="20002"/>
                    </a:ext>
                  </a:extLst>
                </a:gridCol>
                <a:gridCol w="2171904">
                  <a:extLst>
                    <a:ext uri="{9D8B030D-6E8A-4147-A177-3AD203B41FA5}">
                      <a16:colId xmlns:a16="http://schemas.microsoft.com/office/drawing/2014/main" xmlns="" val="20003"/>
                    </a:ext>
                  </a:extLst>
                </a:gridCol>
              </a:tblGrid>
              <a:tr h="1481800">
                <a:tc>
                  <a:txBody>
                    <a:bodyPr/>
                    <a:lstStyle/>
                    <a:p>
                      <a:pPr algn="ctr" rtl="0" fontAlgn="ctr"/>
                      <a:r>
                        <a:rPr lang="fr-FR" sz="2400" b="1" kern="1200" dirty="0">
                          <a:solidFill>
                            <a:schemeClr val="lt1"/>
                          </a:solidFill>
                          <a:effectLst/>
                          <a:latin typeface="Calibri" panose="020F0502020204030204" pitchFamily="34" charset="0"/>
                          <a:ea typeface="+mn-ea"/>
                          <a:cs typeface="+mn-cs"/>
                        </a:rPr>
                        <a:t>Région</a:t>
                      </a:r>
                      <a:endParaRPr lang="fr-FR" sz="2000" b="1" kern="1200" dirty="0">
                        <a:solidFill>
                          <a:schemeClr val="lt1"/>
                        </a:solidFill>
                        <a:effectLst/>
                        <a:latin typeface="Calibri" panose="020F0502020204030204" pitchFamily="34" charset="0"/>
                        <a:ea typeface="+mn-ea"/>
                        <a:cs typeface="+mn-cs"/>
                      </a:endParaRPr>
                    </a:p>
                  </a:txBody>
                  <a:tcPr marL="9525" marR="9525" marT="9525" marB="0" anchor="ctr">
                    <a:cell3D prstMaterial="dkEdge">
                      <a:bevel w="77470" h="12700" prst="softRound"/>
                      <a:lightRig rig="flood" dir="t"/>
                    </a:cell3D>
                    <a:solidFill>
                      <a:srgbClr val="5EA22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2400" b="1" kern="1200" dirty="0">
                          <a:solidFill>
                            <a:schemeClr val="lt1"/>
                          </a:solidFill>
                          <a:effectLst/>
                          <a:latin typeface="Calibri" panose="020F0502020204030204" pitchFamily="34" charset="0"/>
                          <a:ea typeface="+mn-ea"/>
                          <a:cs typeface="+mn-cs"/>
                        </a:rPr>
                        <a:t>Projets</a:t>
                      </a:r>
                      <a:br>
                        <a:rPr lang="fr-FR" sz="2400" b="1" kern="1200" dirty="0">
                          <a:solidFill>
                            <a:schemeClr val="lt1"/>
                          </a:solidFill>
                          <a:effectLst/>
                          <a:latin typeface="Calibri" panose="020F0502020204030204" pitchFamily="34" charset="0"/>
                          <a:ea typeface="+mn-ea"/>
                          <a:cs typeface="+mn-cs"/>
                        </a:rPr>
                      </a:br>
                      <a:r>
                        <a:rPr lang="fr-FR" sz="2400" b="1" kern="1200" dirty="0">
                          <a:solidFill>
                            <a:schemeClr val="lt1"/>
                          </a:solidFill>
                          <a:effectLst/>
                          <a:latin typeface="Calibri" panose="020F0502020204030204" pitchFamily="34" charset="0"/>
                          <a:ea typeface="+mn-ea"/>
                          <a:cs typeface="+mn-cs"/>
                        </a:rPr>
                        <a:t> Crées</a:t>
                      </a:r>
                    </a:p>
                  </a:txBody>
                  <a:tcPr marL="9525" marR="9525" marT="9525" marB="0" anchor="ctr">
                    <a:cell3D prstMaterial="dkEdge">
                      <a:bevel w="77470" h="12700" prst="softRound"/>
                      <a:lightRig rig="flood" dir="t"/>
                    </a:cell3D>
                    <a:solidFill>
                      <a:srgbClr val="5EA226"/>
                    </a:solidFill>
                  </a:tcPr>
                </a:tc>
                <a:tc>
                  <a:txBody>
                    <a:bodyPr/>
                    <a:lstStyle/>
                    <a:p>
                      <a:pPr algn="ctr" rtl="0" fontAlgn="ctr"/>
                      <a:r>
                        <a:rPr lang="fr-FR" sz="2400" b="1" kern="1200" dirty="0">
                          <a:solidFill>
                            <a:schemeClr val="lt1"/>
                          </a:solidFill>
                          <a:effectLst/>
                          <a:latin typeface="Calibri" panose="020F0502020204030204" pitchFamily="34" charset="0"/>
                          <a:ea typeface="+mn-ea"/>
                          <a:cs typeface="+mn-cs"/>
                        </a:rPr>
                        <a:t>Projets </a:t>
                      </a:r>
                      <a:br>
                        <a:rPr lang="fr-FR" sz="2400" b="1" kern="1200" dirty="0">
                          <a:solidFill>
                            <a:schemeClr val="lt1"/>
                          </a:solidFill>
                          <a:effectLst/>
                          <a:latin typeface="Calibri" panose="020F0502020204030204" pitchFamily="34" charset="0"/>
                          <a:ea typeface="+mn-ea"/>
                          <a:cs typeface="+mn-cs"/>
                        </a:rPr>
                      </a:br>
                      <a:r>
                        <a:rPr lang="fr-FR" sz="2400" b="1" kern="1200" dirty="0">
                          <a:solidFill>
                            <a:schemeClr val="lt1"/>
                          </a:solidFill>
                          <a:effectLst/>
                          <a:latin typeface="Calibri" panose="020F0502020204030204" pitchFamily="34" charset="0"/>
                          <a:ea typeface="+mn-ea"/>
                          <a:cs typeface="+mn-cs"/>
                        </a:rPr>
                        <a:t>soumis</a:t>
                      </a:r>
                    </a:p>
                  </a:txBody>
                  <a:tcPr marL="9525" marR="9525" marT="9525" marB="0" anchor="ctr">
                    <a:cell3D prstMaterial="dkEdge">
                      <a:bevel w="77470" h="12700" prst="softRound"/>
                      <a:lightRig rig="flood" dir="t"/>
                    </a:cell3D>
                    <a:solidFill>
                      <a:srgbClr val="5EA226"/>
                    </a:solidFill>
                  </a:tcPr>
                </a:tc>
                <a:tc>
                  <a:txBody>
                    <a:bodyPr/>
                    <a:lstStyle/>
                    <a:p>
                      <a:pPr algn="ctr" rtl="0" fontAlgn="ctr"/>
                      <a:r>
                        <a:rPr lang="fr-FR" sz="2400" b="1" kern="1200" dirty="0">
                          <a:solidFill>
                            <a:schemeClr val="lt1"/>
                          </a:solidFill>
                          <a:effectLst/>
                          <a:latin typeface="Calibri" panose="020F0502020204030204" pitchFamily="34" charset="0"/>
                          <a:ea typeface="+mn-ea"/>
                          <a:cs typeface="+mn-cs"/>
                        </a:rPr>
                        <a:t>Projets crées </a:t>
                      </a:r>
                      <a:br>
                        <a:rPr lang="fr-FR" sz="2400" b="1" kern="1200" dirty="0">
                          <a:solidFill>
                            <a:schemeClr val="lt1"/>
                          </a:solidFill>
                          <a:effectLst/>
                          <a:latin typeface="Calibri" panose="020F0502020204030204" pitchFamily="34" charset="0"/>
                          <a:ea typeface="+mn-ea"/>
                          <a:cs typeface="+mn-cs"/>
                        </a:rPr>
                      </a:br>
                      <a:r>
                        <a:rPr lang="fr-FR" sz="2400" b="1" kern="1200" dirty="0">
                          <a:solidFill>
                            <a:schemeClr val="lt1"/>
                          </a:solidFill>
                          <a:effectLst/>
                          <a:latin typeface="Calibri" panose="020F0502020204030204" pitchFamily="34" charset="0"/>
                          <a:ea typeface="+mn-ea"/>
                          <a:cs typeface="+mn-cs"/>
                        </a:rPr>
                        <a:t>non soumis </a:t>
                      </a:r>
                    </a:p>
                  </a:txBody>
                  <a:tcPr marL="9525" marR="9525" marT="9525" marB="0" anchor="ctr">
                    <a:cell3D prstMaterial="dkEdge">
                      <a:bevel w="77470" h="12700" prst="softRound"/>
                      <a:lightRig rig="flood" dir="t"/>
                    </a:cell3D>
                    <a:solidFill>
                      <a:srgbClr val="5EA226"/>
                    </a:solidFill>
                  </a:tcPr>
                </a:tc>
                <a:extLst>
                  <a:ext uri="{0D108BD9-81ED-4DB2-BD59-A6C34878D82A}">
                    <a16:rowId xmlns:a16="http://schemas.microsoft.com/office/drawing/2014/main" xmlns="" val="10000"/>
                  </a:ext>
                </a:extLst>
              </a:tr>
              <a:tr h="926903">
                <a:tc>
                  <a:txBody>
                    <a:bodyPr/>
                    <a:lstStyle/>
                    <a:p>
                      <a:pPr algn="ctr" rtl="0" fontAlgn="ctr"/>
                      <a:r>
                        <a:rPr lang="fr-FR" sz="2000" b="1" kern="1200" dirty="0">
                          <a:solidFill>
                            <a:prstClr val="black"/>
                          </a:solidFill>
                          <a:latin typeface="Calibri" panose="020F0502020204030204" pitchFamily="34" charset="0"/>
                          <a:ea typeface="+mn-ea"/>
                          <a:cs typeface="+mn-cs"/>
                        </a:rPr>
                        <a:t>Les</a:t>
                      </a:r>
                      <a:r>
                        <a:rPr lang="fr-FR" sz="2000" b="1" kern="1200" baseline="0" dirty="0">
                          <a:solidFill>
                            <a:prstClr val="black"/>
                          </a:solidFill>
                          <a:latin typeface="Calibri" panose="020F0502020204030204" pitchFamily="34" charset="0"/>
                          <a:ea typeface="+mn-ea"/>
                          <a:cs typeface="+mn-cs"/>
                        </a:rPr>
                        <a:t> trois régions</a:t>
                      </a:r>
                      <a:r>
                        <a:rPr lang="fr-FR" sz="2000" u="none" strike="noStrike" dirty="0">
                          <a:effectLst/>
                          <a:latin typeface="Calibri" panose="020F0502020204030204" pitchFamily="34" charset="0"/>
                          <a:cs typeface="Arial" panose="020B0604020202020204" pitchFamily="34" charset="0"/>
                        </a:rPr>
                        <a:t> </a:t>
                      </a:r>
                      <a:r>
                        <a:rPr lang="fr-FR" sz="2000" b="1" i="0" u="none" strike="noStrike" baseline="0" dirty="0">
                          <a:solidFill>
                            <a:srgbClr val="FFFFFF"/>
                          </a:solidFill>
                          <a:effectLst/>
                          <a:latin typeface="Calibri" panose="020F0502020204030204" pitchFamily="34" charset="0"/>
                          <a:cs typeface="Arial" panose="020B0604020202020204" pitchFamily="34" charset="0"/>
                        </a:rPr>
                        <a:t> </a:t>
                      </a:r>
                      <a:endParaRPr lang="fr-FR" sz="2000" b="1" i="0" u="none" strike="noStrike" dirty="0">
                        <a:solidFill>
                          <a:srgbClr val="FFFFFF"/>
                        </a:solidFill>
                        <a:effectLst/>
                        <a:latin typeface="Calibri" panose="020F0502020204030204" pitchFamily="34" charset="0"/>
                        <a:cs typeface="Arial" panose="020B0604020202020204" pitchFamily="34" charset="0"/>
                      </a:endParaRPr>
                    </a:p>
                  </a:txBody>
                  <a:tcPr marL="9525" marR="9525" marT="9525" marB="0" anchor="ctr">
                    <a:cell3D prstMaterial="dkEdge">
                      <a:bevel w="77470" h="12700" prst="softRound"/>
                      <a:lightRig rig="flood" dir="t"/>
                    </a:cell3D>
                  </a:tcPr>
                </a:tc>
                <a:tc>
                  <a:txBody>
                    <a:bodyPr/>
                    <a:lstStyle/>
                    <a:p>
                      <a:pPr algn="ctr" fontAlgn="b"/>
                      <a:r>
                        <a:rPr lang="fr-FR" sz="2400" b="1" kern="1200" dirty="0">
                          <a:solidFill>
                            <a:schemeClr val="dk1"/>
                          </a:solidFill>
                          <a:latin typeface="Calibri" panose="020F0502020204030204" pitchFamily="34" charset="0"/>
                          <a:ea typeface="+mn-ea"/>
                          <a:cs typeface="+mn-cs"/>
                        </a:rPr>
                        <a:t>3248</a:t>
                      </a:r>
                    </a:p>
                  </a:txBody>
                  <a:tcPr marL="9525" marR="9525" marT="9525" marB="0" anchor="ctr">
                    <a:cell3D prstMaterial="dkEdge">
                      <a:bevel w="77470" h="12700" prst="softRound"/>
                      <a:lightRig rig="flood" dir="t"/>
                    </a:cell3D>
                  </a:tcPr>
                </a:tc>
                <a:tc>
                  <a:txBody>
                    <a:bodyPr/>
                    <a:lstStyle/>
                    <a:p>
                      <a:pPr algn="ctr" rtl="0" fontAlgn="ctr"/>
                      <a:r>
                        <a:rPr lang="fr-FR" sz="2400" b="1" kern="1200" dirty="0">
                          <a:solidFill>
                            <a:schemeClr val="dk1"/>
                          </a:solidFill>
                          <a:latin typeface="Calibri" panose="020F0502020204030204" pitchFamily="34" charset="0"/>
                          <a:ea typeface="+mn-ea"/>
                          <a:cs typeface="+mn-cs"/>
                        </a:rPr>
                        <a:t>2844</a:t>
                      </a:r>
                    </a:p>
                  </a:txBody>
                  <a:tcPr marL="9525" marR="9525" marT="9525" marB="0" anchor="ctr">
                    <a:cell3D prstMaterial="dkEdge">
                      <a:bevel w="77470" h="12700" prst="softRound"/>
                      <a:lightRig rig="flood" dir="t"/>
                    </a:cell3D>
                  </a:tcPr>
                </a:tc>
                <a:tc>
                  <a:txBody>
                    <a:bodyPr/>
                    <a:lstStyle/>
                    <a:p>
                      <a:pPr algn="ctr" rtl="0" fontAlgn="ctr"/>
                      <a:r>
                        <a:rPr lang="fr-FR" sz="2400" b="1" kern="1200" dirty="0">
                          <a:solidFill>
                            <a:schemeClr val="dk1"/>
                          </a:solidFill>
                          <a:latin typeface="Calibri" panose="020F0502020204030204" pitchFamily="34" charset="0"/>
                          <a:ea typeface="+mn-ea"/>
                          <a:cs typeface="+mn-cs"/>
                        </a:rPr>
                        <a:t>404</a:t>
                      </a:r>
                    </a:p>
                  </a:txBody>
                  <a:tcPr marL="9525" marR="9525" marT="9525" marB="0" anchor="ctr">
                    <a:cell3D prstMaterial="dkEdge">
                      <a:bevel w="77470" h="12700" prst="softRound"/>
                      <a:lightRig rig="flood" dir="t"/>
                    </a:cell3D>
                  </a:tcPr>
                </a:tc>
                <a:extLst>
                  <a:ext uri="{0D108BD9-81ED-4DB2-BD59-A6C34878D82A}">
                    <a16:rowId xmlns:a16="http://schemas.microsoft.com/office/drawing/2014/main" xmlns="" val="10001"/>
                  </a:ext>
                </a:extLst>
              </a:tr>
              <a:tr h="618219">
                <a:tc>
                  <a:txBody>
                    <a:bodyPr/>
                    <a:lstStyle/>
                    <a:p>
                      <a:pPr algn="ctr" rtl="0" fontAlgn="ctr"/>
                      <a:r>
                        <a:rPr lang="fr-FR" sz="2000" b="1" i="0" u="none" strike="noStrike" kern="1200" dirty="0">
                          <a:solidFill>
                            <a:prstClr val="black"/>
                          </a:solidFill>
                          <a:effectLst/>
                          <a:latin typeface="Calibri" panose="020F0502020204030204" pitchFamily="34" charset="0"/>
                          <a:ea typeface="+mn-ea"/>
                          <a:cs typeface="+mn-cs"/>
                        </a:rPr>
                        <a:t>Est</a:t>
                      </a:r>
                      <a:r>
                        <a:rPr lang="fr-FR" sz="2000" b="1" i="0" u="none" strike="noStrike" kern="1200" baseline="0" dirty="0">
                          <a:solidFill>
                            <a:prstClr val="black"/>
                          </a:solidFill>
                          <a:effectLst/>
                          <a:latin typeface="Calibri" panose="020F0502020204030204" pitchFamily="34" charset="0"/>
                          <a:ea typeface="+mn-ea"/>
                          <a:cs typeface="+mn-cs"/>
                        </a:rPr>
                        <a:t> </a:t>
                      </a:r>
                      <a:endParaRPr lang="fr-FR" sz="2000" b="1" i="0" u="none" strike="noStrike" dirty="0">
                        <a:solidFill>
                          <a:srgbClr val="FFFFFF"/>
                        </a:solidFill>
                        <a:effectLst/>
                        <a:latin typeface="Calibri" panose="020F0502020204030204" pitchFamily="34" charset="0"/>
                        <a:cs typeface="Arial" panose="020B0604020202020204" pitchFamily="34" charset="0"/>
                      </a:endParaRPr>
                    </a:p>
                  </a:txBody>
                  <a:tcPr marL="9525" marR="9525" marT="9525" marB="0" anchor="ctr">
                    <a:cell3D prstMaterial="dkEdge">
                      <a:bevel w="77470" h="12700" prst="softRound"/>
                      <a:lightRig rig="flood" dir="t"/>
                    </a:cell3D>
                  </a:tcPr>
                </a:tc>
                <a:tc>
                  <a:txBody>
                    <a:bodyPr/>
                    <a:lstStyle/>
                    <a:p>
                      <a:pPr algn="ctr" fontAlgn="b"/>
                      <a:r>
                        <a:rPr lang="fr-FR" sz="3200" b="1" kern="1200" dirty="0">
                          <a:solidFill>
                            <a:prstClr val="black"/>
                          </a:solidFill>
                          <a:latin typeface="+mn-lt"/>
                          <a:ea typeface="+mn-ea"/>
                          <a:cs typeface="+mn-cs"/>
                        </a:rPr>
                        <a:t>1314</a:t>
                      </a:r>
                    </a:p>
                  </a:txBody>
                  <a:tcPr marL="9525" marR="9525" marT="9525" marB="0" anchor="ctr">
                    <a:cell3D prstMaterial="dkEdge">
                      <a:bevel w="77470" h="12700" prst="softRound"/>
                      <a:lightRig rig="flood" dir="t"/>
                    </a:cell3D>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3200" b="1" kern="1200" dirty="0">
                          <a:solidFill>
                            <a:prstClr val="black"/>
                          </a:solidFill>
                          <a:latin typeface="+mn-lt"/>
                          <a:ea typeface="+mn-ea"/>
                          <a:cs typeface="+mn-cs"/>
                        </a:rPr>
                        <a:t>1164</a:t>
                      </a:r>
                      <a:r>
                        <a:rPr lang="fr-FR" sz="3200" b="1" kern="1200" dirty="0">
                          <a:solidFill>
                            <a:schemeClr val="dk1"/>
                          </a:solidFill>
                          <a:latin typeface="Calibri" panose="020F0502020204030204" pitchFamily="34" charset="0"/>
                          <a:ea typeface="+mn-ea"/>
                          <a:cs typeface="+mn-cs"/>
                        </a:rPr>
                        <a:t>  </a:t>
                      </a:r>
                      <a:r>
                        <a:rPr lang="fr-FR" sz="2000" b="1" kern="1200" dirty="0">
                          <a:solidFill>
                            <a:srgbClr val="FF0000"/>
                          </a:solidFill>
                          <a:latin typeface="Calibri" panose="020F0502020204030204" pitchFamily="34" charset="0"/>
                          <a:ea typeface="+mn-ea"/>
                          <a:cs typeface="+mn-cs"/>
                        </a:rPr>
                        <a:t>(89%)</a:t>
                      </a:r>
                    </a:p>
                  </a:txBody>
                  <a:tcPr marL="9525" marR="9525" marT="9525" marB="0" anchor="ctr">
                    <a:cell3D prstMaterial="dkEdge">
                      <a:bevel w="77470" h="12700" prst="softRound"/>
                      <a:lightRig rig="flood" dir="t"/>
                    </a:cell3D>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3200" b="1" kern="1200" dirty="0">
                          <a:solidFill>
                            <a:prstClr val="black"/>
                          </a:solidFill>
                          <a:latin typeface="+mn-lt"/>
                          <a:ea typeface="+mn-ea"/>
                          <a:cs typeface="+mn-cs"/>
                        </a:rPr>
                        <a:t>150</a:t>
                      </a:r>
                      <a:r>
                        <a:rPr lang="fr-FR" sz="3200" b="1" kern="1200" baseline="0" dirty="0">
                          <a:solidFill>
                            <a:prstClr val="black"/>
                          </a:solidFill>
                          <a:latin typeface="+mn-lt"/>
                          <a:ea typeface="+mn-ea"/>
                          <a:cs typeface="+mn-cs"/>
                        </a:rPr>
                        <a:t> </a:t>
                      </a:r>
                      <a:r>
                        <a:rPr lang="fr-FR" sz="2000" b="1" kern="1200" dirty="0">
                          <a:solidFill>
                            <a:srgbClr val="FF0000"/>
                          </a:solidFill>
                          <a:latin typeface="Calibri" panose="020F0502020204030204" pitchFamily="34" charset="0"/>
                          <a:ea typeface="+mn-ea"/>
                          <a:cs typeface="+mn-cs"/>
                        </a:rPr>
                        <a:t>(11%)</a:t>
                      </a:r>
                    </a:p>
                  </a:txBody>
                  <a:tcPr marL="9525" marR="9525" marT="9525" marB="0" anchor="ctr">
                    <a:cell3D prstMaterial="dkEdge">
                      <a:bevel w="77470" h="12700" prst="softRound"/>
                      <a:lightRig rig="flood" dir="t"/>
                    </a:cell3D>
                  </a:tcPr>
                </a:tc>
                <a:extLst>
                  <a:ext uri="{0D108BD9-81ED-4DB2-BD59-A6C34878D82A}">
                    <a16:rowId xmlns:a16="http://schemas.microsoft.com/office/drawing/2014/main" xmlns="" val="10002"/>
                  </a:ext>
                </a:extLst>
              </a:tr>
              <a:tr h="544980">
                <a:tc>
                  <a:txBody>
                    <a:bodyPr/>
                    <a:lstStyle/>
                    <a:p>
                      <a:pPr algn="ctr"/>
                      <a:r>
                        <a:rPr lang="fr-FR" sz="2000" b="1" dirty="0">
                          <a:latin typeface="Calibri" panose="020F0502020204030204" pitchFamily="34" charset="0"/>
                        </a:rPr>
                        <a:t>Pourcentage </a:t>
                      </a:r>
                    </a:p>
                  </a:txBody>
                  <a:tcPr marL="9525" marR="9525" marT="9525" marB="0" anchor="ctr">
                    <a:cell3D prstMaterial="dkEdge">
                      <a:bevel w="77470" h="12700" prst="softRound"/>
                      <a:lightRig rig="flood" dir="t"/>
                    </a:cell3D>
                  </a:tcPr>
                </a:tc>
                <a:tc>
                  <a:txBody>
                    <a:bodyPr/>
                    <a:lstStyle/>
                    <a:p>
                      <a:pPr algn="ctr"/>
                      <a:r>
                        <a:rPr lang="fr-FR" sz="2400" b="1" dirty="0">
                          <a:latin typeface="Calibri" panose="020F0502020204030204" pitchFamily="34" charset="0"/>
                        </a:rPr>
                        <a:t>40%</a:t>
                      </a:r>
                    </a:p>
                  </a:txBody>
                  <a:tcPr marL="9525" marR="9525" marT="9525" marB="0" anchor="ctr">
                    <a:cell3D prstMaterial="dkEdge">
                      <a:bevel w="77470" h="12700" prst="softRound"/>
                      <a:lightRig rig="flood" dir="t"/>
                    </a:cell3D>
                  </a:tcPr>
                </a:tc>
                <a:tc>
                  <a:txBody>
                    <a:bodyPr/>
                    <a:lstStyle/>
                    <a:p>
                      <a:pPr algn="ctr"/>
                      <a:r>
                        <a:rPr lang="fr-FR" sz="2400" b="1" dirty="0">
                          <a:latin typeface="Calibri" panose="020F0502020204030204" pitchFamily="34" charset="0"/>
                        </a:rPr>
                        <a:t>40%</a:t>
                      </a:r>
                    </a:p>
                  </a:txBody>
                  <a:tcPr marL="9525" marR="9525" marT="9525" marB="0" anchor="ctr">
                    <a:cell3D prstMaterial="dkEdge">
                      <a:bevel w="77470" h="12700" prst="softRound"/>
                      <a:lightRig rig="flood" dir="t"/>
                    </a:cell3D>
                  </a:tcPr>
                </a:tc>
                <a:tc>
                  <a:txBody>
                    <a:bodyPr/>
                    <a:lstStyle/>
                    <a:p>
                      <a:pPr algn="ctr"/>
                      <a:r>
                        <a:rPr lang="fr-FR" sz="2400" b="1" dirty="0">
                          <a:latin typeface="Calibri" panose="020F0502020204030204" pitchFamily="34" charset="0"/>
                        </a:rPr>
                        <a:t>20%</a:t>
                      </a:r>
                    </a:p>
                  </a:txBody>
                  <a:tcPr marL="9525" marR="9525" marT="9525" marB="0" anchor="ctr">
                    <a:cell3D prstMaterial="dkEdge">
                      <a:bevel w="77470" h="12700" prst="softRound"/>
                      <a:lightRig rig="flood" dir="t"/>
                    </a:cell3D>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86005084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825" y="236192"/>
            <a:ext cx="8576631" cy="1069627"/>
          </a:xfrm>
        </p:spPr>
        <p:txBody>
          <a:bodyPr>
            <a:noAutofit/>
          </a:bodyPr>
          <a:lstStyle/>
          <a:p>
            <a:pPr indent="-285750" fontAlgn="base">
              <a:spcAft>
                <a:spcPct val="0"/>
              </a:spcAft>
            </a:pPr>
            <a:r>
              <a:rPr lang="fr-FR" sz="2800" b="1" dirty="0">
                <a:solidFill>
                  <a:srgbClr val="FF0000"/>
                </a:solidFill>
              </a:rPr>
              <a:t>Programme de formation de 3</a:t>
            </a:r>
            <a:r>
              <a:rPr lang="fr-FR" sz="2800" b="1" baseline="30000" dirty="0">
                <a:solidFill>
                  <a:srgbClr val="FF0000"/>
                </a:solidFill>
              </a:rPr>
              <a:t>ème</a:t>
            </a:r>
            <a:r>
              <a:rPr lang="fr-FR" sz="2800" b="1" dirty="0">
                <a:solidFill>
                  <a:srgbClr val="FF0000"/>
                </a:solidFill>
              </a:rPr>
              <a:t> Cycle 2019-2020</a:t>
            </a:r>
            <a:endParaRPr lang="fr-FR" sz="2800" b="1" dirty="0">
              <a:solidFill>
                <a:srgbClr val="FF0000"/>
              </a:solidFill>
              <a:latin typeface="Times New Roman" pitchFamily="18" charset="0"/>
              <a:ea typeface="Times New Roman" pitchFamily="18" charset="0"/>
              <a:cs typeface="Times New Roman" pitchFamily="18" charset="0"/>
            </a:endParaRPr>
          </a:p>
        </p:txBody>
      </p:sp>
      <p:cxnSp>
        <p:nvCxnSpPr>
          <p:cNvPr id="7" name="Connecteur droit 6"/>
          <p:cNvCxnSpPr/>
          <p:nvPr/>
        </p:nvCxnSpPr>
        <p:spPr>
          <a:xfrm>
            <a:off x="1572816" y="1305819"/>
            <a:ext cx="6210690" cy="0"/>
          </a:xfrm>
          <a:prstGeom prst="line">
            <a:avLst/>
          </a:prstGeom>
          <a:ln>
            <a:solidFill>
              <a:srgbClr val="297530"/>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4294967295"/>
          </p:nvPr>
        </p:nvSpPr>
        <p:spPr>
          <a:xfrm>
            <a:off x="7326306" y="5522370"/>
            <a:ext cx="457200" cy="390906"/>
          </a:xfrm>
          <a:prstGeom prst="rect">
            <a:avLst/>
          </a:prstGeom>
        </p:spPr>
        <p:txBody>
          <a:bodyPr/>
          <a:lstStyle/>
          <a:p>
            <a:fld id="{1BBC90CA-126F-41A8-BDE2-D1F18F96220D}" type="slidenum">
              <a:rPr lang="fr-FR" smtClean="0"/>
              <a:pPr/>
              <a:t>22</a:t>
            </a:fld>
            <a:endParaRPr lang="fr-FR" dirty="0"/>
          </a:p>
        </p:txBody>
      </p:sp>
      <p:sp>
        <p:nvSpPr>
          <p:cNvPr id="3" name="Rectangle 2">
            <a:extLst>
              <a:ext uri="{FF2B5EF4-FFF2-40B4-BE49-F238E27FC236}">
                <a16:creationId xmlns:a16="http://schemas.microsoft.com/office/drawing/2014/main" xmlns="" id="{E3E06D37-8A36-4DD7-A257-F33A70D8133F}"/>
              </a:ext>
            </a:extLst>
          </p:cNvPr>
          <p:cNvSpPr/>
          <p:nvPr/>
        </p:nvSpPr>
        <p:spPr>
          <a:xfrm>
            <a:off x="707832" y="1883649"/>
            <a:ext cx="7752600" cy="1143070"/>
          </a:xfrm>
          <a:prstGeom prst="rect">
            <a:avLst/>
          </a:prstGeom>
        </p:spPr>
        <p:txBody>
          <a:bodyPr wrap="square">
            <a:spAutoFit/>
          </a:bodyPr>
          <a:lstStyle/>
          <a:p>
            <a:pPr marL="457200" indent="-457200" algn="just">
              <a:lnSpc>
                <a:spcPct val="150000"/>
              </a:lnSpc>
              <a:spcBef>
                <a:spcPts val="450"/>
              </a:spcBef>
              <a:buFont typeface="+mj-lt"/>
              <a:buAutoNum type="arabicPeriod" startAt="3"/>
            </a:pPr>
            <a:r>
              <a:rPr lang="fr-FR" sz="2400" b="1" dirty="0">
                <a:ea typeface="Times New Roman" panose="02020603050405020304" pitchFamily="18" charset="0"/>
                <a:cs typeface="Arial" panose="020B0604020202020204" pitchFamily="34" charset="0"/>
              </a:rPr>
              <a:t>Guide d’utilisation du canevas numérique via la plateforme nationale PROGRES</a:t>
            </a:r>
            <a:endParaRPr lang="fr-FR" sz="2400" b="1" dirty="0"/>
          </a:p>
        </p:txBody>
      </p:sp>
      <p:pic>
        <p:nvPicPr>
          <p:cNvPr id="10243" name="Picture 3"/>
          <p:cNvPicPr>
            <a:picLocks noChangeAspect="1" noChangeArrowheads="1"/>
          </p:cNvPicPr>
          <p:nvPr/>
        </p:nvPicPr>
        <p:blipFill>
          <a:blip r:embed="rId3"/>
          <a:srcRect/>
          <a:stretch>
            <a:fillRect/>
          </a:stretch>
        </p:blipFill>
        <p:spPr bwMode="auto">
          <a:xfrm>
            <a:off x="785786" y="3286124"/>
            <a:ext cx="7143800" cy="1857388"/>
          </a:xfrm>
          <a:prstGeom prst="rect">
            <a:avLst/>
          </a:prstGeom>
          <a:ln>
            <a:noFill/>
          </a:ln>
          <a:effectLst>
            <a:outerShdw blurRad="292100" dist="139700" dir="2700000" algn="tl" rotWithShape="0">
              <a:srgbClr val="333333">
                <a:alpha val="65000"/>
              </a:srgbClr>
            </a:outerShdw>
          </a:effectLst>
        </p:spPr>
      </p:pic>
      <p:pic>
        <p:nvPicPr>
          <p:cNvPr id="14" name="Image 13">
            <a:extLst>
              <a:ext uri="{FF2B5EF4-FFF2-40B4-BE49-F238E27FC236}">
                <a16:creationId xmlns:a16="http://schemas.microsoft.com/office/drawing/2014/main" xmlns="" id="{672129D7-84E0-4715-987D-EFC9DA6C21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04475" y="3332175"/>
            <a:ext cx="1925177" cy="1811337"/>
          </a:xfrm>
          <a:prstGeom prst="rect">
            <a:avLst/>
          </a:prstGeom>
          <a:ln>
            <a:noFill/>
          </a:ln>
          <a:effectLst>
            <a:softEdge rad="112500"/>
          </a:effectLst>
        </p:spPr>
      </p:pic>
    </p:spTree>
    <p:extLst>
      <p:ext uri="{BB962C8B-B14F-4D97-AF65-F5344CB8AC3E}">
        <p14:creationId xmlns:p14="http://schemas.microsoft.com/office/powerpoint/2010/main" xmlns="" val="78163328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825" y="236192"/>
            <a:ext cx="8576631" cy="1069627"/>
          </a:xfrm>
        </p:spPr>
        <p:txBody>
          <a:bodyPr>
            <a:noAutofit/>
          </a:bodyPr>
          <a:lstStyle/>
          <a:p>
            <a:pPr indent="-285750" fontAlgn="base">
              <a:spcAft>
                <a:spcPct val="0"/>
              </a:spcAft>
            </a:pPr>
            <a:r>
              <a:rPr lang="fr-FR" sz="2800" b="1" dirty="0">
                <a:solidFill>
                  <a:srgbClr val="FF0000"/>
                </a:solidFill>
              </a:rPr>
              <a:t>Programme de formation de 3</a:t>
            </a:r>
            <a:r>
              <a:rPr lang="fr-FR" sz="2800" b="1" baseline="30000" dirty="0">
                <a:solidFill>
                  <a:srgbClr val="FF0000"/>
                </a:solidFill>
              </a:rPr>
              <a:t>ème</a:t>
            </a:r>
            <a:r>
              <a:rPr lang="fr-FR" sz="2800" b="1" dirty="0">
                <a:solidFill>
                  <a:srgbClr val="FF0000"/>
                </a:solidFill>
              </a:rPr>
              <a:t> Cycle 2019-2020</a:t>
            </a:r>
            <a:endParaRPr lang="fr-FR" sz="2800" b="1" dirty="0">
              <a:solidFill>
                <a:srgbClr val="FF0000"/>
              </a:solidFill>
              <a:latin typeface="Times New Roman" pitchFamily="18" charset="0"/>
              <a:ea typeface="Times New Roman" pitchFamily="18" charset="0"/>
              <a:cs typeface="Times New Roman" pitchFamily="18" charset="0"/>
            </a:endParaRPr>
          </a:p>
        </p:txBody>
      </p:sp>
      <p:cxnSp>
        <p:nvCxnSpPr>
          <p:cNvPr id="7" name="Connecteur droit 6"/>
          <p:cNvCxnSpPr/>
          <p:nvPr/>
        </p:nvCxnSpPr>
        <p:spPr>
          <a:xfrm>
            <a:off x="1572816" y="1305819"/>
            <a:ext cx="6210690" cy="0"/>
          </a:xfrm>
          <a:prstGeom prst="line">
            <a:avLst/>
          </a:prstGeom>
          <a:ln>
            <a:solidFill>
              <a:srgbClr val="297530"/>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4294967295"/>
          </p:nvPr>
        </p:nvSpPr>
        <p:spPr>
          <a:xfrm>
            <a:off x="7326306" y="5522370"/>
            <a:ext cx="457200" cy="390906"/>
          </a:xfrm>
          <a:prstGeom prst="rect">
            <a:avLst/>
          </a:prstGeom>
        </p:spPr>
        <p:txBody>
          <a:bodyPr/>
          <a:lstStyle/>
          <a:p>
            <a:fld id="{1BBC90CA-126F-41A8-BDE2-D1F18F96220D}" type="slidenum">
              <a:rPr lang="fr-FR" smtClean="0"/>
              <a:pPr/>
              <a:t>23</a:t>
            </a:fld>
            <a:endParaRPr lang="fr-FR" dirty="0"/>
          </a:p>
        </p:txBody>
      </p:sp>
      <p:sp>
        <p:nvSpPr>
          <p:cNvPr id="4" name="TextBox 3">
            <a:extLst>
              <a:ext uri="{FF2B5EF4-FFF2-40B4-BE49-F238E27FC236}">
                <a16:creationId xmlns:a16="http://schemas.microsoft.com/office/drawing/2014/main" xmlns="" id="{0B2B8193-5980-481D-A463-AD640A3A6ACB}"/>
              </a:ext>
            </a:extLst>
          </p:cNvPr>
          <p:cNvSpPr txBox="1"/>
          <p:nvPr/>
        </p:nvSpPr>
        <p:spPr>
          <a:xfrm>
            <a:off x="422696" y="1628800"/>
            <a:ext cx="8284760" cy="4431983"/>
          </a:xfrm>
          <a:prstGeom prst="rect">
            <a:avLst/>
          </a:prstGeom>
          <a:noFill/>
        </p:spPr>
        <p:txBody>
          <a:bodyPr wrap="square" rtlCol="0">
            <a:spAutoFit/>
          </a:bodyPr>
          <a:lstStyle/>
          <a:p>
            <a:pPr marL="285750" indent="-285750">
              <a:buFont typeface="Wingdings" panose="05000000000000000000" pitchFamily="2" charset="2"/>
              <a:buChar char="Ø"/>
            </a:pPr>
            <a:r>
              <a:rPr lang="fr-FR" sz="2400" b="1" dirty="0">
                <a:cs typeface="Arial" panose="020B0604020202020204" pitchFamily="34" charset="0"/>
              </a:rPr>
              <a:t>Responsable CFD </a:t>
            </a:r>
          </a:p>
          <a:p>
            <a:pPr marL="742950" lvl="1" indent="-285750">
              <a:buFont typeface="Arial" panose="020B0604020202020204" pitchFamily="34" charset="0"/>
              <a:buChar char="•"/>
            </a:pPr>
            <a:r>
              <a:rPr lang="fr-FR" dirty="0">
                <a:solidFill>
                  <a:schemeClr val="tx1">
                    <a:lumMod val="65000"/>
                    <a:lumOff val="35000"/>
                  </a:schemeClr>
                </a:solidFill>
                <a:latin typeface="Times New Roman" pitchFamily="18" charset="0"/>
                <a:cs typeface="Times New Roman" pitchFamily="18" charset="0"/>
              </a:rPr>
              <a:t>Soumission du canevas ;</a:t>
            </a:r>
          </a:p>
          <a:p>
            <a:pPr marL="742950" lvl="1" indent="-285750">
              <a:buFont typeface="Arial" panose="020B0604020202020204" pitchFamily="34" charset="0"/>
              <a:buChar char="•"/>
            </a:pPr>
            <a:r>
              <a:rPr lang="fr-FR" dirty="0">
                <a:solidFill>
                  <a:schemeClr val="tx1">
                    <a:lumMod val="65000"/>
                    <a:lumOff val="35000"/>
                  </a:schemeClr>
                </a:solidFill>
                <a:latin typeface="Times New Roman" pitchFamily="18" charset="0"/>
                <a:cs typeface="Times New Roman" pitchFamily="18" charset="0"/>
              </a:rPr>
              <a:t>De grade professeur ou MCA (</a:t>
            </a:r>
            <a:r>
              <a:rPr lang="fr-FR" b="1" dirty="0">
                <a:solidFill>
                  <a:schemeClr val="tx1">
                    <a:lumMod val="65000"/>
                    <a:lumOff val="35000"/>
                  </a:schemeClr>
                </a:solidFill>
                <a:latin typeface="Times New Roman" pitchFamily="18" charset="0"/>
                <a:cs typeface="Times New Roman" pitchFamily="18" charset="0"/>
              </a:rPr>
              <a:t>Domaine GRH</a:t>
            </a:r>
            <a:r>
              <a:rPr lang="fr-FR" dirty="0">
                <a:solidFill>
                  <a:schemeClr val="tx1">
                    <a:lumMod val="65000"/>
                    <a:lumOff val="35000"/>
                  </a:schemeClr>
                </a:solidFill>
                <a:latin typeface="Times New Roman" pitchFamily="18" charset="0"/>
                <a:cs typeface="Times New Roman" pitchFamily="18" charset="0"/>
              </a:rPr>
              <a:t>);</a:t>
            </a:r>
          </a:p>
          <a:p>
            <a:pPr marL="285750" indent="-285750">
              <a:buFont typeface="Wingdings" panose="05000000000000000000" pitchFamily="2" charset="2"/>
              <a:buChar char="Ø"/>
            </a:pPr>
            <a:r>
              <a:rPr lang="fr-FR" sz="2400" b="1" dirty="0">
                <a:cs typeface="Arial" panose="020B0604020202020204" pitchFamily="34" charset="0"/>
              </a:rPr>
              <a:t>VRPG ou DAPG </a:t>
            </a:r>
          </a:p>
          <a:p>
            <a:pPr marL="742950" lvl="1" indent="-285750">
              <a:buFont typeface="Arial" panose="020B0604020202020204" pitchFamily="34" charset="0"/>
              <a:buChar char="•"/>
            </a:pPr>
            <a:r>
              <a:rPr lang="fr-FR" dirty="0">
                <a:solidFill>
                  <a:schemeClr val="tx1">
                    <a:lumMod val="65000"/>
                    <a:lumOff val="35000"/>
                  </a:schemeClr>
                </a:solidFill>
                <a:latin typeface="Times New Roman" pitchFamily="18" charset="0"/>
                <a:cs typeface="Times New Roman" pitchFamily="18" charset="0"/>
              </a:rPr>
              <a:t>Contrôle de conformité des canevas soumis;</a:t>
            </a:r>
          </a:p>
          <a:p>
            <a:pPr marL="285750" indent="-285750">
              <a:buFont typeface="Wingdings" panose="05000000000000000000" pitchFamily="2" charset="2"/>
              <a:buChar char="Ø"/>
            </a:pPr>
            <a:r>
              <a:rPr lang="fr-FR" sz="2400" b="1" dirty="0">
                <a:cs typeface="Arial" panose="020B0604020202020204" pitchFamily="34" charset="0"/>
              </a:rPr>
              <a:t>Conférence régionales des établissements :</a:t>
            </a:r>
          </a:p>
          <a:p>
            <a:pPr marL="742950" lvl="1" indent="-285750">
              <a:buFont typeface="Arial" panose="020B0604020202020204" pitchFamily="34" charset="0"/>
              <a:buChar char="•"/>
            </a:pPr>
            <a:r>
              <a:rPr lang="fr-FR" dirty="0">
                <a:solidFill>
                  <a:schemeClr val="tx1">
                    <a:lumMod val="65000"/>
                    <a:lumOff val="35000"/>
                  </a:schemeClr>
                </a:solidFill>
                <a:latin typeface="Times New Roman" pitchFamily="18" charset="0"/>
                <a:cs typeface="Times New Roman" pitchFamily="18" charset="0"/>
              </a:rPr>
              <a:t>Désignation des expertes par filière;</a:t>
            </a:r>
          </a:p>
          <a:p>
            <a:pPr marL="742950" lvl="1" indent="-285750">
              <a:buFont typeface="Arial" panose="020B0604020202020204" pitchFamily="34" charset="0"/>
              <a:buChar char="•"/>
            </a:pPr>
            <a:r>
              <a:rPr lang="fr-FR" dirty="0">
                <a:solidFill>
                  <a:schemeClr val="tx1">
                    <a:lumMod val="65000"/>
                    <a:lumOff val="35000"/>
                  </a:schemeClr>
                </a:solidFill>
                <a:latin typeface="Times New Roman" pitchFamily="18" charset="0"/>
                <a:cs typeface="Times New Roman" pitchFamily="18" charset="0"/>
              </a:rPr>
              <a:t>Affectation des canevas aux experts;</a:t>
            </a:r>
          </a:p>
          <a:p>
            <a:pPr marL="742950" lvl="1" indent="-285750">
              <a:buFont typeface="Arial" panose="020B0604020202020204" pitchFamily="34" charset="0"/>
              <a:buChar char="•"/>
            </a:pPr>
            <a:r>
              <a:rPr lang="fr-FR" dirty="0">
                <a:solidFill>
                  <a:schemeClr val="tx1">
                    <a:lumMod val="65000"/>
                    <a:lumOff val="35000"/>
                  </a:schemeClr>
                </a:solidFill>
                <a:latin typeface="Times New Roman" pitchFamily="18" charset="0"/>
                <a:cs typeface="Times New Roman" pitchFamily="18" charset="0"/>
              </a:rPr>
              <a:t>Validation des canevas expertisés;</a:t>
            </a:r>
          </a:p>
          <a:p>
            <a:pPr marL="285750" indent="-285750">
              <a:buFont typeface="Wingdings" panose="05000000000000000000" pitchFamily="2" charset="2"/>
              <a:buChar char="Ø"/>
            </a:pPr>
            <a:r>
              <a:rPr lang="fr-FR" sz="2400" b="1" dirty="0">
                <a:cs typeface="Arial" panose="020B0604020202020204" pitchFamily="34" charset="0"/>
              </a:rPr>
              <a:t>Experts;</a:t>
            </a:r>
          </a:p>
          <a:p>
            <a:pPr marL="742950" lvl="1" indent="-285750">
              <a:buFont typeface="Arial" panose="020B0604020202020204" pitchFamily="34" charset="0"/>
              <a:buChar char="•"/>
            </a:pPr>
            <a:r>
              <a:rPr lang="fr-FR" dirty="0">
                <a:solidFill>
                  <a:schemeClr val="tx1">
                    <a:lumMod val="65000"/>
                    <a:lumOff val="35000"/>
                  </a:schemeClr>
                </a:solidFill>
                <a:latin typeface="Times New Roman" pitchFamily="18" charset="0"/>
                <a:cs typeface="Times New Roman" pitchFamily="18" charset="0"/>
              </a:rPr>
              <a:t>Expertise des canevas;</a:t>
            </a:r>
          </a:p>
          <a:p>
            <a:pPr marL="285750" indent="-285750">
              <a:buFont typeface="Wingdings" panose="05000000000000000000" pitchFamily="2" charset="2"/>
              <a:buChar char="Ø"/>
            </a:pPr>
            <a:r>
              <a:rPr lang="fr-FR" sz="2400" b="1" dirty="0">
                <a:cs typeface="Arial" panose="020B0604020202020204" pitchFamily="34" charset="0"/>
              </a:rPr>
              <a:t>Ministère </a:t>
            </a:r>
          </a:p>
          <a:p>
            <a:pPr marL="742950" lvl="1" indent="-285750">
              <a:buFont typeface="Arial" panose="020B0604020202020204" pitchFamily="34" charset="0"/>
              <a:buChar char="•"/>
            </a:pPr>
            <a:r>
              <a:rPr lang="fr-FR" dirty="0">
                <a:solidFill>
                  <a:schemeClr val="tx1">
                    <a:lumMod val="65000"/>
                    <a:lumOff val="35000"/>
                  </a:schemeClr>
                </a:solidFill>
                <a:latin typeface="Times New Roman" pitchFamily="18" charset="0"/>
                <a:cs typeface="Times New Roman" pitchFamily="18" charset="0"/>
              </a:rPr>
              <a:t>Validation et l’habilitation de l’offre de formation </a:t>
            </a:r>
          </a:p>
          <a:p>
            <a:endParaRPr lang="fr-FR" dirty="0"/>
          </a:p>
        </p:txBody>
      </p:sp>
    </p:spTree>
    <p:extLst>
      <p:ext uri="{BB962C8B-B14F-4D97-AF65-F5344CB8AC3E}">
        <p14:creationId xmlns:p14="http://schemas.microsoft.com/office/powerpoint/2010/main" xmlns="" val="56886361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24</a:t>
            </a:fld>
            <a:endParaRPr lang="fr-FR" dirty="0"/>
          </a:p>
        </p:txBody>
      </p:sp>
      <p:sp>
        <p:nvSpPr>
          <p:cNvPr id="6" name="Rectangle 5">
            <a:extLst>
              <a:ext uri="{FF2B5EF4-FFF2-40B4-BE49-F238E27FC236}">
                <a16:creationId xmlns:a16="http://schemas.microsoft.com/office/drawing/2014/main" xmlns="" id="{5CC117E5-3DF3-474D-AE30-F809C2675EBF}"/>
              </a:ext>
            </a:extLst>
          </p:cNvPr>
          <p:cNvSpPr/>
          <p:nvPr/>
        </p:nvSpPr>
        <p:spPr>
          <a:xfrm>
            <a:off x="357158" y="2022827"/>
            <a:ext cx="5572164" cy="4093428"/>
          </a:xfrm>
          <a:prstGeom prst="rect">
            <a:avLst/>
          </a:prstGeom>
          <a:solidFill>
            <a:schemeClr val="accent3">
              <a:lumMod val="20000"/>
              <a:lumOff val="80000"/>
            </a:schemeClr>
          </a:solidFill>
        </p:spPr>
        <p:txBody>
          <a:bodyPr wrap="square">
            <a:spAutoFit/>
          </a:bodyPr>
          <a:lstStyle/>
          <a:p>
            <a:pPr lvl="0" algn="just">
              <a:buFont typeface="Wingdings" pitchFamily="2" charset="2"/>
              <a:buChar char="v"/>
            </a:pPr>
            <a:r>
              <a:rPr lang="fr-FR" sz="2000" u="sng" dirty="0">
                <a:solidFill>
                  <a:schemeClr val="accent5">
                    <a:lumMod val="75000"/>
                  </a:schemeClr>
                </a:solidFill>
              </a:rPr>
              <a:t>1</a:t>
            </a:r>
            <a:r>
              <a:rPr lang="fr-FR" sz="2000" u="sng" baseline="30000" dirty="0">
                <a:solidFill>
                  <a:schemeClr val="accent5">
                    <a:lumMod val="75000"/>
                  </a:schemeClr>
                </a:solidFill>
              </a:rPr>
              <a:t>ère</a:t>
            </a:r>
            <a:r>
              <a:rPr lang="fr-FR" sz="2000" u="sng" dirty="0">
                <a:solidFill>
                  <a:schemeClr val="accent5">
                    <a:lumMod val="75000"/>
                  </a:schemeClr>
                </a:solidFill>
              </a:rPr>
              <a:t> étape : Création des comptes par l’administrateur système: </a:t>
            </a:r>
          </a:p>
          <a:p>
            <a:pPr marL="342900" lvl="0" indent="-255588" algn="just">
              <a:buFont typeface="Wingdings" panose="05000000000000000000" pitchFamily="2" charset="2"/>
              <a:buChar char="Ø"/>
              <a:tabLst>
                <a:tab pos="269875" algn="l"/>
              </a:tabLst>
            </a:pPr>
            <a:r>
              <a:rPr lang="fr-FR" sz="2000" dirty="0"/>
              <a:t>Le compte fourni par les services des ressources humaines de l’établissement (</a:t>
            </a:r>
            <a:r>
              <a:rPr lang="fr-FR" sz="2000" b="1" dirty="0" err="1">
                <a:solidFill>
                  <a:srgbClr val="C00000"/>
                </a:solidFill>
              </a:rPr>
              <a:t>proges</a:t>
            </a:r>
            <a:r>
              <a:rPr lang="fr-FR" sz="2000" b="1" dirty="0">
                <a:solidFill>
                  <a:srgbClr val="C00000"/>
                </a:solidFill>
              </a:rPr>
              <a:t>/</a:t>
            </a:r>
            <a:r>
              <a:rPr lang="fr-FR" sz="2000" b="1" dirty="0" err="1">
                <a:solidFill>
                  <a:srgbClr val="C00000"/>
                </a:solidFill>
              </a:rPr>
              <a:t>webgrh</a:t>
            </a:r>
            <a:r>
              <a:rPr lang="fr-FR" sz="2000" dirty="0"/>
              <a:t>)  est associé à l’utilisateur avec le rôle «</a:t>
            </a:r>
            <a:r>
              <a:rPr lang="fr-FR" sz="2000" b="1" i="1" dirty="0"/>
              <a:t>Responsable CFD» pour  la soumission du canevas </a:t>
            </a:r>
            <a:r>
              <a:rPr lang="fr-FR" sz="2000" dirty="0"/>
              <a:t> .</a:t>
            </a:r>
          </a:p>
          <a:p>
            <a:pPr lvl="0" algn="just">
              <a:buFont typeface="Wingdings" pitchFamily="2" charset="2"/>
              <a:buChar char="v"/>
            </a:pPr>
            <a:r>
              <a:rPr lang="fr-FR" sz="2000" u="sng" dirty="0">
                <a:solidFill>
                  <a:schemeClr val="accent5">
                    <a:lumMod val="75000"/>
                  </a:schemeClr>
                </a:solidFill>
              </a:rPr>
              <a:t>2</a:t>
            </a:r>
            <a:r>
              <a:rPr lang="fr-FR" sz="2000" u="sng" baseline="30000" dirty="0">
                <a:solidFill>
                  <a:schemeClr val="accent5">
                    <a:lumMod val="75000"/>
                  </a:schemeClr>
                </a:solidFill>
              </a:rPr>
              <a:t>ème</a:t>
            </a:r>
            <a:r>
              <a:rPr lang="fr-FR" sz="2000" u="sng" dirty="0">
                <a:solidFill>
                  <a:schemeClr val="accent5">
                    <a:lumMod val="75000"/>
                  </a:schemeClr>
                </a:solidFill>
              </a:rPr>
              <a:t> étape : authentification des comptes:</a:t>
            </a:r>
          </a:p>
          <a:p>
            <a:pPr marL="342900" lvl="0" indent="-342900" algn="just">
              <a:buClr>
                <a:schemeClr val="tx1"/>
              </a:buClr>
              <a:buFont typeface="Wingdings" panose="05000000000000000000" pitchFamily="2" charset="2"/>
              <a:buChar char="Ø"/>
            </a:pPr>
            <a:r>
              <a:rPr lang="fr-FR" sz="2000" dirty="0"/>
              <a:t>l’utilisateur doit s’assurer sur le domaine  «FVE», du rôle qui lui est attribué.</a:t>
            </a:r>
          </a:p>
          <a:p>
            <a:pPr marL="342900" indent="-342900" algn="just">
              <a:buFont typeface="Wingdings" panose="05000000000000000000" pitchFamily="2" charset="2"/>
              <a:buChar char="Ø"/>
            </a:pPr>
            <a:r>
              <a:rPr lang="fr-FR" sz="2000" dirty="0"/>
              <a:t> Si tout est correct, comme montré dans la figure ci-après, la fonctionnalité </a:t>
            </a:r>
            <a:r>
              <a:rPr lang="fr-FR" sz="2000" b="1" i="1" dirty="0"/>
              <a:t>Doctorat</a:t>
            </a:r>
            <a:r>
              <a:rPr lang="fr-FR" sz="2000" b="1" dirty="0"/>
              <a:t> </a:t>
            </a:r>
            <a:r>
              <a:rPr lang="fr-FR" sz="2000" dirty="0"/>
              <a:t>est activée et est accessible.</a:t>
            </a:r>
          </a:p>
        </p:txBody>
      </p:sp>
      <p:sp>
        <p:nvSpPr>
          <p:cNvPr id="11" name="ZoneTexte 10">
            <a:extLst>
              <a:ext uri="{FF2B5EF4-FFF2-40B4-BE49-F238E27FC236}">
                <a16:creationId xmlns:a16="http://schemas.microsoft.com/office/drawing/2014/main" xmlns="" id="{55B0CC5C-69D6-4D0D-A3D3-7A81CF547191}"/>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marL="0" lvl="1" algn="ctr"/>
            <a:r>
              <a:rPr lang="fr-FR" sz="2400" b="1" dirty="0"/>
              <a:t>Authentification du responsable du CFD</a:t>
            </a:r>
          </a:p>
        </p:txBody>
      </p:sp>
      <p:grpSp>
        <p:nvGrpSpPr>
          <p:cNvPr id="2" name="Group 277"/>
          <p:cNvGrpSpPr>
            <a:grpSpLocks/>
          </p:cNvGrpSpPr>
          <p:nvPr/>
        </p:nvGrpSpPr>
        <p:grpSpPr bwMode="auto">
          <a:xfrm>
            <a:off x="5929322" y="2000240"/>
            <a:ext cx="2786082" cy="4000528"/>
            <a:chOff x="7930" y="1898"/>
            <a:chExt cx="3125" cy="3826"/>
          </a:xfrm>
        </p:grpSpPr>
        <p:sp>
          <p:nvSpPr>
            <p:cNvPr id="208" name="Rectangle 278" descr="Capture"/>
            <p:cNvSpPr>
              <a:spLocks noChangeArrowheads="1"/>
            </p:cNvSpPr>
            <p:nvPr/>
          </p:nvSpPr>
          <p:spPr bwMode="auto">
            <a:xfrm>
              <a:off x="7930" y="1898"/>
              <a:ext cx="3125" cy="3414"/>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09" name="Text Box 279"/>
            <p:cNvSpPr txBox="1">
              <a:spLocks noChangeArrowheads="1"/>
            </p:cNvSpPr>
            <p:nvPr/>
          </p:nvSpPr>
          <p:spPr bwMode="auto">
            <a:xfrm>
              <a:off x="8313" y="5312"/>
              <a:ext cx="2238" cy="4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1993207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25</a:t>
            </a:fld>
            <a:endParaRPr lang="fr-FR" dirty="0"/>
          </a:p>
        </p:txBody>
      </p:sp>
      <p:sp>
        <p:nvSpPr>
          <p:cNvPr id="11" name="ZoneTexte 10">
            <a:extLst>
              <a:ext uri="{FF2B5EF4-FFF2-40B4-BE49-F238E27FC236}">
                <a16:creationId xmlns:a16="http://schemas.microsoft.com/office/drawing/2014/main" xmlns="" id="{55B0CC5C-69D6-4D0D-A3D3-7A81CF547191}"/>
              </a:ext>
            </a:extLst>
          </p:cNvPr>
          <p:cNvSpPr txBox="1"/>
          <p:nvPr/>
        </p:nvSpPr>
        <p:spPr>
          <a:xfrm>
            <a:off x="1097614" y="438260"/>
            <a:ext cx="6948772" cy="830997"/>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marL="0" lvl="1" algn="ctr"/>
            <a:r>
              <a:rPr lang="fr-FR" sz="2400" b="1" dirty="0"/>
              <a:t>Authentification du responsable du canevas </a:t>
            </a:r>
            <a:br>
              <a:rPr lang="fr-FR" sz="2400" b="1" dirty="0"/>
            </a:br>
            <a:r>
              <a:rPr lang="fr-FR" sz="2400" b="1" dirty="0"/>
              <a:t>de la formation doctorale:</a:t>
            </a:r>
          </a:p>
        </p:txBody>
      </p:sp>
      <p:pic>
        <p:nvPicPr>
          <p:cNvPr id="6" name="Picture 5">
            <a:extLst>
              <a:ext uri="{FF2B5EF4-FFF2-40B4-BE49-F238E27FC236}">
                <a16:creationId xmlns:a16="http://schemas.microsoft.com/office/drawing/2014/main" xmlns="" id="{A4858A83-9575-4D08-B833-E4E14536C7D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9534" y="1451685"/>
            <a:ext cx="8712968" cy="4569597"/>
          </a:xfrm>
          <a:prstGeom prst="rect">
            <a:avLst/>
          </a:prstGeom>
        </p:spPr>
      </p:pic>
      <p:sp>
        <p:nvSpPr>
          <p:cNvPr id="7" name="Rectangle 6">
            <a:extLst>
              <a:ext uri="{FF2B5EF4-FFF2-40B4-BE49-F238E27FC236}">
                <a16:creationId xmlns:a16="http://schemas.microsoft.com/office/drawing/2014/main" xmlns="" id="{B425691B-A33C-4261-9E09-850E92C16AFA}"/>
              </a:ext>
            </a:extLst>
          </p:cNvPr>
          <p:cNvSpPr/>
          <p:nvPr/>
        </p:nvSpPr>
        <p:spPr>
          <a:xfrm>
            <a:off x="333376" y="3501008"/>
            <a:ext cx="2150392" cy="6869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993207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26</a:t>
            </a:fld>
            <a:endParaRPr lang="fr-FR" dirty="0"/>
          </a:p>
        </p:txBody>
      </p:sp>
      <p:sp>
        <p:nvSpPr>
          <p:cNvPr id="11" name="ZoneTexte 10">
            <a:extLst>
              <a:ext uri="{FF2B5EF4-FFF2-40B4-BE49-F238E27FC236}">
                <a16:creationId xmlns:a16="http://schemas.microsoft.com/office/drawing/2014/main" xmlns="" id="{55B0CC5C-69D6-4D0D-A3D3-7A81CF547191}"/>
              </a:ext>
            </a:extLst>
          </p:cNvPr>
          <p:cNvSpPr txBox="1"/>
          <p:nvPr/>
        </p:nvSpPr>
        <p:spPr>
          <a:xfrm>
            <a:off x="62863" y="440361"/>
            <a:ext cx="8987793"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marL="0" lvl="1" algn="ctr"/>
            <a:r>
              <a:rPr lang="fr-FR" sz="2400" b="1" dirty="0"/>
              <a:t>Renseignement du canevas de la formation doctorale (Responsable): </a:t>
            </a:r>
          </a:p>
        </p:txBody>
      </p:sp>
      <p:sp>
        <p:nvSpPr>
          <p:cNvPr id="16" name="Rectangle 15"/>
          <p:cNvSpPr/>
          <p:nvPr/>
        </p:nvSpPr>
        <p:spPr>
          <a:xfrm>
            <a:off x="285720" y="3643314"/>
            <a:ext cx="8894792" cy="323165"/>
          </a:xfrm>
          <a:prstGeom prst="rect">
            <a:avLst/>
          </a:prstGeom>
        </p:spPr>
        <p:txBody>
          <a:bodyPr wrap="square">
            <a:spAutoFit/>
          </a:bodyPr>
          <a:lstStyle/>
          <a:p>
            <a:r>
              <a:rPr lang="fr-FR" sz="1500" dirty="0"/>
              <a:t>La figure 1 représente l’interface d’affichage de la </a:t>
            </a:r>
            <a:r>
              <a:rPr lang="fr-FR" sz="1500" b="1" dirty="0"/>
              <a:t>fonctionnalité  « canevas formation doctorale (CFD) »</a:t>
            </a:r>
            <a:endParaRPr lang="fr-FR" sz="1500"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19">
            <a:extLst>
              <a:ext uri="{FF2B5EF4-FFF2-40B4-BE49-F238E27FC236}">
                <a16:creationId xmlns:a16="http://schemas.microsoft.com/office/drawing/2014/main" xmlns="" id="{5CC117E5-3DF3-474D-AE30-F809C2675EBF}"/>
              </a:ext>
            </a:extLst>
          </p:cNvPr>
          <p:cNvSpPr/>
          <p:nvPr/>
        </p:nvSpPr>
        <p:spPr>
          <a:xfrm>
            <a:off x="580075" y="4663620"/>
            <a:ext cx="7853741" cy="707886"/>
          </a:xfrm>
          <a:prstGeom prst="rect">
            <a:avLst/>
          </a:prstGeom>
          <a:solidFill>
            <a:schemeClr val="accent3">
              <a:lumMod val="20000"/>
              <a:lumOff val="80000"/>
            </a:schemeClr>
          </a:solidFill>
        </p:spPr>
        <p:txBody>
          <a:bodyPr wrap="square">
            <a:spAutoFit/>
          </a:bodyPr>
          <a:lstStyle/>
          <a:p>
            <a:pPr algn="just">
              <a:buFont typeface="Wingdings" pitchFamily="2" charset="2"/>
              <a:buChar char="v"/>
            </a:pPr>
            <a:r>
              <a:rPr lang="fr-FR" sz="2000" dirty="0"/>
              <a:t>Le bouton </a:t>
            </a:r>
            <a:r>
              <a:rPr lang="fr-FR" sz="2000" b="1" dirty="0">
                <a:solidFill>
                  <a:srgbClr val="C00000"/>
                </a:solidFill>
              </a:rPr>
              <a:t>Nouveau</a:t>
            </a:r>
            <a:r>
              <a:rPr lang="fr-FR" sz="2000" dirty="0">
                <a:solidFill>
                  <a:srgbClr val="C00000"/>
                </a:solidFill>
              </a:rPr>
              <a:t> </a:t>
            </a:r>
            <a:r>
              <a:rPr lang="fr-FR" sz="2000" dirty="0"/>
              <a:t>permet d’afficher l’interface de création d’un  nouveau Canevas de formation doctorale.</a:t>
            </a:r>
          </a:p>
        </p:txBody>
      </p:sp>
      <p:pic>
        <p:nvPicPr>
          <p:cNvPr id="4" name="Picture 3">
            <a:extLst>
              <a:ext uri="{FF2B5EF4-FFF2-40B4-BE49-F238E27FC236}">
                <a16:creationId xmlns:a16="http://schemas.microsoft.com/office/drawing/2014/main" xmlns="" id="{65A2733C-C4ED-4CC7-93A7-A93EE794548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8950" y="1665571"/>
            <a:ext cx="8170076" cy="1290595"/>
          </a:xfrm>
          <a:prstGeom prst="rect">
            <a:avLst/>
          </a:prstGeom>
        </p:spPr>
      </p:pic>
    </p:spTree>
    <p:extLst>
      <p:ext uri="{BB962C8B-B14F-4D97-AF65-F5344CB8AC3E}">
        <p14:creationId xmlns:p14="http://schemas.microsoft.com/office/powerpoint/2010/main" xmlns="" val="1993207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27</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5" name="Rectangle 14">
            <a:extLst>
              <a:ext uri="{FF2B5EF4-FFF2-40B4-BE49-F238E27FC236}">
                <a16:creationId xmlns:a16="http://schemas.microsoft.com/office/drawing/2014/main" xmlns="" id="{5CC117E5-3DF3-474D-AE30-F809C2675EBF}"/>
              </a:ext>
            </a:extLst>
          </p:cNvPr>
          <p:cNvSpPr/>
          <p:nvPr/>
        </p:nvSpPr>
        <p:spPr>
          <a:xfrm>
            <a:off x="285720" y="1844824"/>
            <a:ext cx="8572560" cy="4154984"/>
          </a:xfrm>
          <a:prstGeom prst="rect">
            <a:avLst/>
          </a:prstGeom>
          <a:solidFill>
            <a:schemeClr val="accent3">
              <a:lumMod val="20000"/>
              <a:lumOff val="80000"/>
            </a:schemeClr>
          </a:solidFill>
        </p:spPr>
        <p:txBody>
          <a:bodyPr wrap="square">
            <a:spAutoFit/>
          </a:bodyPr>
          <a:lstStyle/>
          <a:p>
            <a:pPr algn="just"/>
            <a:r>
              <a:rPr lang="fr-FR" sz="2400" b="1" dirty="0"/>
              <a:t>Pour déposer le canevas de formation doctorale, il faut :</a:t>
            </a:r>
          </a:p>
          <a:p>
            <a:pPr marL="457200" lvl="0" indent="-457200" algn="just">
              <a:buFont typeface="+mj-lt"/>
              <a:buAutoNum type="arabicPeriod"/>
            </a:pPr>
            <a:r>
              <a:rPr lang="fr-FR" sz="2400" dirty="0"/>
              <a:t> Introduire  le domaine de formation;</a:t>
            </a:r>
          </a:p>
          <a:p>
            <a:pPr marL="457200" lvl="0" indent="-457200" algn="just">
              <a:buFont typeface="+mj-lt"/>
              <a:buAutoNum type="arabicPeriod"/>
            </a:pPr>
            <a:r>
              <a:rPr lang="fr-FR" sz="2400" dirty="0"/>
              <a:t> Introduire la filière de formation;</a:t>
            </a:r>
          </a:p>
          <a:p>
            <a:pPr lvl="0" algn="just">
              <a:buFont typeface="Wingdings" pitchFamily="2" charset="2"/>
              <a:buChar char="v"/>
            </a:pPr>
            <a:r>
              <a:rPr lang="fr-FR" sz="2400" dirty="0"/>
              <a:t> </a:t>
            </a:r>
            <a:r>
              <a:rPr lang="fr-FR" sz="2400" dirty="0">
                <a:solidFill>
                  <a:srgbClr val="C00000"/>
                </a:solidFill>
              </a:rPr>
              <a:t>S’assurer du nom, du prénom du responsable de la formation doctorale, et de son grade qui doit être de rang magistral (Professeur ou Maitre de conférence A)</a:t>
            </a:r>
            <a:endParaRPr lang="fr-FR" sz="2400" dirty="0"/>
          </a:p>
          <a:p>
            <a:pPr marL="457200" lvl="0" indent="-457200" algn="just">
              <a:buFont typeface="+mj-lt"/>
              <a:buAutoNum type="arabicPeriod" startAt="3"/>
            </a:pPr>
            <a:r>
              <a:rPr lang="fr-FR" sz="2400" dirty="0"/>
              <a:t> Choisir type d’habilitation:  Gel pour l’arrêt de l’offre de formation déjà habilité, habilitation par filière pour une nouvelle offre de formation, reconduction par filière pour poursuivre une offre de formation habilitée préalablement) .</a:t>
            </a:r>
          </a:p>
          <a:p>
            <a:pPr marL="457200" lvl="0" indent="-457200" algn="just">
              <a:buFont typeface="+mj-lt"/>
              <a:buAutoNum type="arabicPeriod" startAt="3"/>
            </a:pPr>
            <a:r>
              <a:rPr lang="fr-FR" sz="2400" dirty="0"/>
              <a:t>Choisir l’année de la  première habilitation.</a:t>
            </a:r>
          </a:p>
        </p:txBody>
      </p:sp>
    </p:spTree>
    <p:extLst>
      <p:ext uri="{BB962C8B-B14F-4D97-AF65-F5344CB8AC3E}">
        <p14:creationId xmlns:p14="http://schemas.microsoft.com/office/powerpoint/2010/main" xmlns="" val="1993207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28</a:t>
            </a:fld>
            <a:endParaRPr lang="fr-FR" dirty="0"/>
          </a:p>
        </p:txBody>
      </p:sp>
      <p:sp>
        <p:nvSpPr>
          <p:cNvPr id="11" name="ZoneTexte 10">
            <a:extLst>
              <a:ext uri="{FF2B5EF4-FFF2-40B4-BE49-F238E27FC236}">
                <a16:creationId xmlns:a16="http://schemas.microsoft.com/office/drawing/2014/main" xmlns="" id="{55B0CC5C-69D6-4D0D-A3D3-7A81CF547191}"/>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marL="0" lvl="1" algn="ctr"/>
            <a:r>
              <a:rPr lang="fr-FR" sz="2400" b="1" dirty="0"/>
              <a:t>Canevas de la formation doctorale (responsable): </a:t>
            </a:r>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2" name="Group 19"/>
          <p:cNvGrpSpPr>
            <a:grpSpLocks/>
          </p:cNvGrpSpPr>
          <p:nvPr/>
        </p:nvGrpSpPr>
        <p:grpSpPr bwMode="auto">
          <a:xfrm>
            <a:off x="414921" y="912521"/>
            <a:ext cx="8072494" cy="2934088"/>
            <a:chOff x="1247" y="10749"/>
            <a:chExt cx="9640" cy="3787"/>
          </a:xfrm>
        </p:grpSpPr>
        <p:grpSp>
          <p:nvGrpSpPr>
            <p:cNvPr id="3" name="Group 15"/>
            <p:cNvGrpSpPr>
              <a:grpSpLocks/>
            </p:cNvGrpSpPr>
            <p:nvPr/>
          </p:nvGrpSpPr>
          <p:grpSpPr bwMode="auto">
            <a:xfrm>
              <a:off x="1247" y="10749"/>
              <a:ext cx="9640" cy="3787"/>
              <a:chOff x="1247" y="10749"/>
              <a:chExt cx="9640" cy="3787"/>
            </a:xfrm>
          </p:grpSpPr>
          <p:sp>
            <p:nvSpPr>
              <p:cNvPr id="188" name="Rectangle 7" descr="3"/>
              <p:cNvSpPr>
                <a:spLocks noChangeArrowheads="1"/>
              </p:cNvSpPr>
              <p:nvPr/>
            </p:nvSpPr>
            <p:spPr bwMode="auto">
              <a:xfrm>
                <a:off x="1247" y="10749"/>
                <a:ext cx="9640" cy="3332"/>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89" name="Text Box 10"/>
              <p:cNvSpPr txBox="1">
                <a:spLocks noChangeArrowheads="1"/>
              </p:cNvSpPr>
              <p:nvPr/>
            </p:nvSpPr>
            <p:spPr bwMode="auto">
              <a:xfrm>
                <a:off x="2429" y="14081"/>
                <a:ext cx="7909" cy="4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i="0" u="none" strike="noStrike" cap="none" normalizeH="0" baseline="0" dirty="0">
                    <a:ln>
                      <a:noFill/>
                    </a:ln>
                    <a:solidFill>
                      <a:schemeClr val="tx1"/>
                    </a:solidFill>
                    <a:effectLst/>
                    <a:latin typeface="Calibri" pitchFamily="34" charset="0"/>
                    <a:ea typeface="Arial" pitchFamily="34" charset="0"/>
                    <a:cs typeface="Arial" pitchFamily="34" charset="0"/>
                  </a:rPr>
                  <a:t>Figure  -(3)- création d’un nouveau Canevas de formation doctorale</a:t>
                </a:r>
                <a:r>
                  <a:rPr kumimoji="0" lang="fr-FR" sz="1100" i="0" u="none" strike="noStrike" cap="none" normalizeH="0" baseline="0" dirty="0">
                    <a:ln>
                      <a:noFill/>
                    </a:ln>
                    <a:solidFill>
                      <a:schemeClr val="tx1"/>
                    </a:solidFill>
                    <a:effectLst/>
                    <a:latin typeface="Arial" pitchFamily="34" charset="0"/>
                    <a:ea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i="0" u="none" strike="noStrike" cap="none" normalizeH="0" baseline="0" dirty="0">
                  <a:ln>
                    <a:noFill/>
                  </a:ln>
                  <a:solidFill>
                    <a:schemeClr val="tx1"/>
                  </a:solidFill>
                  <a:effectLst/>
                  <a:latin typeface="Arial" pitchFamily="34" charset="0"/>
                  <a:cs typeface="Arial" pitchFamily="34" charset="0"/>
                </a:endParaRPr>
              </a:p>
            </p:txBody>
          </p:sp>
        </p:grpSp>
        <p:sp>
          <p:nvSpPr>
            <p:cNvPr id="190" name="Rectangle 16"/>
            <p:cNvSpPr>
              <a:spLocks noChangeArrowheads="1"/>
            </p:cNvSpPr>
            <p:nvPr/>
          </p:nvSpPr>
          <p:spPr bwMode="auto">
            <a:xfrm>
              <a:off x="2859" y="12423"/>
              <a:ext cx="462" cy="204"/>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91" name="Rectangle 17"/>
            <p:cNvSpPr>
              <a:spLocks noChangeArrowheads="1"/>
            </p:cNvSpPr>
            <p:nvPr/>
          </p:nvSpPr>
          <p:spPr bwMode="auto">
            <a:xfrm>
              <a:off x="8386" y="12423"/>
              <a:ext cx="462" cy="204"/>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92" name="Rectangle 18"/>
            <p:cNvSpPr>
              <a:spLocks noChangeArrowheads="1"/>
            </p:cNvSpPr>
            <p:nvPr/>
          </p:nvSpPr>
          <p:spPr bwMode="auto">
            <a:xfrm>
              <a:off x="2859" y="12663"/>
              <a:ext cx="623" cy="204"/>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14" name="Group 23"/>
          <p:cNvGrpSpPr>
            <a:grpSpLocks/>
          </p:cNvGrpSpPr>
          <p:nvPr/>
        </p:nvGrpSpPr>
        <p:grpSpPr bwMode="auto">
          <a:xfrm>
            <a:off x="250001" y="4537886"/>
            <a:ext cx="8643998" cy="2162520"/>
            <a:chOff x="1257" y="5323"/>
            <a:chExt cx="9450" cy="3500"/>
          </a:xfrm>
        </p:grpSpPr>
        <p:sp>
          <p:nvSpPr>
            <p:cNvPr id="15" name="Rectangle 11" descr="4"/>
            <p:cNvSpPr>
              <a:spLocks noChangeArrowheads="1"/>
            </p:cNvSpPr>
            <p:nvPr/>
          </p:nvSpPr>
          <p:spPr bwMode="auto">
            <a:xfrm>
              <a:off x="1257" y="5323"/>
              <a:ext cx="2859" cy="3063"/>
            </a:xfrm>
            <a:prstGeom prst="rect">
              <a:avLst/>
            </a:prstGeom>
            <a:blipFill dpi="0" rotWithShape="0">
              <a:blip r:embed="rId3"/>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6" name="Rectangle 12" descr="5"/>
            <p:cNvSpPr>
              <a:spLocks noChangeArrowheads="1"/>
            </p:cNvSpPr>
            <p:nvPr/>
          </p:nvSpPr>
          <p:spPr bwMode="auto">
            <a:xfrm>
              <a:off x="4678" y="5720"/>
              <a:ext cx="2859" cy="1620"/>
            </a:xfrm>
            <a:prstGeom prst="rect">
              <a:avLst/>
            </a:prstGeom>
            <a:blipFill dpi="0" rotWithShape="0">
              <a:blip r:embed="rId4"/>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7" name="Rectangle 13" descr="6"/>
            <p:cNvSpPr>
              <a:spLocks noChangeArrowheads="1"/>
            </p:cNvSpPr>
            <p:nvPr/>
          </p:nvSpPr>
          <p:spPr bwMode="auto">
            <a:xfrm>
              <a:off x="7848" y="5720"/>
              <a:ext cx="2859" cy="1620"/>
            </a:xfrm>
            <a:prstGeom prst="rect">
              <a:avLst/>
            </a:prstGeom>
            <a:blipFill dpi="0" rotWithShape="0">
              <a:blip r:embed="rId5"/>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8" name="Text Box 20"/>
            <p:cNvSpPr txBox="1">
              <a:spLocks noChangeArrowheads="1"/>
            </p:cNvSpPr>
            <p:nvPr/>
          </p:nvSpPr>
          <p:spPr bwMode="auto">
            <a:xfrm>
              <a:off x="1691" y="8386"/>
              <a:ext cx="1560" cy="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-(4)-</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9" name="Text Box 21"/>
            <p:cNvSpPr txBox="1">
              <a:spLocks noChangeArrowheads="1"/>
            </p:cNvSpPr>
            <p:nvPr/>
          </p:nvSpPr>
          <p:spPr bwMode="auto">
            <a:xfrm>
              <a:off x="4940" y="7469"/>
              <a:ext cx="1560" cy="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-(5)-</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0" name="Text Box 22"/>
            <p:cNvSpPr txBox="1">
              <a:spLocks noChangeArrowheads="1"/>
            </p:cNvSpPr>
            <p:nvPr/>
          </p:nvSpPr>
          <p:spPr bwMode="auto">
            <a:xfrm>
              <a:off x="8336" y="7404"/>
              <a:ext cx="1560" cy="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-(6)-</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
        <p:nvSpPr>
          <p:cNvPr id="4" name="Rectangle 3"/>
          <p:cNvSpPr/>
          <p:nvPr/>
        </p:nvSpPr>
        <p:spPr>
          <a:xfrm>
            <a:off x="394070" y="4077072"/>
            <a:ext cx="2048655" cy="299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1-Domaine</a:t>
            </a:r>
          </a:p>
        </p:txBody>
      </p:sp>
      <p:sp>
        <p:nvSpPr>
          <p:cNvPr id="22" name="Rectangle 21"/>
          <p:cNvSpPr/>
          <p:nvPr/>
        </p:nvSpPr>
        <p:spPr>
          <a:xfrm>
            <a:off x="3547672" y="4156776"/>
            <a:ext cx="2048655" cy="299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2-Filière</a:t>
            </a:r>
          </a:p>
        </p:txBody>
      </p:sp>
      <p:sp>
        <p:nvSpPr>
          <p:cNvPr id="23" name="Rectangle 22"/>
          <p:cNvSpPr/>
          <p:nvPr/>
        </p:nvSpPr>
        <p:spPr>
          <a:xfrm>
            <a:off x="6452435" y="4116615"/>
            <a:ext cx="2441564" cy="299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3-Type de formation</a:t>
            </a:r>
          </a:p>
        </p:txBody>
      </p:sp>
      <p:sp>
        <p:nvSpPr>
          <p:cNvPr id="6" name="Ellipse 5"/>
          <p:cNvSpPr/>
          <p:nvPr/>
        </p:nvSpPr>
        <p:spPr>
          <a:xfrm>
            <a:off x="3851920" y="1772816"/>
            <a:ext cx="216024" cy="2160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1</a:t>
            </a:r>
          </a:p>
        </p:txBody>
      </p:sp>
      <p:sp>
        <p:nvSpPr>
          <p:cNvPr id="26" name="Ellipse 25"/>
          <p:cNvSpPr/>
          <p:nvPr/>
        </p:nvSpPr>
        <p:spPr>
          <a:xfrm>
            <a:off x="8325804" y="1772816"/>
            <a:ext cx="216024" cy="2160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2</a:t>
            </a:r>
          </a:p>
        </p:txBody>
      </p:sp>
      <p:sp>
        <p:nvSpPr>
          <p:cNvPr id="27" name="Ellipse 26"/>
          <p:cNvSpPr/>
          <p:nvPr/>
        </p:nvSpPr>
        <p:spPr>
          <a:xfrm>
            <a:off x="250001" y="2553503"/>
            <a:ext cx="216024" cy="2160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3</a:t>
            </a:r>
          </a:p>
        </p:txBody>
      </p:sp>
      <p:sp>
        <p:nvSpPr>
          <p:cNvPr id="28" name="Ellipse 27"/>
          <p:cNvSpPr/>
          <p:nvPr/>
        </p:nvSpPr>
        <p:spPr>
          <a:xfrm>
            <a:off x="8325804" y="2611370"/>
            <a:ext cx="216024" cy="2160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4</a:t>
            </a:r>
          </a:p>
        </p:txBody>
      </p:sp>
    </p:spTree>
    <p:extLst>
      <p:ext uri="{BB962C8B-B14F-4D97-AF65-F5344CB8AC3E}">
        <p14:creationId xmlns:p14="http://schemas.microsoft.com/office/powerpoint/2010/main" xmlns="" val="1993207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29</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5" name="Rectangle 14">
            <a:extLst>
              <a:ext uri="{FF2B5EF4-FFF2-40B4-BE49-F238E27FC236}">
                <a16:creationId xmlns:a16="http://schemas.microsoft.com/office/drawing/2014/main" xmlns="" id="{5CC117E5-3DF3-474D-AE30-F809C2675EBF}"/>
              </a:ext>
            </a:extLst>
          </p:cNvPr>
          <p:cNvSpPr/>
          <p:nvPr/>
        </p:nvSpPr>
        <p:spPr>
          <a:xfrm>
            <a:off x="285720" y="428604"/>
            <a:ext cx="8572560" cy="1015663"/>
          </a:xfrm>
          <a:prstGeom prst="rect">
            <a:avLst/>
          </a:prstGeom>
          <a:solidFill>
            <a:schemeClr val="accent3">
              <a:lumMod val="20000"/>
              <a:lumOff val="80000"/>
            </a:schemeClr>
          </a:solidFill>
        </p:spPr>
        <p:txBody>
          <a:bodyPr wrap="square">
            <a:spAutoFit/>
          </a:bodyPr>
          <a:lstStyle/>
          <a:p>
            <a:pPr algn="just">
              <a:buFont typeface="Wingdings" pitchFamily="2" charset="2"/>
              <a:buChar char="v"/>
            </a:pPr>
            <a:r>
              <a:rPr lang="fr-FR" sz="2000" dirty="0"/>
              <a:t>Après la création du canevas de la formation doctorale l’interface ci-dessous s’affiche, Plusieurs onglets deviennent actifs, et il est possible maintenant d’ajouter les détails concernant l’offre de formation doctorale. </a:t>
            </a:r>
            <a:endParaRPr lang="fr-FR" sz="1900" dirty="0"/>
          </a:p>
        </p:txBody>
      </p:sp>
      <p:sp>
        <p:nvSpPr>
          <p:cNvPr id="178" name="Text Box 25"/>
          <p:cNvSpPr txBox="1">
            <a:spLocks noChangeArrowheads="1"/>
          </p:cNvSpPr>
          <p:nvPr/>
        </p:nvSpPr>
        <p:spPr bwMode="auto">
          <a:xfrm>
            <a:off x="3760598" y="6166698"/>
            <a:ext cx="1405310" cy="4055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-(7)-</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pic>
        <p:nvPicPr>
          <p:cNvPr id="3" name="Picture 2">
            <a:extLst>
              <a:ext uri="{FF2B5EF4-FFF2-40B4-BE49-F238E27FC236}">
                <a16:creationId xmlns:a16="http://schemas.microsoft.com/office/drawing/2014/main" xmlns="" id="{19B6F834-8595-48FC-B9B9-D075A936F2C6}"/>
              </a:ext>
            </a:extLst>
          </p:cNvPr>
          <p:cNvPicPr>
            <a:picLocks noChangeAspect="1"/>
          </p:cNvPicPr>
          <p:nvPr/>
        </p:nvPicPr>
        <p:blipFill>
          <a:blip r:embed="rId2"/>
          <a:stretch>
            <a:fillRect/>
          </a:stretch>
        </p:blipFill>
        <p:spPr>
          <a:xfrm>
            <a:off x="107504" y="2232645"/>
            <a:ext cx="8856984" cy="2230582"/>
          </a:xfrm>
          <a:prstGeom prst="rect">
            <a:avLst/>
          </a:prstGeom>
        </p:spPr>
      </p:pic>
    </p:spTree>
    <p:extLst>
      <p:ext uri="{BB962C8B-B14F-4D97-AF65-F5344CB8AC3E}">
        <p14:creationId xmlns:p14="http://schemas.microsoft.com/office/powerpoint/2010/main" xmlns="" val="1993207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825" y="236192"/>
            <a:ext cx="8576631" cy="1069627"/>
          </a:xfrm>
        </p:spPr>
        <p:txBody>
          <a:bodyPr>
            <a:noAutofit/>
          </a:bodyPr>
          <a:lstStyle/>
          <a:p>
            <a:pPr indent="-285750" fontAlgn="base">
              <a:spcAft>
                <a:spcPct val="0"/>
              </a:spcAft>
            </a:pPr>
            <a:r>
              <a:rPr lang="fr-FR" sz="2800" b="1" dirty="0">
                <a:solidFill>
                  <a:srgbClr val="FF0000"/>
                </a:solidFill>
              </a:rPr>
              <a:t>Programme de formation de 3</a:t>
            </a:r>
            <a:r>
              <a:rPr lang="fr-FR" sz="2800" b="1" baseline="30000" dirty="0">
                <a:solidFill>
                  <a:srgbClr val="FF0000"/>
                </a:solidFill>
              </a:rPr>
              <a:t>ème</a:t>
            </a:r>
            <a:r>
              <a:rPr lang="fr-FR" sz="2800" b="1" dirty="0">
                <a:solidFill>
                  <a:srgbClr val="FF0000"/>
                </a:solidFill>
              </a:rPr>
              <a:t> Cycle 2019-2020</a:t>
            </a:r>
            <a:endParaRPr lang="fr-FR" sz="2800" b="1" dirty="0">
              <a:solidFill>
                <a:srgbClr val="FF0000"/>
              </a:solidFill>
              <a:latin typeface="Times New Roman" pitchFamily="18" charset="0"/>
              <a:ea typeface="Times New Roman" pitchFamily="18" charset="0"/>
              <a:cs typeface="Times New Roman" pitchFamily="18" charset="0"/>
            </a:endParaRPr>
          </a:p>
        </p:txBody>
      </p:sp>
      <p:cxnSp>
        <p:nvCxnSpPr>
          <p:cNvPr id="7" name="Connecteur droit 6"/>
          <p:cNvCxnSpPr/>
          <p:nvPr/>
        </p:nvCxnSpPr>
        <p:spPr>
          <a:xfrm>
            <a:off x="1572816" y="1305819"/>
            <a:ext cx="6210690" cy="0"/>
          </a:xfrm>
          <a:prstGeom prst="line">
            <a:avLst/>
          </a:prstGeom>
          <a:ln>
            <a:solidFill>
              <a:srgbClr val="297530"/>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4294967295"/>
          </p:nvPr>
        </p:nvSpPr>
        <p:spPr>
          <a:xfrm>
            <a:off x="7326306" y="5522370"/>
            <a:ext cx="457200" cy="390906"/>
          </a:xfrm>
          <a:prstGeom prst="rect">
            <a:avLst/>
          </a:prstGeom>
        </p:spPr>
        <p:txBody>
          <a:bodyPr/>
          <a:lstStyle/>
          <a:p>
            <a:fld id="{1BBC90CA-126F-41A8-BDE2-D1F18F96220D}" type="slidenum">
              <a:rPr lang="fr-FR" smtClean="0"/>
              <a:pPr/>
              <a:t>3</a:t>
            </a:fld>
            <a:endParaRPr lang="fr-FR" dirty="0"/>
          </a:p>
        </p:txBody>
      </p:sp>
      <p:sp>
        <p:nvSpPr>
          <p:cNvPr id="3" name="Rectangle 2">
            <a:extLst>
              <a:ext uri="{FF2B5EF4-FFF2-40B4-BE49-F238E27FC236}">
                <a16:creationId xmlns:a16="http://schemas.microsoft.com/office/drawing/2014/main" xmlns="" id="{E3E06D37-8A36-4DD7-A257-F33A70D8133F}"/>
              </a:ext>
            </a:extLst>
          </p:cNvPr>
          <p:cNvSpPr/>
          <p:nvPr/>
        </p:nvSpPr>
        <p:spPr>
          <a:xfrm>
            <a:off x="642910" y="1916832"/>
            <a:ext cx="7643866" cy="738664"/>
          </a:xfrm>
          <a:prstGeom prst="rect">
            <a:avLst/>
          </a:prstGeom>
        </p:spPr>
        <p:txBody>
          <a:bodyPr wrap="square">
            <a:spAutoFit/>
          </a:bodyPr>
          <a:lstStyle/>
          <a:p>
            <a:pPr marL="257175" indent="-257175" algn="just">
              <a:lnSpc>
                <a:spcPct val="150000"/>
              </a:lnSpc>
              <a:spcBef>
                <a:spcPts val="450"/>
              </a:spcBef>
              <a:buFont typeface="+mj-lt"/>
              <a:buAutoNum type="arabicPeriod"/>
            </a:pPr>
            <a:r>
              <a:rPr lang="fr-FR" sz="2800" b="1" dirty="0" smtClean="0">
                <a:ea typeface="Times New Roman" panose="02020603050405020304" pitchFamily="18" charset="0"/>
                <a:cs typeface="Arial" panose="020B0604020202020204" pitchFamily="34" charset="0"/>
              </a:rPr>
              <a:t>L</a:t>
            </a:r>
            <a:r>
              <a:rPr lang="fr-FR" sz="2800" b="1" dirty="0" smtClean="0">
                <a:ea typeface="Times New Roman" panose="02020603050405020304" pitchFamily="18" charset="0"/>
                <a:cs typeface="Arial" panose="020B0604020202020204" pitchFamily="34" charset="0"/>
              </a:rPr>
              <a:t>a </a:t>
            </a:r>
            <a:r>
              <a:rPr lang="fr-FR" sz="2800" b="1" dirty="0">
                <a:ea typeface="Times New Roman" panose="02020603050405020304" pitchFamily="18" charset="0"/>
                <a:cs typeface="Arial" panose="020B0604020202020204" pitchFamily="34" charset="0"/>
              </a:rPr>
              <a:t>note méthodologique n° 494 du 18 avril 2019 </a:t>
            </a:r>
            <a:endParaRPr lang="fr-FR" sz="2800" b="1" dirty="0">
              <a:ea typeface="Times New Roman" panose="02020603050405020304" pitchFamily="18" charset="0"/>
            </a:endParaRPr>
          </a:p>
        </p:txBody>
      </p:sp>
    </p:spTree>
    <p:extLst>
      <p:ext uri="{BB962C8B-B14F-4D97-AF65-F5344CB8AC3E}">
        <p14:creationId xmlns:p14="http://schemas.microsoft.com/office/powerpoint/2010/main" xmlns="" val="360617385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30</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5" name="Rectangle 14">
            <a:extLst>
              <a:ext uri="{FF2B5EF4-FFF2-40B4-BE49-F238E27FC236}">
                <a16:creationId xmlns:a16="http://schemas.microsoft.com/office/drawing/2014/main" xmlns="" id="{5CC117E5-3DF3-474D-AE30-F809C2675EBF}"/>
              </a:ext>
            </a:extLst>
          </p:cNvPr>
          <p:cNvSpPr/>
          <p:nvPr/>
        </p:nvSpPr>
        <p:spPr>
          <a:xfrm>
            <a:off x="285720" y="428604"/>
            <a:ext cx="8572560" cy="1015663"/>
          </a:xfrm>
          <a:prstGeom prst="rect">
            <a:avLst/>
          </a:prstGeom>
          <a:solidFill>
            <a:schemeClr val="accent3">
              <a:lumMod val="20000"/>
              <a:lumOff val="80000"/>
            </a:schemeClr>
          </a:solidFill>
        </p:spPr>
        <p:txBody>
          <a:bodyPr wrap="square">
            <a:spAutoFit/>
          </a:bodyPr>
          <a:lstStyle/>
          <a:p>
            <a:pPr algn="just">
              <a:buFont typeface="Wingdings" pitchFamily="2" charset="2"/>
              <a:buChar char="v"/>
            </a:pPr>
            <a:r>
              <a:rPr lang="fr-FR" sz="2000" dirty="0"/>
              <a:t>Après la création du canevas de la formation doctorale l’interface ci-dessous s’affiche, Plusieurs onglets deviennent actifs, et il est possible maintenant d’ajouter les détails concernant l’offre de formation doctorale. </a:t>
            </a:r>
            <a:endParaRPr lang="fr-FR" sz="1900" dirty="0"/>
          </a:p>
        </p:txBody>
      </p:sp>
      <p:pic>
        <p:nvPicPr>
          <p:cNvPr id="4" name="Picture 3">
            <a:extLst>
              <a:ext uri="{FF2B5EF4-FFF2-40B4-BE49-F238E27FC236}">
                <a16:creationId xmlns:a16="http://schemas.microsoft.com/office/drawing/2014/main" xmlns="" id="{90C2B05A-80DE-4CAA-8F7C-DC3D3D06E02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02964" y="1613112"/>
            <a:ext cx="3172268" cy="4648849"/>
          </a:xfrm>
          <a:prstGeom prst="rect">
            <a:avLst/>
          </a:prstGeom>
        </p:spPr>
      </p:pic>
    </p:spTree>
    <p:extLst>
      <p:ext uri="{BB962C8B-B14F-4D97-AF65-F5344CB8AC3E}">
        <p14:creationId xmlns:p14="http://schemas.microsoft.com/office/powerpoint/2010/main" xmlns="" val="3029671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31</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lgn="ctr">
              <a:buFont typeface="+mj-lt"/>
              <a:buAutoNum type="arabicPeriod"/>
            </a:pPr>
            <a:r>
              <a:rPr lang="fr-FR" sz="2400" b="1" dirty="0"/>
              <a:t>Postes à pourvoir</a:t>
            </a:r>
          </a:p>
        </p:txBody>
      </p:sp>
      <p:grpSp>
        <p:nvGrpSpPr>
          <p:cNvPr id="3" name="Group 30"/>
          <p:cNvGrpSpPr>
            <a:grpSpLocks/>
          </p:cNvGrpSpPr>
          <p:nvPr/>
        </p:nvGrpSpPr>
        <p:grpSpPr bwMode="auto">
          <a:xfrm>
            <a:off x="267282" y="820980"/>
            <a:ext cx="8590997" cy="3672489"/>
            <a:chOff x="1670" y="3663"/>
            <a:chExt cx="8433" cy="4758"/>
          </a:xfrm>
        </p:grpSpPr>
        <p:sp>
          <p:nvSpPr>
            <p:cNvPr id="172" name="Rectangle 27" descr="9"/>
            <p:cNvSpPr>
              <a:spLocks noChangeArrowheads="1"/>
            </p:cNvSpPr>
            <p:nvPr/>
          </p:nvSpPr>
          <p:spPr bwMode="auto">
            <a:xfrm>
              <a:off x="1670" y="3663"/>
              <a:ext cx="8433" cy="4758"/>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73" name="Rectangle 28"/>
            <p:cNvSpPr>
              <a:spLocks noChangeArrowheads="1"/>
            </p:cNvSpPr>
            <p:nvPr/>
          </p:nvSpPr>
          <p:spPr bwMode="auto">
            <a:xfrm>
              <a:off x="1751" y="3836"/>
              <a:ext cx="749" cy="184"/>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74" name="Rectangle 29"/>
            <p:cNvSpPr>
              <a:spLocks noChangeArrowheads="1"/>
            </p:cNvSpPr>
            <p:nvPr/>
          </p:nvSpPr>
          <p:spPr bwMode="auto">
            <a:xfrm>
              <a:off x="9732" y="3892"/>
              <a:ext cx="371" cy="278"/>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168" name="Text Box 39"/>
          <p:cNvSpPr txBox="1">
            <a:spLocks noChangeArrowheads="1"/>
          </p:cNvSpPr>
          <p:nvPr/>
        </p:nvSpPr>
        <p:spPr bwMode="auto">
          <a:xfrm>
            <a:off x="927100" y="4760913"/>
            <a:ext cx="6138863" cy="463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grpSp>
        <p:nvGrpSpPr>
          <p:cNvPr id="4" name="Groupe 27"/>
          <p:cNvGrpSpPr/>
          <p:nvPr/>
        </p:nvGrpSpPr>
        <p:grpSpPr>
          <a:xfrm>
            <a:off x="285720" y="4857760"/>
            <a:ext cx="8572560" cy="1143903"/>
            <a:chOff x="357158" y="4786322"/>
            <a:chExt cx="8572560" cy="1143903"/>
          </a:xfrm>
        </p:grpSpPr>
        <p:sp>
          <p:nvSpPr>
            <p:cNvPr id="25" name="Rectangle 24">
              <a:extLst>
                <a:ext uri="{FF2B5EF4-FFF2-40B4-BE49-F238E27FC236}">
                  <a16:creationId xmlns:a16="http://schemas.microsoft.com/office/drawing/2014/main" xmlns="" id="{5CC117E5-3DF3-474D-AE30-F809C2675EBF}"/>
                </a:ext>
              </a:extLst>
            </p:cNvPr>
            <p:cNvSpPr/>
            <p:nvPr/>
          </p:nvSpPr>
          <p:spPr>
            <a:xfrm>
              <a:off x="357158" y="4786322"/>
              <a:ext cx="8572560" cy="1143903"/>
            </a:xfrm>
            <a:prstGeom prst="rect">
              <a:avLst/>
            </a:prstGeom>
            <a:solidFill>
              <a:schemeClr val="accent3">
                <a:lumMod val="20000"/>
                <a:lumOff val="80000"/>
              </a:schemeClr>
            </a:solidFill>
          </p:spPr>
          <p:txBody>
            <a:bodyPr wrap="square">
              <a:spAutoFit/>
            </a:bodyPr>
            <a:lstStyle/>
            <a:p>
              <a:pPr lvl="0" fontAlgn="base">
                <a:spcBef>
                  <a:spcPct val="0"/>
                </a:spcBef>
                <a:spcAft>
                  <a:spcPts val="1000"/>
                </a:spcAft>
                <a:buFont typeface="Wingdings" pitchFamily="2" charset="2"/>
                <a:buChar char="v"/>
              </a:pP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 Cet onglet permet de préciser le nombre de poste ouvert par spécialité de formation, </a:t>
              </a:r>
              <a:r>
                <a:rPr kumimoji="0" lang="fr-FR" sz="2000" b="0" i="0" u="none" strike="noStrike" cap="none" normalizeH="0" baseline="0" dirty="0">
                  <a:ln>
                    <a:noFill/>
                  </a:ln>
                  <a:solidFill>
                    <a:srgbClr val="C00000"/>
                  </a:solidFill>
                  <a:effectLst/>
                  <a:latin typeface="Calibri" pitchFamily="34" charset="0"/>
                  <a:ea typeface="Arial" pitchFamily="34" charset="0"/>
                  <a:cs typeface="Arial" pitchFamily="34" charset="0"/>
                </a:rPr>
                <a:t>y compris 0 dans le cas de gel.</a:t>
              </a: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 </a:t>
              </a:r>
            </a:p>
            <a:p>
              <a:pPr lvl="0" fontAlgn="base">
                <a:spcBef>
                  <a:spcPct val="0"/>
                </a:spcBef>
                <a:spcAft>
                  <a:spcPts val="1000"/>
                </a:spcAft>
                <a:buFont typeface="Wingdings" pitchFamily="2" charset="2"/>
                <a:buChar char="v"/>
              </a:pP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Cliquer sur le bouton plus      pour ajouter des postes.</a:t>
              </a:r>
              <a:endParaRPr kumimoji="0" lang="fr-FR" sz="3600" b="0" i="0" u="none" strike="noStrike" cap="none" normalizeH="0" baseline="0" dirty="0">
                <a:ln>
                  <a:noFill/>
                </a:ln>
                <a:solidFill>
                  <a:schemeClr val="tx1"/>
                </a:solidFill>
                <a:effectLst/>
                <a:latin typeface="Arial" pitchFamily="34" charset="0"/>
                <a:cs typeface="Arial" pitchFamily="34" charset="0"/>
              </a:endParaRPr>
            </a:p>
          </p:txBody>
        </p:sp>
        <p:sp>
          <p:nvSpPr>
            <p:cNvPr id="27" name="Rectangle 38" descr="14"/>
            <p:cNvSpPr>
              <a:spLocks noChangeArrowheads="1"/>
            </p:cNvSpPr>
            <p:nvPr/>
          </p:nvSpPr>
          <p:spPr bwMode="auto">
            <a:xfrm>
              <a:off x="3419326" y="5589810"/>
              <a:ext cx="216000" cy="216000"/>
            </a:xfrm>
            <a:prstGeom prst="rect">
              <a:avLst/>
            </a:prstGeom>
            <a:blipFill dpi="0" rotWithShape="0">
              <a:blip r:embed="rId3"/>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sz="3200"/>
            </a:p>
          </p:txBody>
        </p:sp>
      </p:grpSp>
    </p:spTree>
    <p:extLst>
      <p:ext uri="{BB962C8B-B14F-4D97-AF65-F5344CB8AC3E}">
        <p14:creationId xmlns:p14="http://schemas.microsoft.com/office/powerpoint/2010/main" xmlns="" val="1993207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32</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lgn="ctr">
              <a:buFont typeface="+mj-lt"/>
              <a:buAutoNum type="arabicPeriod"/>
            </a:pPr>
            <a:r>
              <a:rPr lang="fr-FR" sz="2400" b="1" dirty="0"/>
              <a:t>Postes à pourvoir</a:t>
            </a:r>
          </a:p>
        </p:txBody>
      </p:sp>
      <p:sp>
        <p:nvSpPr>
          <p:cNvPr id="168" name="Text Box 39"/>
          <p:cNvSpPr txBox="1">
            <a:spLocks noChangeArrowheads="1"/>
          </p:cNvSpPr>
          <p:nvPr/>
        </p:nvSpPr>
        <p:spPr bwMode="auto">
          <a:xfrm>
            <a:off x="927100" y="4760913"/>
            <a:ext cx="6138863" cy="463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grpSp>
        <p:nvGrpSpPr>
          <p:cNvPr id="2" name="Group 2"/>
          <p:cNvGrpSpPr>
            <a:grpSpLocks/>
          </p:cNvGrpSpPr>
          <p:nvPr/>
        </p:nvGrpSpPr>
        <p:grpSpPr bwMode="auto">
          <a:xfrm>
            <a:off x="285720" y="857232"/>
            <a:ext cx="8501090" cy="2571768"/>
            <a:chOff x="1460" y="8298"/>
            <a:chExt cx="9330" cy="2703"/>
          </a:xfrm>
        </p:grpSpPr>
        <p:sp>
          <p:nvSpPr>
            <p:cNvPr id="25603" name="Rectangle 34" descr="10"/>
            <p:cNvSpPr>
              <a:spLocks noChangeArrowheads="1"/>
            </p:cNvSpPr>
            <p:nvPr/>
          </p:nvSpPr>
          <p:spPr bwMode="auto">
            <a:xfrm>
              <a:off x="1460" y="8298"/>
              <a:ext cx="4669" cy="2213"/>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604" name="Rectangle 35" descr="11"/>
            <p:cNvSpPr>
              <a:spLocks noChangeArrowheads="1"/>
            </p:cNvSpPr>
            <p:nvPr/>
          </p:nvSpPr>
          <p:spPr bwMode="auto">
            <a:xfrm>
              <a:off x="6437" y="8298"/>
              <a:ext cx="4353" cy="2279"/>
            </a:xfrm>
            <a:prstGeom prst="rect">
              <a:avLst/>
            </a:prstGeom>
            <a:blipFill dpi="0" rotWithShape="0">
              <a:blip r:embed="rId3"/>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605" name="Text Box 42"/>
            <p:cNvSpPr txBox="1">
              <a:spLocks noChangeArrowheads="1"/>
            </p:cNvSpPr>
            <p:nvPr/>
          </p:nvSpPr>
          <p:spPr bwMode="auto">
            <a:xfrm>
              <a:off x="2934" y="10576"/>
              <a:ext cx="1499"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-(10)-</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5606" name="Text Box 43"/>
            <p:cNvSpPr txBox="1">
              <a:spLocks noChangeArrowheads="1"/>
            </p:cNvSpPr>
            <p:nvPr/>
          </p:nvSpPr>
          <p:spPr bwMode="auto">
            <a:xfrm>
              <a:off x="7510" y="10576"/>
              <a:ext cx="1499"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-(11)-</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grpSp>
        <p:nvGrpSpPr>
          <p:cNvPr id="3" name="Group 48"/>
          <p:cNvGrpSpPr>
            <a:grpSpLocks/>
          </p:cNvGrpSpPr>
          <p:nvPr/>
        </p:nvGrpSpPr>
        <p:grpSpPr bwMode="auto">
          <a:xfrm>
            <a:off x="5786446" y="3286124"/>
            <a:ext cx="3214710" cy="3143272"/>
            <a:chOff x="6970" y="12031"/>
            <a:chExt cx="4619" cy="3566"/>
          </a:xfrm>
        </p:grpSpPr>
        <p:sp>
          <p:nvSpPr>
            <p:cNvPr id="159" name="Text Box 32"/>
            <p:cNvSpPr txBox="1">
              <a:spLocks noChangeArrowheads="1"/>
            </p:cNvSpPr>
            <p:nvPr/>
          </p:nvSpPr>
          <p:spPr bwMode="auto">
            <a:xfrm>
              <a:off x="8584" y="15172"/>
              <a:ext cx="1499"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-(12)-</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60" name="Rectangle 36" descr="12"/>
            <p:cNvSpPr>
              <a:spLocks noChangeArrowheads="1"/>
            </p:cNvSpPr>
            <p:nvPr/>
          </p:nvSpPr>
          <p:spPr bwMode="auto">
            <a:xfrm>
              <a:off x="6970" y="12031"/>
              <a:ext cx="4619" cy="2887"/>
            </a:xfrm>
            <a:prstGeom prst="rect">
              <a:avLst/>
            </a:prstGeom>
            <a:blipFill dpi="0" rotWithShape="0">
              <a:blip r:embed="rId4"/>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61" name="Text Box 46"/>
            <p:cNvSpPr txBox="1">
              <a:spLocks noChangeArrowheads="1"/>
            </p:cNvSpPr>
            <p:nvPr/>
          </p:nvSpPr>
          <p:spPr bwMode="auto">
            <a:xfrm>
              <a:off x="9469" y="13605"/>
              <a:ext cx="2012" cy="9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0" i="0" u="none" strike="noStrike" cap="none" normalizeH="0" baseline="0">
                  <a:ln>
                    <a:noFill/>
                  </a:ln>
                  <a:solidFill>
                    <a:srgbClr val="FF0000"/>
                  </a:solidFill>
                  <a:effectLst/>
                  <a:latin typeface="Calibri" pitchFamily="34" charset="0"/>
                  <a:ea typeface="Arial" pitchFamily="34" charset="0"/>
                  <a:cs typeface="Arial" pitchFamily="34" charset="0"/>
                </a:rPr>
                <a:t>Saisie de la spécialité ne figurant pas dans la liste des spécialités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cxnSp>
          <p:nvCxnSpPr>
            <p:cNvPr id="162" name="AutoShape 47"/>
            <p:cNvCxnSpPr>
              <a:cxnSpLocks noChangeShapeType="1"/>
            </p:cNvCxnSpPr>
            <p:nvPr/>
          </p:nvCxnSpPr>
          <p:spPr bwMode="auto">
            <a:xfrm flipH="1" flipV="1">
              <a:off x="9262" y="13329"/>
              <a:ext cx="576" cy="276"/>
            </a:xfrm>
            <a:prstGeom prst="straightConnector1">
              <a:avLst/>
            </a:prstGeom>
            <a:noFill/>
            <a:ln w="9525">
              <a:solidFill>
                <a:srgbClr val="FF0000"/>
              </a:solidFill>
              <a:round/>
              <a:headEnd/>
              <a:tailEnd type="triangle" w="med" len="med"/>
            </a:ln>
          </p:spPr>
        </p:cxnSp>
      </p:grpSp>
      <p:sp>
        <p:nvSpPr>
          <p:cNvPr id="32" name="Rectangle 31">
            <a:extLst>
              <a:ext uri="{FF2B5EF4-FFF2-40B4-BE49-F238E27FC236}">
                <a16:creationId xmlns:a16="http://schemas.microsoft.com/office/drawing/2014/main" xmlns="" id="{5CC117E5-3DF3-474D-AE30-F809C2675EBF}"/>
              </a:ext>
            </a:extLst>
          </p:cNvPr>
          <p:cNvSpPr/>
          <p:nvPr/>
        </p:nvSpPr>
        <p:spPr>
          <a:xfrm>
            <a:off x="71438" y="3298828"/>
            <a:ext cx="5715008" cy="3416320"/>
          </a:xfrm>
          <a:prstGeom prst="rect">
            <a:avLst/>
          </a:prstGeom>
          <a:solidFill>
            <a:schemeClr val="accent3">
              <a:lumMod val="20000"/>
              <a:lumOff val="80000"/>
            </a:schemeClr>
          </a:solidFill>
        </p:spPr>
        <p:txBody>
          <a:bodyPr wrap="square">
            <a:spAutoFit/>
          </a:bodyPr>
          <a:lstStyle/>
          <a:p>
            <a:pPr algn="just">
              <a:buFont typeface="Wingdings" pitchFamily="2" charset="2"/>
              <a:buChar char="v"/>
            </a:pPr>
            <a:r>
              <a:rPr lang="fr-FR" dirty="0"/>
              <a:t> La fenêtre de saisie des postes s’affiche (figure 10), il faut :</a:t>
            </a:r>
          </a:p>
          <a:p>
            <a:pPr lvl="0" algn="just">
              <a:buFont typeface="Wingdings" pitchFamily="2" charset="2"/>
              <a:buChar char="v"/>
            </a:pPr>
            <a:r>
              <a:rPr lang="fr-FR" dirty="0"/>
              <a:t>Parcourir la liste des spécialités pour sélectionner </a:t>
            </a:r>
            <a:br>
              <a:rPr lang="fr-FR" dirty="0"/>
            </a:br>
            <a:r>
              <a:rPr lang="fr-FR" dirty="0"/>
              <a:t>la spécialité en question.</a:t>
            </a:r>
          </a:p>
          <a:p>
            <a:pPr lvl="0" algn="just">
              <a:buFont typeface="Wingdings" pitchFamily="2" charset="2"/>
              <a:buChar char="v"/>
            </a:pPr>
            <a:r>
              <a:rPr lang="fr-FR" dirty="0"/>
              <a:t>Si la spécialité ne figure pas dans la liste, il est possible de saisir manuellement  l’intitulé de la spécialité dans</a:t>
            </a:r>
            <a:br>
              <a:rPr lang="fr-FR" dirty="0"/>
            </a:br>
            <a:r>
              <a:rPr lang="fr-FR" dirty="0"/>
              <a:t> le champ de texte </a:t>
            </a:r>
            <a:r>
              <a:rPr lang="fr-FR" b="1" i="1" dirty="0"/>
              <a:t>Spécialité (autre)</a:t>
            </a:r>
            <a:r>
              <a:rPr lang="fr-FR" dirty="0"/>
              <a:t>.</a:t>
            </a:r>
          </a:p>
          <a:p>
            <a:pPr lvl="0" algn="just">
              <a:buFont typeface="Wingdings" pitchFamily="2" charset="2"/>
              <a:buChar char="v"/>
            </a:pPr>
            <a:r>
              <a:rPr lang="fr-FR" dirty="0"/>
              <a:t> Saisir le nombre de poste des années 19-20, 20-21 </a:t>
            </a:r>
            <a:br>
              <a:rPr lang="fr-FR" dirty="0"/>
            </a:br>
            <a:r>
              <a:rPr lang="fr-FR" dirty="0"/>
              <a:t>et 21-22.  </a:t>
            </a:r>
          </a:p>
          <a:p>
            <a:pPr lvl="0" algn="just">
              <a:buFont typeface="Wingdings" pitchFamily="2" charset="2"/>
              <a:buChar char="v"/>
            </a:pPr>
            <a:r>
              <a:rPr lang="fr-FR" dirty="0"/>
              <a:t>Cliquer sur enregistrer pour valider les informations, </a:t>
            </a:r>
            <a:br>
              <a:rPr lang="fr-FR" dirty="0"/>
            </a:br>
            <a:r>
              <a:rPr lang="fr-FR" dirty="0"/>
              <a:t>une nouvelle ligne dans le tableau de des postes à pourvoir apparaît.  </a:t>
            </a:r>
          </a:p>
        </p:txBody>
      </p:sp>
    </p:spTree>
    <p:extLst>
      <p:ext uri="{BB962C8B-B14F-4D97-AF65-F5344CB8AC3E}">
        <p14:creationId xmlns:p14="http://schemas.microsoft.com/office/powerpoint/2010/main" xmlns="" val="1993207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33</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lgn="ctr">
              <a:buFont typeface="+mj-lt"/>
              <a:buAutoNum type="arabicPeriod"/>
            </a:pPr>
            <a:r>
              <a:rPr lang="fr-FR" sz="2400" b="1" dirty="0"/>
              <a:t>Postes à pourvoir</a:t>
            </a:r>
          </a:p>
        </p:txBody>
      </p:sp>
      <p:sp>
        <p:nvSpPr>
          <p:cNvPr id="168" name="Text Box 39"/>
          <p:cNvSpPr txBox="1">
            <a:spLocks noChangeArrowheads="1"/>
          </p:cNvSpPr>
          <p:nvPr/>
        </p:nvSpPr>
        <p:spPr bwMode="auto">
          <a:xfrm>
            <a:off x="927100" y="4760913"/>
            <a:ext cx="6138863" cy="463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grpSp>
        <p:nvGrpSpPr>
          <p:cNvPr id="2" name="Group 55"/>
          <p:cNvGrpSpPr>
            <a:grpSpLocks/>
          </p:cNvGrpSpPr>
          <p:nvPr/>
        </p:nvGrpSpPr>
        <p:grpSpPr bwMode="auto">
          <a:xfrm>
            <a:off x="428597" y="1009650"/>
            <a:ext cx="8429684" cy="4030499"/>
            <a:chOff x="1381" y="2363"/>
            <a:chExt cx="9748" cy="4497"/>
          </a:xfrm>
        </p:grpSpPr>
        <p:sp>
          <p:nvSpPr>
            <p:cNvPr id="156" name="Rectangle 37" descr="13"/>
            <p:cNvSpPr>
              <a:spLocks noChangeArrowheads="1"/>
            </p:cNvSpPr>
            <p:nvPr/>
          </p:nvSpPr>
          <p:spPr bwMode="auto">
            <a:xfrm>
              <a:off x="1381" y="2363"/>
              <a:ext cx="9748" cy="4148"/>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57" name="Text Box 44"/>
            <p:cNvSpPr txBox="1">
              <a:spLocks noChangeArrowheads="1"/>
            </p:cNvSpPr>
            <p:nvPr/>
          </p:nvSpPr>
          <p:spPr bwMode="auto">
            <a:xfrm>
              <a:off x="5546" y="6435"/>
              <a:ext cx="1499"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-(13)-</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1993207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34</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lgn="ctr">
              <a:buFont typeface="+mj-lt"/>
              <a:buAutoNum type="arabicPeriod" startAt="2"/>
            </a:pPr>
            <a:r>
              <a:rPr lang="fr-FR" sz="2400" b="1" dirty="0"/>
              <a:t>Objectifs liés à la formation de formateurs</a:t>
            </a:r>
          </a:p>
        </p:txBody>
      </p:sp>
      <p:sp>
        <p:nvSpPr>
          <p:cNvPr id="168" name="Text Box 39"/>
          <p:cNvSpPr txBox="1">
            <a:spLocks noChangeArrowheads="1"/>
          </p:cNvSpPr>
          <p:nvPr/>
        </p:nvSpPr>
        <p:spPr bwMode="auto">
          <a:xfrm>
            <a:off x="927100" y="4760913"/>
            <a:ext cx="6138863" cy="463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grpSp>
        <p:nvGrpSpPr>
          <p:cNvPr id="2" name="Group 54"/>
          <p:cNvGrpSpPr>
            <a:grpSpLocks/>
          </p:cNvGrpSpPr>
          <p:nvPr/>
        </p:nvGrpSpPr>
        <p:grpSpPr bwMode="auto">
          <a:xfrm>
            <a:off x="500034" y="1142985"/>
            <a:ext cx="7858180" cy="3929090"/>
            <a:chOff x="1128" y="8200"/>
            <a:chExt cx="10001" cy="5899"/>
          </a:xfrm>
        </p:grpSpPr>
        <p:sp>
          <p:nvSpPr>
            <p:cNvPr id="152" name="Text Box 41"/>
            <p:cNvSpPr txBox="1">
              <a:spLocks noChangeArrowheads="1"/>
            </p:cNvSpPr>
            <p:nvPr/>
          </p:nvSpPr>
          <p:spPr bwMode="auto">
            <a:xfrm>
              <a:off x="5310" y="13674"/>
              <a:ext cx="1499"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a:ln>
                    <a:noFill/>
                  </a:ln>
                  <a:solidFill>
                    <a:schemeClr val="tx1"/>
                  </a:solidFill>
                  <a:effectLst/>
                  <a:latin typeface="Calibri" pitchFamily="34" charset="0"/>
                  <a:ea typeface="Arial" pitchFamily="34" charset="0"/>
                  <a:cs typeface="Arial" pitchFamily="34" charset="0"/>
                </a:rPr>
                <a:t>Figure  -(14)-</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3" name="Rectangle 50" descr="15"/>
            <p:cNvSpPr>
              <a:spLocks noChangeArrowheads="1"/>
            </p:cNvSpPr>
            <p:nvPr/>
          </p:nvSpPr>
          <p:spPr bwMode="auto">
            <a:xfrm>
              <a:off x="1128" y="8200"/>
              <a:ext cx="10001" cy="5474"/>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54" name="Rectangle 51"/>
            <p:cNvSpPr>
              <a:spLocks noChangeArrowheads="1"/>
            </p:cNvSpPr>
            <p:nvPr/>
          </p:nvSpPr>
          <p:spPr bwMode="auto">
            <a:xfrm>
              <a:off x="1245" y="8653"/>
              <a:ext cx="1635" cy="350"/>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14" name="Rectangle 13">
            <a:extLst>
              <a:ext uri="{FF2B5EF4-FFF2-40B4-BE49-F238E27FC236}">
                <a16:creationId xmlns:a16="http://schemas.microsoft.com/office/drawing/2014/main" xmlns="" id="{5CC117E5-3DF3-474D-AE30-F809C2675EBF}"/>
              </a:ext>
            </a:extLst>
          </p:cNvPr>
          <p:cNvSpPr/>
          <p:nvPr/>
        </p:nvSpPr>
        <p:spPr>
          <a:xfrm>
            <a:off x="214282" y="5286388"/>
            <a:ext cx="8572560" cy="1323439"/>
          </a:xfrm>
          <a:prstGeom prst="rect">
            <a:avLst/>
          </a:prstGeom>
          <a:solidFill>
            <a:schemeClr val="accent3">
              <a:lumMod val="20000"/>
              <a:lumOff val="80000"/>
            </a:schemeClr>
          </a:solidFill>
        </p:spPr>
        <p:txBody>
          <a:bodyPr wrap="square">
            <a:spAutoFit/>
          </a:bodyPr>
          <a:lstStyle/>
          <a:p>
            <a:pPr lvl="0" algn="just" fontAlgn="base">
              <a:spcBef>
                <a:spcPct val="0"/>
              </a:spcBef>
              <a:spcAft>
                <a:spcPts val="1000"/>
              </a:spcAft>
              <a:buFont typeface="Wingdings" pitchFamily="2" charset="2"/>
              <a:buChar char="v"/>
            </a:pP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 </a:t>
            </a:r>
            <a:r>
              <a:rPr lang="fr-FR" sz="2000" dirty="0"/>
              <a:t>Cet onglet permet de préciser les objectifs assignés à la formation doctorale liés à la formation de formateurs, l’interface offre une zone de texte pour </a:t>
            </a:r>
            <a:br>
              <a:rPr lang="fr-FR" sz="2000" dirty="0"/>
            </a:br>
            <a:r>
              <a:rPr lang="fr-FR" sz="2000" dirty="0"/>
              <a:t>la saisie des objectifs, </a:t>
            </a:r>
            <a:r>
              <a:rPr lang="fr-FR" sz="2000" b="1" dirty="0"/>
              <a:t>cliquer sur enregistrer est nécessaire pour sauvegarder </a:t>
            </a:r>
            <a:br>
              <a:rPr lang="fr-FR" sz="2000" b="1" dirty="0"/>
            </a:br>
            <a:r>
              <a:rPr lang="fr-FR" sz="2000" b="1" dirty="0"/>
              <a:t>les informations saisies</a:t>
            </a:r>
            <a:r>
              <a:rPr lang="fr-FR" sz="2000" dirty="0"/>
              <a:t>. </a:t>
            </a:r>
            <a:endParaRPr kumimoji="0" lang="fr-FR" sz="36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993207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35</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lgn="ctr">
              <a:buFont typeface="+mj-lt"/>
              <a:buAutoNum type="arabicPeriod" startAt="3"/>
            </a:pPr>
            <a:r>
              <a:rPr lang="fr-FR" sz="2400" b="1" dirty="0"/>
              <a:t>Objectifs liés à la recherche</a:t>
            </a:r>
          </a:p>
        </p:txBody>
      </p:sp>
      <p:sp>
        <p:nvSpPr>
          <p:cNvPr id="168" name="Text Box 39"/>
          <p:cNvSpPr txBox="1">
            <a:spLocks noChangeArrowheads="1"/>
          </p:cNvSpPr>
          <p:nvPr/>
        </p:nvSpPr>
        <p:spPr bwMode="auto">
          <a:xfrm>
            <a:off x="927100" y="4760913"/>
            <a:ext cx="6138863" cy="463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13">
            <a:extLst>
              <a:ext uri="{FF2B5EF4-FFF2-40B4-BE49-F238E27FC236}">
                <a16:creationId xmlns:a16="http://schemas.microsoft.com/office/drawing/2014/main" xmlns="" id="{5CC117E5-3DF3-474D-AE30-F809C2675EBF}"/>
              </a:ext>
            </a:extLst>
          </p:cNvPr>
          <p:cNvSpPr/>
          <p:nvPr/>
        </p:nvSpPr>
        <p:spPr>
          <a:xfrm>
            <a:off x="214282" y="5286388"/>
            <a:ext cx="8572560" cy="1015663"/>
          </a:xfrm>
          <a:prstGeom prst="rect">
            <a:avLst/>
          </a:prstGeom>
          <a:solidFill>
            <a:schemeClr val="accent3">
              <a:lumMod val="20000"/>
              <a:lumOff val="80000"/>
            </a:schemeClr>
          </a:solidFill>
        </p:spPr>
        <p:txBody>
          <a:bodyPr wrap="square">
            <a:spAutoFit/>
          </a:bodyPr>
          <a:lstStyle/>
          <a:p>
            <a:pPr lvl="0" algn="just" fontAlgn="base">
              <a:spcBef>
                <a:spcPct val="0"/>
              </a:spcBef>
              <a:spcAft>
                <a:spcPts val="1000"/>
              </a:spcAft>
              <a:buFont typeface="Wingdings" pitchFamily="2" charset="2"/>
              <a:buChar char="v"/>
            </a:pP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 </a:t>
            </a:r>
            <a:r>
              <a:rPr lang="fr-FR" sz="2000" dirty="0"/>
              <a:t>Cet onglet permet de préciser les objectifs assignés à la formation doctorale liés à la recherche, l’interface offre une zone de texte pour la saisie des objectifs, </a:t>
            </a:r>
            <a:r>
              <a:rPr lang="fr-FR" sz="2000" b="1" dirty="0"/>
              <a:t>cliquer sur enregistrer est nécessaire pour sauvegarder les informations saisies</a:t>
            </a:r>
            <a:r>
              <a:rPr lang="fr-FR" sz="2000" dirty="0"/>
              <a:t>. </a:t>
            </a:r>
            <a:endParaRPr kumimoji="0" lang="fr-FR" sz="3600" b="0" i="0" u="none" strike="noStrike" cap="none" normalizeH="0" baseline="0" dirty="0">
              <a:ln>
                <a:noFill/>
              </a:ln>
              <a:solidFill>
                <a:schemeClr val="tx1"/>
              </a:solidFill>
              <a:effectLst/>
              <a:latin typeface="Arial" pitchFamily="34" charset="0"/>
              <a:cs typeface="Arial" pitchFamily="34" charset="0"/>
            </a:endParaRPr>
          </a:p>
        </p:txBody>
      </p:sp>
      <p:grpSp>
        <p:nvGrpSpPr>
          <p:cNvPr id="2" name="Group 63"/>
          <p:cNvGrpSpPr>
            <a:grpSpLocks/>
          </p:cNvGrpSpPr>
          <p:nvPr/>
        </p:nvGrpSpPr>
        <p:grpSpPr bwMode="auto">
          <a:xfrm>
            <a:off x="565150" y="1254125"/>
            <a:ext cx="7864502" cy="3397250"/>
            <a:chOff x="930" y="2370"/>
            <a:chExt cx="10425" cy="5535"/>
          </a:xfrm>
        </p:grpSpPr>
        <p:sp>
          <p:nvSpPr>
            <p:cNvPr id="148" name="Rectangle 56" descr="16"/>
            <p:cNvSpPr>
              <a:spLocks noChangeArrowheads="1"/>
            </p:cNvSpPr>
            <p:nvPr/>
          </p:nvSpPr>
          <p:spPr bwMode="auto">
            <a:xfrm>
              <a:off x="930" y="2370"/>
              <a:ext cx="10425" cy="5140"/>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49" name="Rectangle 57"/>
            <p:cNvSpPr>
              <a:spLocks noChangeArrowheads="1"/>
            </p:cNvSpPr>
            <p:nvPr/>
          </p:nvSpPr>
          <p:spPr bwMode="auto">
            <a:xfrm>
              <a:off x="1050" y="3401"/>
              <a:ext cx="1470" cy="404"/>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50" name="Text Box 58"/>
            <p:cNvSpPr txBox="1">
              <a:spLocks noChangeArrowheads="1"/>
            </p:cNvSpPr>
            <p:nvPr/>
          </p:nvSpPr>
          <p:spPr bwMode="auto">
            <a:xfrm>
              <a:off x="4745" y="7510"/>
              <a:ext cx="1499" cy="3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-(15)-</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1993207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36</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lgn="ctr">
              <a:buFont typeface="+mj-lt"/>
              <a:buAutoNum type="arabicPeriod" startAt="4"/>
            </a:pPr>
            <a:r>
              <a:rPr lang="fr-FR" sz="2400" b="1" dirty="0"/>
              <a:t>Thèmes proposés à la recherche</a:t>
            </a:r>
          </a:p>
        </p:txBody>
      </p:sp>
      <p:sp>
        <p:nvSpPr>
          <p:cNvPr id="168" name="Text Box 39"/>
          <p:cNvSpPr txBox="1">
            <a:spLocks noChangeArrowheads="1"/>
          </p:cNvSpPr>
          <p:nvPr/>
        </p:nvSpPr>
        <p:spPr bwMode="auto">
          <a:xfrm>
            <a:off x="927100" y="4760913"/>
            <a:ext cx="6138863" cy="463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13">
            <a:extLst>
              <a:ext uri="{FF2B5EF4-FFF2-40B4-BE49-F238E27FC236}">
                <a16:creationId xmlns:a16="http://schemas.microsoft.com/office/drawing/2014/main" xmlns="" id="{5CC117E5-3DF3-474D-AE30-F809C2675EBF}"/>
              </a:ext>
            </a:extLst>
          </p:cNvPr>
          <p:cNvSpPr/>
          <p:nvPr/>
        </p:nvSpPr>
        <p:spPr>
          <a:xfrm>
            <a:off x="214282" y="5286388"/>
            <a:ext cx="8572560" cy="1323439"/>
          </a:xfrm>
          <a:prstGeom prst="rect">
            <a:avLst/>
          </a:prstGeom>
          <a:solidFill>
            <a:schemeClr val="accent3">
              <a:lumMod val="20000"/>
              <a:lumOff val="80000"/>
            </a:schemeClr>
          </a:solidFill>
        </p:spPr>
        <p:txBody>
          <a:bodyPr wrap="square">
            <a:spAutoFit/>
          </a:bodyPr>
          <a:lstStyle/>
          <a:p>
            <a:pPr lvl="0" algn="just" fontAlgn="base">
              <a:spcBef>
                <a:spcPct val="0"/>
              </a:spcBef>
              <a:spcAft>
                <a:spcPts val="1000"/>
              </a:spcAft>
              <a:buFont typeface="Wingdings" pitchFamily="2" charset="2"/>
              <a:buChar char="v"/>
            </a:pP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 </a:t>
            </a:r>
            <a:r>
              <a:rPr lang="fr-FR" sz="2000" dirty="0"/>
              <a:t>Cet onglet permet de préciser les thèmes proposés a la recherche, pour les différentes spécialités de l’offre de formation doctorale, l’interface offre une zone de texte pour la saisie des thèmes, </a:t>
            </a:r>
            <a:r>
              <a:rPr lang="fr-FR" sz="2000" b="1" dirty="0"/>
              <a:t>cliquer sur enregistrer est nécessaire pour sauvegarder les informations saisies</a:t>
            </a:r>
            <a:r>
              <a:rPr lang="fr-FR" sz="2000" dirty="0"/>
              <a:t>.</a:t>
            </a:r>
            <a:endParaRPr kumimoji="0" lang="fr-FR" sz="3600" b="0" i="0" u="none" strike="noStrike" cap="none" normalizeH="0" baseline="0" dirty="0">
              <a:ln>
                <a:noFill/>
              </a:ln>
              <a:solidFill>
                <a:schemeClr val="tx1"/>
              </a:solidFill>
              <a:effectLst/>
              <a:latin typeface="Arial" pitchFamily="34" charset="0"/>
              <a:cs typeface="Arial" pitchFamily="34" charset="0"/>
            </a:endParaRPr>
          </a:p>
        </p:txBody>
      </p:sp>
      <p:grpSp>
        <p:nvGrpSpPr>
          <p:cNvPr id="2" name="Group 64"/>
          <p:cNvGrpSpPr>
            <a:grpSpLocks/>
          </p:cNvGrpSpPr>
          <p:nvPr/>
        </p:nvGrpSpPr>
        <p:grpSpPr bwMode="auto">
          <a:xfrm>
            <a:off x="357158" y="1071546"/>
            <a:ext cx="8572560" cy="4071966"/>
            <a:chOff x="769" y="9810"/>
            <a:chExt cx="10425" cy="4822"/>
          </a:xfrm>
        </p:grpSpPr>
        <p:sp>
          <p:nvSpPr>
            <p:cNvPr id="144" name="Rectangle 60" descr="17"/>
            <p:cNvSpPr>
              <a:spLocks noChangeArrowheads="1"/>
            </p:cNvSpPr>
            <p:nvPr/>
          </p:nvSpPr>
          <p:spPr bwMode="auto">
            <a:xfrm>
              <a:off x="769" y="9810"/>
              <a:ext cx="10425" cy="4502"/>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45" name="Rectangle 61"/>
            <p:cNvSpPr>
              <a:spLocks noChangeArrowheads="1"/>
            </p:cNvSpPr>
            <p:nvPr/>
          </p:nvSpPr>
          <p:spPr bwMode="auto">
            <a:xfrm>
              <a:off x="889" y="11169"/>
              <a:ext cx="1590" cy="404"/>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46" name="Text Box 62"/>
            <p:cNvSpPr txBox="1">
              <a:spLocks noChangeArrowheads="1"/>
            </p:cNvSpPr>
            <p:nvPr/>
          </p:nvSpPr>
          <p:spPr bwMode="auto">
            <a:xfrm>
              <a:off x="5084" y="14237"/>
              <a:ext cx="1499" cy="3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-(16)-</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1993207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37</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lgn="ctr">
              <a:buFont typeface="+mj-lt"/>
              <a:buAutoNum type="arabicPeriod" startAt="5"/>
            </a:pPr>
            <a:r>
              <a:rPr lang="fr-FR" sz="2400" b="1" dirty="0"/>
              <a:t>Description de la formation </a:t>
            </a:r>
          </a:p>
        </p:txBody>
      </p:sp>
      <p:sp>
        <p:nvSpPr>
          <p:cNvPr id="168" name="Text Box 39"/>
          <p:cNvSpPr txBox="1">
            <a:spLocks noChangeArrowheads="1"/>
          </p:cNvSpPr>
          <p:nvPr/>
        </p:nvSpPr>
        <p:spPr bwMode="auto">
          <a:xfrm>
            <a:off x="927100" y="4760913"/>
            <a:ext cx="6138863" cy="463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13">
            <a:extLst>
              <a:ext uri="{FF2B5EF4-FFF2-40B4-BE49-F238E27FC236}">
                <a16:creationId xmlns:a16="http://schemas.microsoft.com/office/drawing/2014/main" xmlns="" id="{5CC117E5-3DF3-474D-AE30-F809C2675EBF}"/>
              </a:ext>
            </a:extLst>
          </p:cNvPr>
          <p:cNvSpPr/>
          <p:nvPr/>
        </p:nvSpPr>
        <p:spPr>
          <a:xfrm>
            <a:off x="214282" y="5286388"/>
            <a:ext cx="8572560" cy="1015663"/>
          </a:xfrm>
          <a:prstGeom prst="rect">
            <a:avLst/>
          </a:prstGeom>
          <a:solidFill>
            <a:schemeClr val="accent3">
              <a:lumMod val="20000"/>
              <a:lumOff val="80000"/>
            </a:schemeClr>
          </a:solidFill>
        </p:spPr>
        <p:txBody>
          <a:bodyPr wrap="square">
            <a:spAutoFit/>
          </a:bodyPr>
          <a:lstStyle/>
          <a:p>
            <a:pPr lvl="0" algn="just" fontAlgn="base">
              <a:spcBef>
                <a:spcPct val="0"/>
              </a:spcBef>
              <a:spcAft>
                <a:spcPts val="1000"/>
              </a:spcAft>
              <a:buFont typeface="Wingdings" pitchFamily="2" charset="2"/>
              <a:buChar char="v"/>
            </a:pP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 </a:t>
            </a:r>
            <a:r>
              <a:rPr lang="fr-FR" sz="2000" dirty="0"/>
              <a:t>Cet onglet permet de décrire les axes de recherche par filière et par spécialité, l’interface offre une zone de texte pour la saisie des axes de recherche, </a:t>
            </a:r>
            <a:r>
              <a:rPr lang="fr-FR" sz="2000" b="1" dirty="0"/>
              <a:t>cliquer sur enregistrer est nécessaire pour sauvegarder les informations saisies</a:t>
            </a:r>
            <a:r>
              <a:rPr lang="fr-FR" sz="2000" dirty="0"/>
              <a:t>.</a:t>
            </a:r>
            <a:endParaRPr kumimoji="0" lang="fr-FR" sz="3600" b="0" i="0" u="none" strike="noStrike" cap="none" normalizeH="0" baseline="0" dirty="0">
              <a:ln>
                <a:noFill/>
              </a:ln>
              <a:solidFill>
                <a:schemeClr val="tx1"/>
              </a:solidFill>
              <a:effectLst/>
              <a:latin typeface="Arial" pitchFamily="34" charset="0"/>
              <a:cs typeface="Arial" pitchFamily="34" charset="0"/>
            </a:endParaRPr>
          </a:p>
        </p:txBody>
      </p:sp>
      <p:grpSp>
        <p:nvGrpSpPr>
          <p:cNvPr id="2" name="Group 68"/>
          <p:cNvGrpSpPr>
            <a:grpSpLocks/>
          </p:cNvGrpSpPr>
          <p:nvPr/>
        </p:nvGrpSpPr>
        <p:grpSpPr bwMode="auto">
          <a:xfrm>
            <a:off x="500034" y="1142984"/>
            <a:ext cx="8286808" cy="3786214"/>
            <a:chOff x="1803" y="2579"/>
            <a:chExt cx="8678" cy="4532"/>
          </a:xfrm>
        </p:grpSpPr>
        <p:sp>
          <p:nvSpPr>
            <p:cNvPr id="140" name="Rectangle 65" descr="18"/>
            <p:cNvSpPr>
              <a:spLocks noChangeArrowheads="1"/>
            </p:cNvSpPr>
            <p:nvPr/>
          </p:nvSpPr>
          <p:spPr bwMode="auto">
            <a:xfrm>
              <a:off x="1803" y="2579"/>
              <a:ext cx="8678" cy="4107"/>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41" name="Rectangle 66"/>
            <p:cNvSpPr>
              <a:spLocks noChangeArrowheads="1"/>
            </p:cNvSpPr>
            <p:nvPr/>
          </p:nvSpPr>
          <p:spPr bwMode="auto">
            <a:xfrm>
              <a:off x="1891" y="4282"/>
              <a:ext cx="1277" cy="313"/>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42" name="Text Box 67"/>
            <p:cNvSpPr txBox="1">
              <a:spLocks noChangeArrowheads="1"/>
            </p:cNvSpPr>
            <p:nvPr/>
          </p:nvSpPr>
          <p:spPr bwMode="auto">
            <a:xfrm>
              <a:off x="4811" y="6686"/>
              <a:ext cx="1499"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-(17)-</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1993207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38</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lgn="ctr">
              <a:buFont typeface="+mj-lt"/>
              <a:buAutoNum type="arabicPeriod" startAt="6"/>
            </a:pPr>
            <a:r>
              <a:rPr lang="fr-FR" sz="2400" b="1" dirty="0"/>
              <a:t>Programme de formation  </a:t>
            </a:r>
          </a:p>
        </p:txBody>
      </p:sp>
      <p:sp>
        <p:nvSpPr>
          <p:cNvPr id="168" name="Text Box 39"/>
          <p:cNvSpPr txBox="1">
            <a:spLocks noChangeArrowheads="1"/>
          </p:cNvSpPr>
          <p:nvPr/>
        </p:nvSpPr>
        <p:spPr bwMode="auto">
          <a:xfrm>
            <a:off x="927100" y="4760913"/>
            <a:ext cx="6138863" cy="463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grpSp>
        <p:nvGrpSpPr>
          <p:cNvPr id="2" name="Group 74"/>
          <p:cNvGrpSpPr>
            <a:grpSpLocks/>
          </p:cNvGrpSpPr>
          <p:nvPr/>
        </p:nvGrpSpPr>
        <p:grpSpPr bwMode="auto">
          <a:xfrm>
            <a:off x="250001" y="1046329"/>
            <a:ext cx="8643998" cy="4143404"/>
            <a:chOff x="1429" y="9930"/>
            <a:chExt cx="8678" cy="4532"/>
          </a:xfrm>
        </p:grpSpPr>
        <p:sp>
          <p:nvSpPr>
            <p:cNvPr id="136" name="Rectangle 71" descr="19"/>
            <p:cNvSpPr>
              <a:spLocks noChangeArrowheads="1"/>
            </p:cNvSpPr>
            <p:nvPr/>
          </p:nvSpPr>
          <p:spPr bwMode="auto">
            <a:xfrm>
              <a:off x="1429" y="9930"/>
              <a:ext cx="8678" cy="4107"/>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37" name="Rectangle 72"/>
            <p:cNvSpPr>
              <a:spLocks noChangeArrowheads="1"/>
            </p:cNvSpPr>
            <p:nvPr/>
          </p:nvSpPr>
          <p:spPr bwMode="auto">
            <a:xfrm>
              <a:off x="1517" y="11733"/>
              <a:ext cx="1376" cy="213"/>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38" name="Text Box 73"/>
            <p:cNvSpPr txBox="1">
              <a:spLocks noChangeArrowheads="1"/>
            </p:cNvSpPr>
            <p:nvPr/>
          </p:nvSpPr>
          <p:spPr bwMode="auto">
            <a:xfrm>
              <a:off x="4710" y="14037"/>
              <a:ext cx="1499"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-(18)-</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
        <p:nvSpPr>
          <p:cNvPr id="12" name="Text Box 80"/>
          <p:cNvSpPr txBox="1">
            <a:spLocks noChangeArrowheads="1"/>
          </p:cNvSpPr>
          <p:nvPr/>
        </p:nvSpPr>
        <p:spPr bwMode="auto">
          <a:xfrm>
            <a:off x="214282" y="4737080"/>
            <a:ext cx="8643998" cy="924168"/>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 typeface="Wingdings" pitchFamily="2" charset="2"/>
              <a:buChar char="v"/>
              <a:tabLst/>
            </a:pPr>
            <a:r>
              <a:rPr lang="fr-FR" sz="2000" dirty="0">
                <a:latin typeface="+mj-lt"/>
                <a:ea typeface="Arial" pitchFamily="34" charset="0"/>
                <a:cs typeface="Arial" pitchFamily="34" charset="0"/>
              </a:rPr>
              <a:t>Pour information: le renforcement des connaissances est programmé </a:t>
            </a:r>
            <a:r>
              <a:rPr lang="fr-FR" sz="2000" b="1" dirty="0">
                <a:solidFill>
                  <a:srgbClr val="C00000"/>
                </a:solidFill>
                <a:latin typeface="+mj-lt"/>
                <a:ea typeface="Arial" pitchFamily="34" charset="0"/>
                <a:cs typeface="Arial" pitchFamily="34" charset="0"/>
              </a:rPr>
              <a:t>obligatoirement en 1</a:t>
            </a:r>
            <a:r>
              <a:rPr lang="fr-FR" sz="2000" b="1" baseline="30000" dirty="0">
                <a:solidFill>
                  <a:srgbClr val="C00000"/>
                </a:solidFill>
                <a:latin typeface="+mj-lt"/>
                <a:ea typeface="Arial" pitchFamily="34" charset="0"/>
                <a:cs typeface="Arial" pitchFamily="34" charset="0"/>
              </a:rPr>
              <a:t>ère</a:t>
            </a:r>
            <a:r>
              <a:rPr lang="fr-FR" sz="2000" b="1" dirty="0">
                <a:solidFill>
                  <a:srgbClr val="C00000"/>
                </a:solidFill>
                <a:latin typeface="+mj-lt"/>
                <a:ea typeface="Arial" pitchFamily="34" charset="0"/>
                <a:cs typeface="Arial" pitchFamily="34" charset="0"/>
              </a:rPr>
              <a:t> année </a:t>
            </a:r>
            <a:r>
              <a:rPr lang="fr-FR" sz="2000" dirty="0">
                <a:latin typeface="+mj-lt"/>
                <a:ea typeface="Arial" pitchFamily="34" charset="0"/>
                <a:cs typeface="Arial" pitchFamily="34" charset="0"/>
              </a:rPr>
              <a:t>(</a:t>
            </a:r>
            <a:r>
              <a:rPr lang="fr-FR" sz="2000" b="1" dirty="0">
                <a:latin typeface="+mj-lt"/>
                <a:ea typeface="Arial" pitchFamily="34" charset="0"/>
                <a:cs typeface="Arial" pitchFamily="34" charset="0"/>
              </a:rPr>
              <a:t>Article n° ,,, Décret 08-265</a:t>
            </a:r>
            <a:r>
              <a:rPr lang="fr-FR" sz="2000" dirty="0">
                <a:latin typeface="+mj-lt"/>
                <a:ea typeface="Arial" pitchFamily="34" charset="0"/>
                <a:cs typeface="Arial" pitchFamily="34" charset="0"/>
              </a:rPr>
              <a:t>).</a:t>
            </a:r>
            <a:endParaRPr kumimoji="0" lang="fr-FR" sz="2000" b="0" i="0" u="none" strike="noStrike" cap="none" normalizeH="0" baseline="0" dirty="0">
              <a:ln>
                <a:noFill/>
              </a:ln>
              <a:solidFill>
                <a:schemeClr val="tx1"/>
              </a:solidFill>
              <a:effectLst/>
              <a:latin typeface="+mj-lt"/>
              <a:ea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endParaRPr kumimoji="0" lang="fr-FR" sz="2000" b="0" i="0" u="none" strike="noStrike" cap="none" normalizeH="0" baseline="0" dirty="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xmlns="" val="1993207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39</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lgn="ctr">
              <a:buFont typeface="+mj-lt"/>
              <a:buAutoNum type="arabicPeriod" startAt="7"/>
            </a:pPr>
            <a:r>
              <a:rPr lang="fr-FR" sz="2400" b="1" dirty="0"/>
              <a:t>Comité de la Formation Doctorale  </a:t>
            </a:r>
          </a:p>
        </p:txBody>
      </p:sp>
      <p:grpSp>
        <p:nvGrpSpPr>
          <p:cNvPr id="2" name="Group 79"/>
          <p:cNvGrpSpPr>
            <a:grpSpLocks/>
          </p:cNvGrpSpPr>
          <p:nvPr/>
        </p:nvGrpSpPr>
        <p:grpSpPr bwMode="auto">
          <a:xfrm>
            <a:off x="357158" y="928670"/>
            <a:ext cx="8572560" cy="3786214"/>
            <a:chOff x="1594" y="2379"/>
            <a:chExt cx="8678" cy="4532"/>
          </a:xfrm>
        </p:grpSpPr>
        <p:sp>
          <p:nvSpPr>
            <p:cNvPr id="132" name="Rectangle 76" descr="20"/>
            <p:cNvSpPr>
              <a:spLocks noChangeArrowheads="1"/>
            </p:cNvSpPr>
            <p:nvPr/>
          </p:nvSpPr>
          <p:spPr bwMode="auto">
            <a:xfrm>
              <a:off x="1594" y="2379"/>
              <a:ext cx="8678" cy="4107"/>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33" name="Rectangle 77"/>
            <p:cNvSpPr>
              <a:spLocks noChangeArrowheads="1"/>
            </p:cNvSpPr>
            <p:nvPr/>
          </p:nvSpPr>
          <p:spPr bwMode="auto">
            <a:xfrm>
              <a:off x="1682" y="4495"/>
              <a:ext cx="1376" cy="360"/>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34" name="Text Box 78"/>
            <p:cNvSpPr txBox="1">
              <a:spLocks noChangeArrowheads="1"/>
            </p:cNvSpPr>
            <p:nvPr/>
          </p:nvSpPr>
          <p:spPr bwMode="auto">
            <a:xfrm>
              <a:off x="4875" y="6486"/>
              <a:ext cx="1499"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-(19)-</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
        <p:nvSpPr>
          <p:cNvPr id="129" name="Text Box 80"/>
          <p:cNvSpPr txBox="1">
            <a:spLocks noChangeArrowheads="1"/>
          </p:cNvSpPr>
          <p:nvPr/>
        </p:nvSpPr>
        <p:spPr bwMode="auto">
          <a:xfrm>
            <a:off x="176474" y="4724350"/>
            <a:ext cx="8643998" cy="1152922"/>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 typeface="Wingdings" pitchFamily="2" charset="2"/>
              <a:buChar char="v"/>
              <a:tabLst/>
            </a:pPr>
            <a:r>
              <a:rPr kumimoji="0" lang="fr-FR" sz="2000" b="0" i="0" u="none" strike="noStrike" cap="none" normalizeH="0" baseline="0" dirty="0">
                <a:ln>
                  <a:noFill/>
                </a:ln>
                <a:solidFill>
                  <a:schemeClr val="tx1"/>
                </a:solidFill>
                <a:effectLst/>
                <a:latin typeface="+mj-lt"/>
                <a:ea typeface="Arial" pitchFamily="34" charset="0"/>
                <a:cs typeface="Arial" pitchFamily="34" charset="0"/>
              </a:rPr>
              <a:t>Cet onglet permet de lister les membres du comité de l’offre de formation doctorale, </a:t>
            </a:r>
            <a:r>
              <a:rPr kumimoji="0" lang="fr-FR" sz="2000" b="1" i="0" u="none" strike="noStrike" cap="none" normalizeH="0" baseline="0" dirty="0">
                <a:ln>
                  <a:noFill/>
                </a:ln>
                <a:solidFill>
                  <a:srgbClr val="C00000"/>
                </a:solidFill>
                <a:effectLst/>
                <a:latin typeface="+mj-lt"/>
                <a:ea typeface="Arial" pitchFamily="34" charset="0"/>
                <a:cs typeface="Arial" pitchFamily="34" charset="0"/>
              </a:rPr>
              <a:t>le</a:t>
            </a:r>
            <a:r>
              <a:rPr kumimoji="0" lang="fr-FR" sz="2000" b="0" i="0" u="none" strike="noStrike" cap="none" normalizeH="0" baseline="0" dirty="0">
                <a:ln>
                  <a:noFill/>
                </a:ln>
                <a:solidFill>
                  <a:schemeClr val="tx1"/>
                </a:solidFill>
                <a:effectLst/>
                <a:latin typeface="+mj-lt"/>
                <a:ea typeface="Arial" pitchFamily="34" charset="0"/>
                <a:cs typeface="Arial" pitchFamily="34" charset="0"/>
              </a:rPr>
              <a:t> </a:t>
            </a:r>
            <a:r>
              <a:rPr kumimoji="0" lang="fr-FR" sz="2000" b="1" i="0" u="none" strike="noStrike" cap="none" normalizeH="0" baseline="0" dirty="0">
                <a:ln>
                  <a:noFill/>
                </a:ln>
                <a:solidFill>
                  <a:srgbClr val="C00000"/>
                </a:solidFill>
                <a:effectLst/>
                <a:latin typeface="+mj-lt"/>
                <a:ea typeface="Arial" pitchFamily="34" charset="0"/>
                <a:cs typeface="Arial" pitchFamily="34" charset="0"/>
              </a:rPr>
              <a:t>responsable</a:t>
            </a:r>
            <a:r>
              <a:rPr kumimoji="0" lang="fr-FR" sz="2000" b="0" i="0" u="none" strike="noStrike" cap="none" normalizeH="0" baseline="0" dirty="0">
                <a:ln>
                  <a:noFill/>
                </a:ln>
                <a:solidFill>
                  <a:srgbClr val="C00000"/>
                </a:solidFill>
                <a:effectLst/>
                <a:latin typeface="+mj-lt"/>
                <a:ea typeface="Arial" pitchFamily="34" charset="0"/>
                <a:cs typeface="Arial" pitchFamily="34" charset="0"/>
              </a:rPr>
              <a:t> </a:t>
            </a:r>
            <a:r>
              <a:rPr kumimoji="0" lang="fr-FR" sz="2000" b="0" i="0" u="none" strike="noStrike" cap="none" normalizeH="0" baseline="0" dirty="0">
                <a:ln>
                  <a:noFill/>
                </a:ln>
                <a:solidFill>
                  <a:schemeClr val="tx1"/>
                </a:solidFill>
                <a:effectLst/>
                <a:latin typeface="+mj-lt"/>
                <a:ea typeface="Arial" pitchFamily="34" charset="0"/>
                <a:cs typeface="Arial" pitchFamily="34" charset="0"/>
              </a:rPr>
              <a:t>de la formation doit être </a:t>
            </a:r>
            <a:r>
              <a:rPr kumimoji="0" lang="fr-FR" sz="2000" b="1" i="0" u="none" strike="noStrike" cap="none" normalizeH="0" baseline="0" dirty="0">
                <a:ln>
                  <a:noFill/>
                </a:ln>
                <a:solidFill>
                  <a:srgbClr val="C00000"/>
                </a:solidFill>
                <a:effectLst/>
                <a:latin typeface="+mj-lt"/>
                <a:ea typeface="Arial" pitchFamily="34" charset="0"/>
                <a:cs typeface="Arial" pitchFamily="34" charset="0"/>
              </a:rPr>
              <a:t>en première position</a:t>
            </a:r>
            <a:r>
              <a:rPr kumimoji="0" lang="fr-FR" sz="2000" b="0" i="0" u="none" strike="noStrike" cap="none" normalizeH="0" baseline="0" dirty="0">
                <a:ln>
                  <a:noFill/>
                </a:ln>
                <a:solidFill>
                  <a:schemeClr val="tx1"/>
                </a:solidFill>
                <a:effectLst/>
                <a:latin typeface="+mj-lt"/>
                <a:ea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 typeface="Wingdings" pitchFamily="2" charset="2"/>
              <a:buChar char="v"/>
              <a:tabLst/>
            </a:pPr>
            <a:r>
              <a:rPr kumimoji="0" lang="fr-FR" sz="2000" b="0" i="0" u="none" strike="noStrike" cap="none" normalizeH="0" baseline="0" dirty="0">
                <a:ln>
                  <a:noFill/>
                </a:ln>
                <a:solidFill>
                  <a:schemeClr val="tx1"/>
                </a:solidFill>
                <a:effectLst/>
                <a:latin typeface="+mj-lt"/>
                <a:ea typeface="Arial" pitchFamily="34" charset="0"/>
                <a:cs typeface="Arial" pitchFamily="34" charset="0"/>
              </a:rPr>
              <a:t>Pour ajouter un membre dans le comité, il faut cliquer sur le bouton plus       .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endParaRPr kumimoji="0" lang="fr-FR" sz="2000" b="0" i="0" u="none" strike="noStrike" cap="none" normalizeH="0" baseline="0" dirty="0">
              <a:ln>
                <a:noFill/>
              </a:ln>
              <a:solidFill>
                <a:schemeClr val="tx1"/>
              </a:solidFill>
              <a:effectLst/>
              <a:latin typeface="+mj-lt"/>
              <a:cs typeface="Arial" pitchFamily="34" charset="0"/>
            </a:endParaRPr>
          </a:p>
        </p:txBody>
      </p:sp>
      <p:sp>
        <p:nvSpPr>
          <p:cNvPr id="20" name="Rectangle 38" descr="14"/>
          <p:cNvSpPr>
            <a:spLocks noChangeArrowheads="1"/>
          </p:cNvSpPr>
          <p:nvPr/>
        </p:nvSpPr>
        <p:spPr bwMode="auto">
          <a:xfrm>
            <a:off x="8046386" y="5607186"/>
            <a:ext cx="216000" cy="216000"/>
          </a:xfrm>
          <a:prstGeom prst="rect">
            <a:avLst/>
          </a:prstGeom>
          <a:blipFill dpi="0" rotWithShape="0">
            <a:blip r:embed="rId3"/>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sz="3200"/>
          </a:p>
        </p:txBody>
      </p:sp>
    </p:spTree>
    <p:extLst>
      <p:ext uri="{BB962C8B-B14F-4D97-AF65-F5344CB8AC3E}">
        <p14:creationId xmlns:p14="http://schemas.microsoft.com/office/powerpoint/2010/main" xmlns="" val="1993207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1571604" y="1000108"/>
            <a:ext cx="6210690" cy="0"/>
          </a:xfrm>
          <a:prstGeom prst="line">
            <a:avLst/>
          </a:prstGeom>
          <a:ln>
            <a:solidFill>
              <a:srgbClr val="297530"/>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4294967295"/>
          </p:nvPr>
        </p:nvSpPr>
        <p:spPr>
          <a:xfrm>
            <a:off x="7326306" y="5522370"/>
            <a:ext cx="457200" cy="390906"/>
          </a:xfrm>
          <a:prstGeom prst="rect">
            <a:avLst/>
          </a:prstGeom>
        </p:spPr>
        <p:txBody>
          <a:bodyPr/>
          <a:lstStyle/>
          <a:p>
            <a:fld id="{1BBC90CA-126F-41A8-BDE2-D1F18F96220D}" type="slidenum">
              <a:rPr lang="fr-FR" smtClean="0"/>
              <a:pPr/>
              <a:t>4</a:t>
            </a:fld>
            <a:endParaRPr lang="fr-FR" dirty="0"/>
          </a:p>
        </p:txBody>
      </p:sp>
      <p:sp>
        <p:nvSpPr>
          <p:cNvPr id="10" name="Titre 1">
            <a:extLst>
              <a:ext uri="{FF2B5EF4-FFF2-40B4-BE49-F238E27FC236}">
                <a16:creationId xmlns:a16="http://schemas.microsoft.com/office/drawing/2014/main" xmlns="" id="{794BE433-D128-4A98-8986-F7496ED18A29}"/>
              </a:ext>
            </a:extLst>
          </p:cNvPr>
          <p:cNvSpPr txBox="1">
            <a:spLocks/>
          </p:cNvSpPr>
          <p:nvPr/>
        </p:nvSpPr>
        <p:spPr>
          <a:xfrm>
            <a:off x="125025" y="205497"/>
            <a:ext cx="8576631" cy="7946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285750" fontAlgn="base">
              <a:spcAft>
                <a:spcPct val="0"/>
              </a:spcAft>
            </a:pPr>
            <a:r>
              <a:rPr lang="fr-FR" sz="2800" b="1" dirty="0">
                <a:solidFill>
                  <a:srgbClr val="FF0000"/>
                </a:solidFill>
              </a:rPr>
              <a:t>Programme de formation de 3</a:t>
            </a:r>
            <a:r>
              <a:rPr lang="fr-FR" sz="2800" b="1" baseline="30000" dirty="0">
                <a:solidFill>
                  <a:srgbClr val="FF0000"/>
                </a:solidFill>
              </a:rPr>
              <a:t>ème</a:t>
            </a:r>
            <a:r>
              <a:rPr lang="fr-FR" sz="2800" b="1" dirty="0">
                <a:solidFill>
                  <a:srgbClr val="FF0000"/>
                </a:solidFill>
              </a:rPr>
              <a:t> Cycle 2019-2020</a:t>
            </a:r>
            <a:endParaRPr lang="fr-FR" sz="2800" b="1" dirty="0">
              <a:solidFill>
                <a:srgbClr val="FF0000"/>
              </a:solidFill>
              <a:latin typeface="Times New Roman" pitchFamily="18" charset="0"/>
              <a:ea typeface="Times New Roman" pitchFamily="18" charset="0"/>
              <a:cs typeface="Times New Roman" pitchFamily="18" charset="0"/>
            </a:endParaRPr>
          </a:p>
        </p:txBody>
      </p:sp>
      <p:graphicFrame>
        <p:nvGraphicFramePr>
          <p:cNvPr id="2" name="Diagramme 1">
            <a:extLst>
              <a:ext uri="{FF2B5EF4-FFF2-40B4-BE49-F238E27FC236}">
                <a16:creationId xmlns:a16="http://schemas.microsoft.com/office/drawing/2014/main" xmlns="" id="{6F6C0C52-765F-4B80-B4B7-6AFED4948C59}"/>
              </a:ext>
            </a:extLst>
          </p:cNvPr>
          <p:cNvGraphicFramePr/>
          <p:nvPr>
            <p:extLst>
              <p:ext uri="{D42A27DB-BD31-4B8C-83A1-F6EECF244321}">
                <p14:modId xmlns:p14="http://schemas.microsoft.com/office/powerpoint/2010/main" xmlns="" val="175089616"/>
              </p:ext>
            </p:extLst>
          </p:nvPr>
        </p:nvGraphicFramePr>
        <p:xfrm>
          <a:off x="283685" y="1357298"/>
          <a:ext cx="8576630" cy="4735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7651417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 Box 100"/>
          <p:cNvSpPr txBox="1">
            <a:spLocks noChangeArrowheads="1"/>
          </p:cNvSpPr>
          <p:nvPr/>
        </p:nvSpPr>
        <p:spPr bwMode="auto">
          <a:xfrm>
            <a:off x="416667" y="3148807"/>
            <a:ext cx="7858180" cy="387350"/>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 typeface="Wingdings" pitchFamily="2" charset="2"/>
              <a:buChar char="v"/>
              <a:tabLst/>
            </a:pP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Cliquer sur le bouton </a:t>
            </a:r>
            <a:r>
              <a:rPr kumimoji="0" lang="fr-FR" sz="2000" b="1" i="1" u="none" strike="noStrike" cap="none" normalizeH="0" baseline="0" dirty="0">
                <a:ln>
                  <a:noFill/>
                </a:ln>
                <a:solidFill>
                  <a:schemeClr val="tx1"/>
                </a:solidFill>
                <a:effectLst/>
                <a:latin typeface="Calibri" pitchFamily="34" charset="0"/>
                <a:ea typeface="Arial" pitchFamily="34" charset="0"/>
                <a:cs typeface="Arial" pitchFamily="34" charset="0"/>
              </a:rPr>
              <a:t>rechercher</a:t>
            </a: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       pour trouver un enseignant.   </a:t>
            </a:r>
            <a:endParaRPr kumimoji="0" lang="fr-FR" sz="2000" b="0"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endParaRPr kumimoji="0" lang="fr-FR" sz="2000" b="0" i="0" u="none" strike="noStrike" cap="none" normalizeH="0" baseline="0" dirty="0">
              <a:ln>
                <a:noFill/>
              </a:ln>
              <a:solidFill>
                <a:schemeClr val="tx1"/>
              </a:solidFill>
              <a:effectLst/>
              <a:latin typeface="Arial" pitchFamily="34" charset="0"/>
              <a:cs typeface="Arial" pitchFamily="34" charset="0"/>
            </a:endParaRPr>
          </a:p>
        </p:txBody>
      </p:sp>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40</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lgn="ctr">
              <a:buFont typeface="+mj-lt"/>
              <a:buAutoNum type="arabicPeriod" startAt="7"/>
            </a:pPr>
            <a:r>
              <a:rPr lang="fr-FR" sz="2400" b="1" dirty="0"/>
              <a:t>Comité de Formation Doctorale  </a:t>
            </a:r>
          </a:p>
        </p:txBody>
      </p:sp>
      <p:grpSp>
        <p:nvGrpSpPr>
          <p:cNvPr id="2" name="Group 87"/>
          <p:cNvGrpSpPr>
            <a:grpSpLocks/>
          </p:cNvGrpSpPr>
          <p:nvPr/>
        </p:nvGrpSpPr>
        <p:grpSpPr bwMode="auto">
          <a:xfrm>
            <a:off x="928662" y="928670"/>
            <a:ext cx="7117724" cy="2071702"/>
            <a:chOff x="1775" y="7950"/>
            <a:chExt cx="7923" cy="2666"/>
          </a:xfrm>
        </p:grpSpPr>
        <p:sp>
          <p:nvSpPr>
            <p:cNvPr id="126" name="Rectangle 84" descr="21"/>
            <p:cNvSpPr>
              <a:spLocks noChangeArrowheads="1"/>
            </p:cNvSpPr>
            <p:nvPr/>
          </p:nvSpPr>
          <p:spPr bwMode="auto">
            <a:xfrm>
              <a:off x="1775" y="7950"/>
              <a:ext cx="7923" cy="2562"/>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27" name="Text Box 86"/>
            <p:cNvSpPr txBox="1">
              <a:spLocks noChangeArrowheads="1"/>
            </p:cNvSpPr>
            <p:nvPr/>
          </p:nvSpPr>
          <p:spPr bwMode="auto">
            <a:xfrm>
              <a:off x="4774" y="10191"/>
              <a:ext cx="1499"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-(20)-</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grpSp>
        <p:nvGrpSpPr>
          <p:cNvPr id="3" name="Group 103"/>
          <p:cNvGrpSpPr>
            <a:grpSpLocks/>
          </p:cNvGrpSpPr>
          <p:nvPr/>
        </p:nvGrpSpPr>
        <p:grpSpPr bwMode="auto">
          <a:xfrm>
            <a:off x="928662" y="3571876"/>
            <a:ext cx="7286676" cy="2000264"/>
            <a:chOff x="1601" y="10796"/>
            <a:chExt cx="7923" cy="2562"/>
          </a:xfrm>
        </p:grpSpPr>
        <p:sp>
          <p:nvSpPr>
            <p:cNvPr id="123" name="Rectangle 92" descr="23"/>
            <p:cNvSpPr>
              <a:spLocks noChangeArrowheads="1"/>
            </p:cNvSpPr>
            <p:nvPr/>
          </p:nvSpPr>
          <p:spPr bwMode="auto">
            <a:xfrm>
              <a:off x="1601" y="10796"/>
              <a:ext cx="7923" cy="2562"/>
            </a:xfrm>
            <a:prstGeom prst="rect">
              <a:avLst/>
            </a:prstGeom>
            <a:blipFill dpi="0" rotWithShape="0">
              <a:blip r:embed="rId3"/>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24" name="Text Box 93"/>
            <p:cNvSpPr txBox="1">
              <a:spLocks noChangeArrowheads="1"/>
            </p:cNvSpPr>
            <p:nvPr/>
          </p:nvSpPr>
          <p:spPr bwMode="auto">
            <a:xfrm>
              <a:off x="4567" y="12933"/>
              <a:ext cx="1499"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-(21)-</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
        <p:nvSpPr>
          <p:cNvPr id="4" name="Rectangle 101" descr="24"/>
          <p:cNvSpPr>
            <a:spLocks noChangeArrowheads="1"/>
          </p:cNvSpPr>
          <p:nvPr/>
        </p:nvSpPr>
        <p:spPr bwMode="auto">
          <a:xfrm>
            <a:off x="4188172" y="3247876"/>
            <a:ext cx="216000" cy="216000"/>
          </a:xfrm>
          <a:prstGeom prst="rect">
            <a:avLst/>
          </a:prstGeom>
          <a:blipFill dpi="0" rotWithShape="0">
            <a:blip r:embed="rId4"/>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r>
              <a:rPr lang="fr-FR" sz="2000" dirty="0"/>
              <a:t> </a:t>
            </a:r>
          </a:p>
        </p:txBody>
      </p:sp>
      <p:sp>
        <p:nvSpPr>
          <p:cNvPr id="25" name="Rectangle 24"/>
          <p:cNvSpPr/>
          <p:nvPr/>
        </p:nvSpPr>
        <p:spPr>
          <a:xfrm>
            <a:off x="500034" y="5643578"/>
            <a:ext cx="8001056" cy="707886"/>
          </a:xfrm>
          <a:prstGeom prst="rect">
            <a:avLst/>
          </a:prstGeom>
          <a:solidFill>
            <a:schemeClr val="accent3">
              <a:lumMod val="20000"/>
              <a:lumOff val="80000"/>
            </a:schemeClr>
          </a:solidFill>
        </p:spPr>
        <p:txBody>
          <a:bodyPr wrap="square">
            <a:spAutoFit/>
          </a:bodyPr>
          <a:lstStyle/>
          <a:p>
            <a:pPr algn="just">
              <a:buFont typeface="Wingdings" pitchFamily="2" charset="2"/>
              <a:buChar char="v"/>
            </a:pPr>
            <a:r>
              <a:rPr lang="fr-FR" sz="2000" dirty="0"/>
              <a:t>Introduire le nom et le prénom de l’enseignant puis cliquer sur rechercher, </a:t>
            </a:r>
            <a:r>
              <a:rPr lang="fr-FR" sz="2000" b="1" dirty="0"/>
              <a:t>noter la remarque  en rouge</a:t>
            </a:r>
            <a:r>
              <a:rPr lang="fr-FR" sz="2000" dirty="0"/>
              <a:t>.</a:t>
            </a:r>
          </a:p>
        </p:txBody>
      </p:sp>
    </p:spTree>
    <p:extLst>
      <p:ext uri="{BB962C8B-B14F-4D97-AF65-F5344CB8AC3E}">
        <p14:creationId xmlns:p14="http://schemas.microsoft.com/office/powerpoint/2010/main" xmlns="" val="1993207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 Box 106"/>
          <p:cNvSpPr txBox="1">
            <a:spLocks noChangeArrowheads="1"/>
          </p:cNvSpPr>
          <p:nvPr/>
        </p:nvSpPr>
        <p:spPr bwMode="auto">
          <a:xfrm>
            <a:off x="3337285" y="5828624"/>
            <a:ext cx="1311031" cy="2832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-(23)-</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nvGrpSpPr>
          <p:cNvPr id="3" name="Group 88"/>
          <p:cNvGrpSpPr>
            <a:grpSpLocks/>
          </p:cNvGrpSpPr>
          <p:nvPr/>
        </p:nvGrpSpPr>
        <p:grpSpPr bwMode="auto">
          <a:xfrm>
            <a:off x="714348" y="500042"/>
            <a:ext cx="8001056" cy="2214578"/>
            <a:chOff x="1775" y="7950"/>
            <a:chExt cx="7923" cy="2666"/>
          </a:xfrm>
        </p:grpSpPr>
        <p:sp>
          <p:nvSpPr>
            <p:cNvPr id="117" name="Rectangle 89" descr="22"/>
            <p:cNvSpPr>
              <a:spLocks noChangeArrowheads="1"/>
            </p:cNvSpPr>
            <p:nvPr/>
          </p:nvSpPr>
          <p:spPr bwMode="auto">
            <a:xfrm>
              <a:off x="1775" y="7950"/>
              <a:ext cx="7923" cy="2562"/>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8" name="Text Box 90"/>
            <p:cNvSpPr txBox="1">
              <a:spLocks noChangeArrowheads="1"/>
            </p:cNvSpPr>
            <p:nvPr/>
          </p:nvSpPr>
          <p:spPr bwMode="auto">
            <a:xfrm>
              <a:off x="4774" y="10191"/>
              <a:ext cx="1499"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-(22)-</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
        <p:nvSpPr>
          <p:cNvPr id="120" name="Text Box 100"/>
          <p:cNvSpPr txBox="1">
            <a:spLocks noChangeArrowheads="1"/>
          </p:cNvSpPr>
          <p:nvPr/>
        </p:nvSpPr>
        <p:spPr bwMode="auto">
          <a:xfrm>
            <a:off x="285720" y="2571744"/>
            <a:ext cx="8572560" cy="1857388"/>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v"/>
            </a:pPr>
            <a:r>
              <a:rPr lang="fr-FR" sz="1900" dirty="0"/>
              <a:t> Un tableau contenant le résultat de la recherche est affiché</a:t>
            </a:r>
          </a:p>
          <a:p>
            <a:pPr>
              <a:buFont typeface="Wingdings" pitchFamily="2" charset="2"/>
              <a:buChar char="v"/>
            </a:pPr>
            <a:r>
              <a:rPr lang="fr-FR" sz="1900" dirty="0"/>
              <a:t> Sélectionner  l’enseignant en question. </a:t>
            </a:r>
          </a:p>
          <a:p>
            <a:pPr>
              <a:buFont typeface="Wingdings" pitchFamily="2" charset="2"/>
              <a:buChar char="v"/>
            </a:pPr>
            <a:r>
              <a:rPr lang="fr-FR" sz="1900" dirty="0"/>
              <a:t> Saisir le laboratoire d'appartenance, ainsi que le nombre de thèse soutenues et le nombre de thèses en cours d'encadrement . </a:t>
            </a:r>
          </a:p>
          <a:p>
            <a:pPr>
              <a:buFont typeface="Wingdings" pitchFamily="2" charset="2"/>
              <a:buChar char="v"/>
            </a:pPr>
            <a:r>
              <a:rPr lang="fr-FR" sz="1900" dirty="0"/>
              <a:t> Cliquer sur </a:t>
            </a:r>
            <a:r>
              <a:rPr lang="fr-FR" sz="1900" b="1" i="1" dirty="0"/>
              <a:t>enregistrer </a:t>
            </a:r>
            <a:r>
              <a:rPr lang="fr-FR" sz="1900" dirty="0"/>
              <a:t>pour valider.</a:t>
            </a:r>
            <a:endParaRPr kumimoji="0" lang="fr-FR" sz="1900" b="0" i="0" u="none" strike="noStrike" cap="none" normalizeH="0" baseline="0" dirty="0">
              <a:ln>
                <a:noFill/>
              </a:ln>
              <a:solidFill>
                <a:schemeClr val="tx1"/>
              </a:solidFill>
              <a:effectLst/>
              <a:latin typeface="Arial" pitchFamily="34" charset="0"/>
              <a:cs typeface="Arial" pitchFamily="34" charset="0"/>
            </a:endParaRPr>
          </a:p>
        </p:txBody>
      </p:sp>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41</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lgn="ctr">
              <a:buFont typeface="+mj-lt"/>
              <a:buAutoNum type="arabicPeriod" startAt="7"/>
            </a:pPr>
            <a:r>
              <a:rPr lang="fr-FR" sz="2400" b="1" dirty="0"/>
              <a:t>Comité de Formation Doctorale  </a:t>
            </a:r>
          </a:p>
        </p:txBody>
      </p:sp>
      <p:sp>
        <p:nvSpPr>
          <p:cNvPr id="22" name="Text Box 100"/>
          <p:cNvSpPr txBox="1">
            <a:spLocks noChangeArrowheads="1"/>
          </p:cNvSpPr>
          <p:nvPr/>
        </p:nvSpPr>
        <p:spPr bwMode="auto">
          <a:xfrm>
            <a:off x="323528" y="6165304"/>
            <a:ext cx="8501122" cy="471470"/>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buFont typeface="Wingdings" pitchFamily="2" charset="2"/>
              <a:buChar char="v"/>
            </a:pPr>
            <a:r>
              <a:rPr lang="fr-FR" sz="2000" dirty="0"/>
              <a:t> Refaire la même procédure pour chaque membre du CFD.</a:t>
            </a: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   </a:t>
            </a:r>
            <a:endParaRPr kumimoji="0" lang="fr-FR" sz="2000" b="0"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endParaRPr kumimoji="0" lang="fr-FR" sz="20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a:extLst>
              <a:ext uri="{FF2B5EF4-FFF2-40B4-BE49-F238E27FC236}">
                <a16:creationId xmlns:a16="http://schemas.microsoft.com/office/drawing/2014/main" xmlns="" id="{96B1124E-0004-4929-9462-1B49C3AE246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7962" y="4448425"/>
            <a:ext cx="7723632" cy="1643074"/>
          </a:xfrm>
          <a:prstGeom prst="rect">
            <a:avLst/>
          </a:prstGeom>
        </p:spPr>
      </p:pic>
    </p:spTree>
    <p:extLst>
      <p:ext uri="{BB962C8B-B14F-4D97-AF65-F5344CB8AC3E}">
        <p14:creationId xmlns:p14="http://schemas.microsoft.com/office/powerpoint/2010/main" xmlns="" val="1993207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42</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lgn="ctr">
              <a:buFont typeface="+mj-lt"/>
              <a:buAutoNum type="arabicPeriod" startAt="7"/>
            </a:pPr>
            <a:r>
              <a:rPr lang="fr-FR" sz="2400" b="1" dirty="0"/>
              <a:t>Comité de Formation Doctorale  </a:t>
            </a:r>
          </a:p>
        </p:txBody>
      </p:sp>
      <p:pic>
        <p:nvPicPr>
          <p:cNvPr id="4" name="Picture 3">
            <a:extLst>
              <a:ext uri="{FF2B5EF4-FFF2-40B4-BE49-F238E27FC236}">
                <a16:creationId xmlns:a16="http://schemas.microsoft.com/office/drawing/2014/main" xmlns="" id="{DEF329EF-EC96-42C4-914D-E25F3D3BCD0D}"/>
              </a:ext>
            </a:extLst>
          </p:cNvPr>
          <p:cNvPicPr>
            <a:picLocks noChangeAspect="1"/>
          </p:cNvPicPr>
          <p:nvPr/>
        </p:nvPicPr>
        <p:blipFill>
          <a:blip r:embed="rId2"/>
          <a:stretch>
            <a:fillRect/>
          </a:stretch>
        </p:blipFill>
        <p:spPr>
          <a:xfrm>
            <a:off x="161925" y="1970238"/>
            <a:ext cx="8982075" cy="1971675"/>
          </a:xfrm>
          <a:prstGeom prst="rect">
            <a:avLst/>
          </a:prstGeom>
        </p:spPr>
      </p:pic>
    </p:spTree>
    <p:extLst>
      <p:ext uri="{BB962C8B-B14F-4D97-AF65-F5344CB8AC3E}">
        <p14:creationId xmlns:p14="http://schemas.microsoft.com/office/powerpoint/2010/main" xmlns="" val="1993207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43</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lgn="ctr">
              <a:buFont typeface="+mj-lt"/>
              <a:buAutoNum type="arabicPeriod" startAt="8"/>
            </a:pPr>
            <a:r>
              <a:rPr lang="fr-FR" sz="2400" b="1" dirty="0"/>
              <a:t>Equipe d'encadrement  </a:t>
            </a:r>
          </a:p>
        </p:txBody>
      </p:sp>
      <p:sp>
        <p:nvSpPr>
          <p:cNvPr id="14" name="Text Box 100"/>
          <p:cNvSpPr txBox="1">
            <a:spLocks noChangeArrowheads="1"/>
          </p:cNvSpPr>
          <p:nvPr/>
        </p:nvSpPr>
        <p:spPr bwMode="auto">
          <a:xfrm>
            <a:off x="357158" y="2714620"/>
            <a:ext cx="8501122" cy="714380"/>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v"/>
            </a:pPr>
            <a:r>
              <a:rPr lang="fr-FR" sz="2000" dirty="0"/>
              <a:t>Après l’enregistrement de l’enseignant, il est affiché sur la liste des membres de l’équipe d’encadrement.</a:t>
            </a:r>
            <a:endParaRPr kumimoji="0" lang="fr-FR" sz="2000" b="0" i="0" u="none" strike="noStrike" cap="none" normalizeH="0" baseline="0" dirty="0">
              <a:ln>
                <a:noFill/>
              </a:ln>
              <a:solidFill>
                <a:schemeClr val="tx1"/>
              </a:solidFill>
              <a:effectLst/>
              <a:latin typeface="Arial" pitchFamily="34" charset="0"/>
              <a:cs typeface="Arial" pitchFamily="34" charset="0"/>
            </a:endParaRPr>
          </a:p>
        </p:txBody>
      </p:sp>
      <p:grpSp>
        <p:nvGrpSpPr>
          <p:cNvPr id="2" name="Group 137"/>
          <p:cNvGrpSpPr>
            <a:grpSpLocks/>
          </p:cNvGrpSpPr>
          <p:nvPr/>
        </p:nvGrpSpPr>
        <p:grpSpPr bwMode="auto">
          <a:xfrm>
            <a:off x="428596" y="857232"/>
            <a:ext cx="7929618" cy="1727203"/>
            <a:chOff x="1698" y="1175"/>
            <a:chExt cx="8472" cy="2157"/>
          </a:xfrm>
        </p:grpSpPr>
        <p:sp>
          <p:nvSpPr>
            <p:cNvPr id="92" name="Rectangle 135" descr="31"/>
            <p:cNvSpPr>
              <a:spLocks noChangeArrowheads="1"/>
            </p:cNvSpPr>
            <p:nvPr/>
          </p:nvSpPr>
          <p:spPr bwMode="auto">
            <a:xfrm>
              <a:off x="1698" y="1175"/>
              <a:ext cx="8472" cy="1807"/>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3" name="Text Box 136"/>
            <p:cNvSpPr txBox="1">
              <a:spLocks noChangeArrowheads="1"/>
            </p:cNvSpPr>
            <p:nvPr/>
          </p:nvSpPr>
          <p:spPr bwMode="auto">
            <a:xfrm>
              <a:off x="4974" y="2907"/>
              <a:ext cx="1499"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-(28)-</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
        <p:nvSpPr>
          <p:cNvPr id="36873" name="Rectangle 139" descr="32"/>
          <p:cNvSpPr>
            <a:spLocks noChangeArrowheads="1"/>
          </p:cNvSpPr>
          <p:nvPr/>
        </p:nvSpPr>
        <p:spPr bwMode="auto">
          <a:xfrm>
            <a:off x="484174" y="3529023"/>
            <a:ext cx="7715304" cy="1901835"/>
          </a:xfrm>
          <a:prstGeom prst="rect">
            <a:avLst/>
          </a:prstGeom>
          <a:blipFill dpi="0" rotWithShape="0">
            <a:blip r:embed="rId3"/>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6874" name="Text Box 140"/>
          <p:cNvSpPr txBox="1">
            <a:spLocks noChangeArrowheads="1"/>
          </p:cNvSpPr>
          <p:nvPr/>
        </p:nvSpPr>
        <p:spPr bwMode="auto">
          <a:xfrm>
            <a:off x="3643306" y="5357826"/>
            <a:ext cx="1297780" cy="3665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a:ln>
                  <a:noFill/>
                </a:ln>
                <a:solidFill>
                  <a:schemeClr val="tx1"/>
                </a:solidFill>
                <a:effectLst/>
                <a:latin typeface="Calibri" pitchFamily="34" charset="0"/>
                <a:ea typeface="Arial" pitchFamily="34" charset="0"/>
                <a:cs typeface="Arial" pitchFamily="34" charset="0"/>
              </a:rPr>
              <a:t>Figure  -(29)-</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993207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1"/>
          <p:cNvGrpSpPr>
            <a:grpSpLocks/>
          </p:cNvGrpSpPr>
          <p:nvPr/>
        </p:nvGrpSpPr>
        <p:grpSpPr bwMode="auto">
          <a:xfrm>
            <a:off x="428596" y="4572032"/>
            <a:ext cx="8215370" cy="1857364"/>
            <a:chOff x="1704" y="7828"/>
            <a:chExt cx="7937" cy="2390"/>
          </a:xfrm>
        </p:grpSpPr>
        <p:sp>
          <p:nvSpPr>
            <p:cNvPr id="80" name="Rectangle 158" descr="34"/>
            <p:cNvSpPr>
              <a:spLocks noChangeArrowheads="1"/>
            </p:cNvSpPr>
            <p:nvPr/>
          </p:nvSpPr>
          <p:spPr bwMode="auto">
            <a:xfrm>
              <a:off x="1704" y="7828"/>
              <a:ext cx="7937" cy="1965"/>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1" name="Text Box 160"/>
            <p:cNvSpPr txBox="1">
              <a:spLocks noChangeArrowheads="1"/>
            </p:cNvSpPr>
            <p:nvPr/>
          </p:nvSpPr>
          <p:spPr bwMode="auto">
            <a:xfrm>
              <a:off x="4787" y="9793"/>
              <a:ext cx="1564"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-(31)-</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44</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lgn="ctr">
              <a:buFont typeface="+mj-lt"/>
              <a:buAutoNum type="arabicPeriod" startAt="9"/>
            </a:pPr>
            <a:r>
              <a:rPr lang="fr-FR" sz="2400" b="1" dirty="0"/>
              <a:t>Intervenants dans la formation   </a:t>
            </a:r>
          </a:p>
        </p:txBody>
      </p:sp>
      <p:grpSp>
        <p:nvGrpSpPr>
          <p:cNvPr id="3" name="Group 146"/>
          <p:cNvGrpSpPr>
            <a:grpSpLocks/>
          </p:cNvGrpSpPr>
          <p:nvPr/>
        </p:nvGrpSpPr>
        <p:grpSpPr bwMode="auto">
          <a:xfrm>
            <a:off x="285720" y="785794"/>
            <a:ext cx="8001056" cy="2571768"/>
            <a:chOff x="1739" y="2268"/>
            <a:chExt cx="8678" cy="4532"/>
          </a:xfrm>
        </p:grpSpPr>
        <p:sp>
          <p:nvSpPr>
            <p:cNvPr id="86" name="Rectangle 143" descr="33"/>
            <p:cNvSpPr>
              <a:spLocks noChangeArrowheads="1"/>
            </p:cNvSpPr>
            <p:nvPr/>
          </p:nvSpPr>
          <p:spPr bwMode="auto">
            <a:xfrm>
              <a:off x="1739" y="2268"/>
              <a:ext cx="8678" cy="4107"/>
            </a:xfrm>
            <a:prstGeom prst="rect">
              <a:avLst/>
            </a:prstGeom>
            <a:blipFill dpi="0" rotWithShape="0">
              <a:blip r:embed="rId3"/>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7" name="Rectangle 144"/>
            <p:cNvSpPr>
              <a:spLocks noChangeArrowheads="1"/>
            </p:cNvSpPr>
            <p:nvPr/>
          </p:nvSpPr>
          <p:spPr bwMode="auto">
            <a:xfrm>
              <a:off x="1779" y="5067"/>
              <a:ext cx="1468" cy="262"/>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8" name="Text Box 145"/>
            <p:cNvSpPr txBox="1">
              <a:spLocks noChangeArrowheads="1"/>
            </p:cNvSpPr>
            <p:nvPr/>
          </p:nvSpPr>
          <p:spPr bwMode="auto">
            <a:xfrm>
              <a:off x="5020" y="6375"/>
              <a:ext cx="1499"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-(30)-</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
        <p:nvSpPr>
          <p:cNvPr id="83" name="Text Box 149"/>
          <p:cNvSpPr txBox="1">
            <a:spLocks noChangeArrowheads="1"/>
          </p:cNvSpPr>
          <p:nvPr/>
        </p:nvSpPr>
        <p:spPr bwMode="auto">
          <a:xfrm>
            <a:off x="285720" y="3357562"/>
            <a:ext cx="8286808" cy="1214446"/>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 typeface="Wingdings" pitchFamily="2" charset="2"/>
              <a:buChar char="v"/>
              <a:tabLst/>
            </a:pPr>
            <a:r>
              <a:rPr kumimoji="0" lang="fr-FR" sz="2000" i="0" u="none" strike="noStrike" cap="none" normalizeH="0" baseline="0" dirty="0">
                <a:ln>
                  <a:noFill/>
                </a:ln>
                <a:solidFill>
                  <a:schemeClr val="tx1"/>
                </a:solidFill>
                <a:effectLst/>
                <a:latin typeface="Calibri" pitchFamily="34" charset="0"/>
                <a:ea typeface="Arial" pitchFamily="34" charset="0"/>
                <a:cs typeface="Arial" pitchFamily="34" charset="0"/>
              </a:rPr>
              <a:t> Cet onglet permet de lister les intervenants dans la formation doctorale,</a:t>
            </a:r>
            <a:br>
              <a:rPr kumimoji="0" lang="fr-FR" sz="2000" i="0" u="none" strike="noStrike" cap="none" normalizeH="0" baseline="0" dirty="0">
                <a:ln>
                  <a:noFill/>
                </a:ln>
                <a:solidFill>
                  <a:schemeClr val="tx1"/>
                </a:solidFill>
                <a:effectLst/>
                <a:latin typeface="Calibri" pitchFamily="34" charset="0"/>
                <a:ea typeface="Arial" pitchFamily="34" charset="0"/>
                <a:cs typeface="Arial" pitchFamily="34" charset="0"/>
              </a:rPr>
            </a:br>
            <a:r>
              <a:rPr kumimoji="0" lang="fr-FR" sz="2000" i="0" u="none" strike="noStrike" cap="none" normalizeH="0" baseline="0" dirty="0">
                <a:ln>
                  <a:noFill/>
                </a:ln>
                <a:solidFill>
                  <a:schemeClr val="tx1"/>
                </a:solidFill>
                <a:effectLst/>
                <a:latin typeface="Calibri" pitchFamily="34" charset="0"/>
                <a:ea typeface="Arial" pitchFamily="34" charset="0"/>
                <a:cs typeface="Arial" pitchFamily="34" charset="0"/>
              </a:rPr>
              <a:t> il peut être du même établissement et hors établissement.  </a:t>
            </a:r>
          </a:p>
          <a:p>
            <a:pPr marL="0" marR="0" lvl="0" indent="0" algn="just" defTabSz="914400" rtl="0" eaLnBrk="1" fontAlgn="base" latinLnBrk="0" hangingPunct="1">
              <a:lnSpc>
                <a:spcPct val="100000"/>
              </a:lnSpc>
              <a:spcBef>
                <a:spcPct val="0"/>
              </a:spcBef>
              <a:spcAft>
                <a:spcPts val="1000"/>
              </a:spcAft>
              <a:buClrTx/>
              <a:buSzTx/>
              <a:buFont typeface="Wingdings" pitchFamily="2" charset="2"/>
              <a:buChar char="v"/>
              <a:tabLst/>
            </a:pPr>
            <a:r>
              <a:rPr kumimoji="0" lang="fr-FR" sz="2000" i="0" u="none" strike="noStrike" cap="none" normalizeH="0" baseline="0" dirty="0">
                <a:ln>
                  <a:noFill/>
                </a:ln>
                <a:solidFill>
                  <a:schemeClr val="tx1"/>
                </a:solidFill>
                <a:effectLst/>
                <a:latin typeface="Calibri" pitchFamily="34" charset="0"/>
                <a:ea typeface="Arial" pitchFamily="34" charset="0"/>
                <a:cs typeface="Arial" pitchFamily="34" charset="0"/>
              </a:rPr>
              <a:t> Cliquer sur le bouton plus        pour ajouter un intervenant.   </a:t>
            </a:r>
            <a:endParaRPr kumimoji="0" lang="fr-FR" sz="2000"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endParaRPr kumimoji="0" lang="fr-FR" sz="2000" i="0" u="none" strike="noStrike" cap="none" normalizeH="0" baseline="0" dirty="0">
              <a:ln>
                <a:noFill/>
              </a:ln>
              <a:solidFill>
                <a:schemeClr val="tx1"/>
              </a:solidFill>
              <a:effectLst/>
              <a:latin typeface="Arial" pitchFamily="34" charset="0"/>
              <a:cs typeface="Arial" pitchFamily="34" charset="0"/>
            </a:endParaRPr>
          </a:p>
        </p:txBody>
      </p:sp>
      <p:sp>
        <p:nvSpPr>
          <p:cNvPr id="21" name="Rectangle 38" descr="14"/>
          <p:cNvSpPr>
            <a:spLocks noChangeArrowheads="1"/>
          </p:cNvSpPr>
          <p:nvPr/>
        </p:nvSpPr>
        <p:spPr bwMode="auto">
          <a:xfrm>
            <a:off x="3419896" y="4221112"/>
            <a:ext cx="216000" cy="216000"/>
          </a:xfrm>
          <a:prstGeom prst="rect">
            <a:avLst/>
          </a:prstGeom>
          <a:blipFill dpi="0" rotWithShape="0">
            <a:blip r:embed="rId4"/>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sz="3200"/>
          </a:p>
        </p:txBody>
      </p:sp>
      <p:sp>
        <p:nvSpPr>
          <p:cNvPr id="17" name="Text Box 166"/>
          <p:cNvSpPr txBox="1">
            <a:spLocks noChangeArrowheads="1"/>
          </p:cNvSpPr>
          <p:nvPr/>
        </p:nvSpPr>
        <p:spPr bwMode="auto">
          <a:xfrm>
            <a:off x="500034" y="6286520"/>
            <a:ext cx="7572428" cy="428628"/>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0"/>
              </a:spcBef>
              <a:spcAft>
                <a:spcPts val="1000"/>
              </a:spcAft>
              <a:buClrTx/>
              <a:buSzTx/>
              <a:buFont typeface="Wingdings" pitchFamily="2" charset="2"/>
              <a:buChar char="v"/>
              <a:tabLst/>
            </a:pP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Cliquer sur le bouton </a:t>
            </a:r>
            <a:r>
              <a:rPr kumimoji="0" lang="fr-FR" sz="2000" b="1" i="1" u="none" strike="noStrike" cap="none" normalizeH="0" baseline="0" dirty="0">
                <a:ln>
                  <a:noFill/>
                </a:ln>
                <a:solidFill>
                  <a:schemeClr val="tx1"/>
                </a:solidFill>
                <a:effectLst/>
                <a:latin typeface="Calibri" pitchFamily="34" charset="0"/>
                <a:ea typeface="Arial" pitchFamily="34" charset="0"/>
                <a:cs typeface="Arial" pitchFamily="34" charset="0"/>
              </a:rPr>
              <a:t>rechercher</a:t>
            </a: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        pour trouver un enseignant.   </a:t>
            </a:r>
            <a:endParaRPr kumimoji="0" lang="fr-FR" sz="2000" b="0"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742950" marR="0" lvl="0" indent="-742950" algn="l" defTabSz="914400" rtl="0" eaLnBrk="1" fontAlgn="base" latinLnBrk="0" hangingPunct="1">
              <a:lnSpc>
                <a:spcPct val="100000"/>
              </a:lnSpc>
              <a:spcBef>
                <a:spcPct val="0"/>
              </a:spcBef>
              <a:spcAft>
                <a:spcPct val="0"/>
              </a:spcAft>
              <a:buClrTx/>
              <a:buSzTx/>
              <a:buFont typeface="Wingdings" pitchFamily="2" charset="2"/>
              <a:buChar char="v"/>
              <a:tabLst/>
            </a:pPr>
            <a:endParaRPr kumimoji="0" lang="fr-FR" sz="36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167" descr="24"/>
          <p:cNvSpPr>
            <a:spLocks noChangeArrowheads="1"/>
          </p:cNvSpPr>
          <p:nvPr/>
        </p:nvSpPr>
        <p:spPr bwMode="auto">
          <a:xfrm>
            <a:off x="4500562" y="6427710"/>
            <a:ext cx="216000" cy="216000"/>
          </a:xfrm>
          <a:prstGeom prst="rect">
            <a:avLst/>
          </a:prstGeom>
          <a:blipFill dpi="0" rotWithShape="0">
            <a:blip r:embed="rId5"/>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xmlns="" val="1993207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2"/>
          <p:cNvGrpSpPr>
            <a:grpSpLocks/>
          </p:cNvGrpSpPr>
          <p:nvPr/>
        </p:nvGrpSpPr>
        <p:grpSpPr bwMode="auto">
          <a:xfrm>
            <a:off x="571472" y="3883421"/>
            <a:ext cx="7715304" cy="1500198"/>
            <a:chOff x="1330" y="13875"/>
            <a:chExt cx="7937" cy="2255"/>
          </a:xfrm>
        </p:grpSpPr>
        <p:sp>
          <p:nvSpPr>
            <p:cNvPr id="71" name="Rectangle 170" descr="36"/>
            <p:cNvSpPr>
              <a:spLocks noChangeArrowheads="1"/>
            </p:cNvSpPr>
            <p:nvPr/>
          </p:nvSpPr>
          <p:spPr bwMode="auto">
            <a:xfrm>
              <a:off x="1330" y="13875"/>
              <a:ext cx="7937" cy="1965"/>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2" name="Text Box 171"/>
            <p:cNvSpPr txBox="1">
              <a:spLocks noChangeArrowheads="1"/>
            </p:cNvSpPr>
            <p:nvPr/>
          </p:nvSpPr>
          <p:spPr bwMode="auto">
            <a:xfrm>
              <a:off x="4203" y="15705"/>
              <a:ext cx="1564"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-(33)-</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grpSp>
        <p:nvGrpSpPr>
          <p:cNvPr id="2" name="Group 168"/>
          <p:cNvGrpSpPr>
            <a:grpSpLocks/>
          </p:cNvGrpSpPr>
          <p:nvPr/>
        </p:nvGrpSpPr>
        <p:grpSpPr bwMode="auto">
          <a:xfrm>
            <a:off x="785786" y="785794"/>
            <a:ext cx="7500990" cy="1785950"/>
            <a:chOff x="1524" y="10667"/>
            <a:chExt cx="7937" cy="2193"/>
          </a:xfrm>
        </p:grpSpPr>
        <p:sp>
          <p:nvSpPr>
            <p:cNvPr id="74" name="Rectangle 163" descr="35"/>
            <p:cNvSpPr>
              <a:spLocks noChangeArrowheads="1"/>
            </p:cNvSpPr>
            <p:nvPr/>
          </p:nvSpPr>
          <p:spPr bwMode="auto">
            <a:xfrm>
              <a:off x="1524" y="10667"/>
              <a:ext cx="7937" cy="1965"/>
            </a:xfrm>
            <a:prstGeom prst="rect">
              <a:avLst/>
            </a:prstGeom>
            <a:blipFill dpi="0" rotWithShape="0">
              <a:blip r:embed="rId3"/>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5" name="Text Box 164"/>
            <p:cNvSpPr txBox="1">
              <a:spLocks noChangeArrowheads="1"/>
            </p:cNvSpPr>
            <p:nvPr/>
          </p:nvSpPr>
          <p:spPr bwMode="auto">
            <a:xfrm>
              <a:off x="4397" y="12435"/>
              <a:ext cx="1564"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-(32)-</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45</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lgn="ctr">
              <a:buFont typeface="+mj-lt"/>
              <a:buAutoNum type="arabicPeriod" startAt="9"/>
            </a:pPr>
            <a:r>
              <a:rPr lang="fr-FR" sz="2400" b="1" dirty="0"/>
              <a:t>Intervenants dans la formation   </a:t>
            </a:r>
          </a:p>
        </p:txBody>
      </p:sp>
      <p:sp>
        <p:nvSpPr>
          <p:cNvPr id="83" name="Text Box 149"/>
          <p:cNvSpPr txBox="1">
            <a:spLocks noChangeArrowheads="1"/>
          </p:cNvSpPr>
          <p:nvPr/>
        </p:nvSpPr>
        <p:spPr bwMode="auto">
          <a:xfrm>
            <a:off x="285720" y="2406169"/>
            <a:ext cx="8286808" cy="1562506"/>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600"/>
              </a:spcAft>
              <a:buFont typeface="Wingdings" pitchFamily="2" charset="2"/>
              <a:buChar char="v"/>
            </a:pPr>
            <a:r>
              <a:rPr kumimoji="0" lang="fr-FR" i="0" u="none" strike="noStrike" cap="none" normalizeH="0" baseline="0" dirty="0">
                <a:ln>
                  <a:noFill/>
                </a:ln>
                <a:solidFill>
                  <a:schemeClr val="tx1"/>
                </a:solidFill>
                <a:effectLst/>
                <a:latin typeface="Calibri" pitchFamily="34" charset="0"/>
                <a:ea typeface="Arial" pitchFamily="34" charset="0"/>
                <a:cs typeface="Arial" pitchFamily="34" charset="0"/>
              </a:rPr>
              <a:t> </a:t>
            </a:r>
            <a:r>
              <a:rPr lang="fr-FR" dirty="0"/>
              <a:t>Sélectionner l’enseignant en question;</a:t>
            </a:r>
          </a:p>
          <a:p>
            <a:pPr lvl="0" algn="just" fontAlgn="base">
              <a:spcBef>
                <a:spcPct val="0"/>
              </a:spcBef>
              <a:spcAft>
                <a:spcPts val="600"/>
              </a:spcAft>
              <a:buFont typeface="Wingdings" pitchFamily="2" charset="2"/>
              <a:buChar char="v"/>
            </a:pPr>
            <a:r>
              <a:rPr lang="fr-FR" dirty="0"/>
              <a:t> Introduire la qualité de l’intervenant</a:t>
            </a:r>
          </a:p>
          <a:p>
            <a:pPr lvl="0" algn="just" fontAlgn="base">
              <a:spcBef>
                <a:spcPct val="0"/>
              </a:spcBef>
              <a:spcAft>
                <a:spcPts val="600"/>
              </a:spcAft>
              <a:buFont typeface="Wingdings" pitchFamily="2" charset="2"/>
              <a:buChar char="v"/>
            </a:pPr>
            <a:r>
              <a:rPr lang="fr-FR" dirty="0"/>
              <a:t> Introduire la nature de son activité;</a:t>
            </a:r>
          </a:p>
          <a:p>
            <a:pPr lvl="0" algn="just" fontAlgn="base">
              <a:spcBef>
                <a:spcPct val="0"/>
              </a:spcBef>
              <a:spcAft>
                <a:spcPts val="600"/>
              </a:spcAft>
              <a:buFont typeface="Wingdings" pitchFamily="2" charset="2"/>
              <a:buChar char="v"/>
            </a:pPr>
            <a:r>
              <a:rPr lang="fr-FR" dirty="0"/>
              <a:t> Cliquer sur enregistrer.</a:t>
            </a:r>
            <a:endParaRPr kumimoji="0" lang="fr-FR" i="0" u="none" strike="noStrike" cap="none" normalizeH="0" baseline="0" dirty="0">
              <a:ln>
                <a:noFill/>
              </a:ln>
              <a:solidFill>
                <a:schemeClr val="tx1"/>
              </a:solidFill>
              <a:effectLst/>
              <a:latin typeface="Calibri" pitchFamily="34" charset="0"/>
              <a:ea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endParaRPr kumimoji="0" lang="fr-FR" i="0" u="none" strike="noStrike" cap="none" normalizeH="0" baseline="0" dirty="0">
              <a:ln>
                <a:noFill/>
              </a:ln>
              <a:solidFill>
                <a:schemeClr val="tx1"/>
              </a:solidFill>
              <a:effectLst/>
              <a:latin typeface="Arial" pitchFamily="34" charset="0"/>
              <a:cs typeface="Arial" pitchFamily="34" charset="0"/>
            </a:endParaRPr>
          </a:p>
        </p:txBody>
      </p:sp>
      <p:grpSp>
        <p:nvGrpSpPr>
          <p:cNvPr id="4" name="Group 179"/>
          <p:cNvGrpSpPr>
            <a:grpSpLocks/>
          </p:cNvGrpSpPr>
          <p:nvPr/>
        </p:nvGrpSpPr>
        <p:grpSpPr bwMode="auto">
          <a:xfrm>
            <a:off x="500034" y="5296857"/>
            <a:ext cx="7786742" cy="1571636"/>
            <a:chOff x="1866" y="1255"/>
            <a:chExt cx="7937" cy="2255"/>
          </a:xfrm>
        </p:grpSpPr>
        <p:sp>
          <p:nvSpPr>
            <p:cNvPr id="68" name="Rectangle 177" descr="37"/>
            <p:cNvSpPr>
              <a:spLocks noChangeArrowheads="1"/>
            </p:cNvSpPr>
            <p:nvPr/>
          </p:nvSpPr>
          <p:spPr bwMode="auto">
            <a:xfrm>
              <a:off x="1866" y="1255"/>
              <a:ext cx="7937" cy="1965"/>
            </a:xfrm>
            <a:prstGeom prst="rect">
              <a:avLst/>
            </a:prstGeom>
            <a:blipFill dpi="0" rotWithShape="0">
              <a:blip r:embed="rId4"/>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9" name="Text Box 178"/>
            <p:cNvSpPr txBox="1">
              <a:spLocks noChangeArrowheads="1"/>
            </p:cNvSpPr>
            <p:nvPr/>
          </p:nvSpPr>
          <p:spPr bwMode="auto">
            <a:xfrm>
              <a:off x="4739" y="3085"/>
              <a:ext cx="1564"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-(34)-</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199320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46</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548807" y="467005"/>
            <a:ext cx="8046386"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buFont typeface="+mj-lt"/>
              <a:buAutoNum type="arabicPeriod" startAt="10"/>
            </a:pPr>
            <a:r>
              <a:rPr lang="fr-FR" sz="2400" b="1" dirty="0"/>
              <a:t>Masters dispensés dans la filière (dans l’établissement):   </a:t>
            </a:r>
          </a:p>
        </p:txBody>
      </p:sp>
      <p:grpSp>
        <p:nvGrpSpPr>
          <p:cNvPr id="2" name="Group 184"/>
          <p:cNvGrpSpPr>
            <a:grpSpLocks/>
          </p:cNvGrpSpPr>
          <p:nvPr/>
        </p:nvGrpSpPr>
        <p:grpSpPr bwMode="auto">
          <a:xfrm>
            <a:off x="428596" y="1357298"/>
            <a:ext cx="8072494" cy="3357586"/>
            <a:chOff x="1647" y="5673"/>
            <a:chExt cx="9052" cy="4532"/>
          </a:xfrm>
        </p:grpSpPr>
        <p:sp>
          <p:nvSpPr>
            <p:cNvPr id="64" name="Rectangle 181" descr="38"/>
            <p:cNvSpPr>
              <a:spLocks noChangeArrowheads="1"/>
            </p:cNvSpPr>
            <p:nvPr/>
          </p:nvSpPr>
          <p:spPr bwMode="auto">
            <a:xfrm>
              <a:off x="1647" y="5673"/>
              <a:ext cx="9052" cy="4107"/>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5" name="Rectangle 182"/>
            <p:cNvSpPr>
              <a:spLocks noChangeArrowheads="1"/>
            </p:cNvSpPr>
            <p:nvPr/>
          </p:nvSpPr>
          <p:spPr bwMode="auto">
            <a:xfrm>
              <a:off x="1689" y="8813"/>
              <a:ext cx="1851" cy="382"/>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6" name="Text Box 183"/>
            <p:cNvSpPr txBox="1">
              <a:spLocks noChangeArrowheads="1"/>
            </p:cNvSpPr>
            <p:nvPr/>
          </p:nvSpPr>
          <p:spPr bwMode="auto">
            <a:xfrm>
              <a:off x="5069" y="9780"/>
              <a:ext cx="1564"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-(35)-</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
        <p:nvSpPr>
          <p:cNvPr id="61" name="Text Box 185"/>
          <p:cNvSpPr txBox="1">
            <a:spLocks noChangeArrowheads="1"/>
          </p:cNvSpPr>
          <p:nvPr/>
        </p:nvSpPr>
        <p:spPr bwMode="auto">
          <a:xfrm>
            <a:off x="500034" y="4857760"/>
            <a:ext cx="7643866" cy="1428760"/>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 typeface="Wingdings" pitchFamily="2" charset="2"/>
              <a:buChar char="v"/>
              <a:tabLst/>
            </a:pP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 Cet onglet permet de sélectionnez les formations de masters dispensées</a:t>
            </a:r>
            <a:r>
              <a:rPr kumimoji="0" lang="fr-FR" sz="2000" b="0" i="0" u="none" strike="noStrike" cap="none" normalizeH="0" dirty="0">
                <a:ln>
                  <a:noFill/>
                </a:ln>
                <a:solidFill>
                  <a:schemeClr val="tx1"/>
                </a:solidFill>
                <a:effectLst/>
                <a:latin typeface="Calibri" pitchFamily="34" charset="0"/>
                <a:ea typeface="Arial" pitchFamily="34" charset="0"/>
                <a:cs typeface="Arial" pitchFamily="34" charset="0"/>
              </a:rPr>
              <a:t> dans l’établissement de rattachement de la formation doctorale</a:t>
            </a: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 typeface="Wingdings" pitchFamily="2" charset="2"/>
              <a:buChar char="v"/>
              <a:tabLst/>
            </a:pP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 Cliquer sur le bouton plus        pour ajouter le master.   </a:t>
            </a:r>
            <a:endParaRPr kumimoji="0" lang="fr-FR" sz="2000" b="0"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endParaRPr kumimoji="0" lang="fr-FR" sz="3600" b="0" i="0" u="none" strike="noStrike" cap="none" normalizeH="0" baseline="0" dirty="0">
              <a:ln>
                <a:noFill/>
              </a:ln>
              <a:solidFill>
                <a:schemeClr val="tx1"/>
              </a:solidFill>
              <a:effectLst/>
              <a:latin typeface="Arial" pitchFamily="34" charset="0"/>
              <a:cs typeface="Arial" pitchFamily="34" charset="0"/>
            </a:endParaRPr>
          </a:p>
        </p:txBody>
      </p:sp>
      <p:sp>
        <p:nvSpPr>
          <p:cNvPr id="62" name="Rectangle 187" descr="14"/>
          <p:cNvSpPr>
            <a:spLocks noChangeArrowheads="1"/>
          </p:cNvSpPr>
          <p:nvPr/>
        </p:nvSpPr>
        <p:spPr bwMode="auto">
          <a:xfrm>
            <a:off x="3635896" y="5994654"/>
            <a:ext cx="216000" cy="216000"/>
          </a:xfrm>
          <a:prstGeom prst="rect">
            <a:avLst/>
          </a:prstGeom>
          <a:blipFill dpi="0" rotWithShape="0">
            <a:blip r:embed="rId3"/>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xmlns="" val="1993207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1"/>
          <p:cNvGrpSpPr>
            <a:grpSpLocks/>
          </p:cNvGrpSpPr>
          <p:nvPr/>
        </p:nvGrpSpPr>
        <p:grpSpPr bwMode="auto">
          <a:xfrm>
            <a:off x="642910" y="4858291"/>
            <a:ext cx="7572428" cy="1604963"/>
            <a:chOff x="1834" y="3848"/>
            <a:chExt cx="8384" cy="2527"/>
          </a:xfrm>
        </p:grpSpPr>
        <p:sp>
          <p:nvSpPr>
            <p:cNvPr id="53" name="Rectangle 198" descr="41"/>
            <p:cNvSpPr>
              <a:spLocks noChangeArrowheads="1"/>
            </p:cNvSpPr>
            <p:nvPr/>
          </p:nvSpPr>
          <p:spPr bwMode="auto">
            <a:xfrm>
              <a:off x="1834" y="3848"/>
              <a:ext cx="8384" cy="2360"/>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4" name="Text Box 200"/>
            <p:cNvSpPr txBox="1">
              <a:spLocks noChangeArrowheads="1"/>
            </p:cNvSpPr>
            <p:nvPr/>
          </p:nvSpPr>
          <p:spPr bwMode="auto">
            <a:xfrm>
              <a:off x="4724" y="5950"/>
              <a:ext cx="1564"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r-FR" sz="1200" dirty="0"/>
                <a:t>Figure  -(38)-</a:t>
              </a:r>
            </a:p>
          </p:txBody>
        </p:sp>
      </p:grpSp>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47</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548807" y="467005"/>
            <a:ext cx="8046386"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buFont typeface="+mj-lt"/>
              <a:buAutoNum type="arabicPeriod" startAt="10"/>
            </a:pPr>
            <a:r>
              <a:rPr lang="fr-FR" sz="2400" b="1" dirty="0"/>
              <a:t>Masters dispensés dans la filière (dans l’établissement):   </a:t>
            </a:r>
          </a:p>
        </p:txBody>
      </p:sp>
      <p:sp>
        <p:nvSpPr>
          <p:cNvPr id="61" name="Text Box 185"/>
          <p:cNvSpPr txBox="1">
            <a:spLocks noChangeArrowheads="1"/>
          </p:cNvSpPr>
          <p:nvPr/>
        </p:nvSpPr>
        <p:spPr bwMode="auto">
          <a:xfrm>
            <a:off x="214282" y="3143248"/>
            <a:ext cx="8215370" cy="1462366"/>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buFont typeface="Wingdings" pitchFamily="2" charset="2"/>
              <a:buChar char="v"/>
            </a:pP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 </a:t>
            </a:r>
            <a:r>
              <a:rPr lang="fr-FR" sz="2000" dirty="0"/>
              <a:t>Choisir l’intitulé du master de la liste des masters ouverts à l’établissement proposant la formation doctorale;</a:t>
            </a:r>
          </a:p>
          <a:p>
            <a:pPr lvl="0" algn="just" fontAlgn="base">
              <a:spcBef>
                <a:spcPct val="0"/>
              </a:spcBef>
              <a:buFont typeface="Wingdings" pitchFamily="2" charset="2"/>
              <a:buChar char="v"/>
            </a:pPr>
            <a:r>
              <a:rPr lang="fr-FR" sz="2000" dirty="0"/>
              <a:t> Choisir le nombre de sortants ;</a:t>
            </a:r>
          </a:p>
          <a:p>
            <a:pPr lvl="0" algn="just" fontAlgn="base">
              <a:spcBef>
                <a:spcPct val="0"/>
              </a:spcBef>
              <a:buFont typeface="Wingdings" pitchFamily="2" charset="2"/>
              <a:buChar char="v"/>
            </a:pPr>
            <a:r>
              <a:rPr lang="fr-FR" sz="2000" dirty="0"/>
              <a:t> Cliquer sur enregistrer.</a:t>
            </a:r>
            <a:endParaRPr kumimoji="0" lang="fr-FR" sz="3600" b="0" i="0" u="none" strike="noStrike" cap="none" normalizeH="0" baseline="0" dirty="0">
              <a:ln>
                <a:noFill/>
              </a:ln>
              <a:solidFill>
                <a:schemeClr val="tx1"/>
              </a:solidFill>
              <a:effectLst/>
              <a:latin typeface="Arial" pitchFamily="34" charset="0"/>
              <a:cs typeface="Arial" pitchFamily="34" charset="0"/>
            </a:endParaRPr>
          </a:p>
        </p:txBody>
      </p:sp>
      <p:grpSp>
        <p:nvGrpSpPr>
          <p:cNvPr id="3" name="Group 196"/>
          <p:cNvGrpSpPr>
            <a:grpSpLocks/>
          </p:cNvGrpSpPr>
          <p:nvPr/>
        </p:nvGrpSpPr>
        <p:grpSpPr bwMode="auto">
          <a:xfrm>
            <a:off x="642910" y="1000108"/>
            <a:ext cx="7715304" cy="2214578"/>
            <a:chOff x="1580" y="11479"/>
            <a:chExt cx="8759" cy="3160"/>
          </a:xfrm>
        </p:grpSpPr>
        <p:sp>
          <p:nvSpPr>
            <p:cNvPr id="56" name="Rectangle 190" descr="39"/>
            <p:cNvSpPr>
              <a:spLocks noChangeArrowheads="1"/>
            </p:cNvSpPr>
            <p:nvPr/>
          </p:nvSpPr>
          <p:spPr bwMode="auto">
            <a:xfrm>
              <a:off x="1580" y="11900"/>
              <a:ext cx="4615" cy="1766"/>
            </a:xfrm>
            <a:prstGeom prst="rect">
              <a:avLst/>
            </a:prstGeom>
            <a:blipFill dpi="0" rotWithShape="0">
              <a:blip r:embed="rId3"/>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7" name="Text Box 192"/>
            <p:cNvSpPr txBox="1">
              <a:spLocks noChangeArrowheads="1"/>
            </p:cNvSpPr>
            <p:nvPr/>
          </p:nvSpPr>
          <p:spPr bwMode="auto">
            <a:xfrm>
              <a:off x="2956" y="13789"/>
              <a:ext cx="1564"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-(36)-</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58" name="Rectangle 193" descr="40"/>
            <p:cNvSpPr>
              <a:spLocks noChangeArrowheads="1"/>
            </p:cNvSpPr>
            <p:nvPr/>
          </p:nvSpPr>
          <p:spPr bwMode="auto">
            <a:xfrm>
              <a:off x="7200" y="11479"/>
              <a:ext cx="3139" cy="2735"/>
            </a:xfrm>
            <a:prstGeom prst="rect">
              <a:avLst/>
            </a:prstGeom>
            <a:blipFill dpi="0" rotWithShape="0">
              <a:blip r:embed="rId4"/>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9" name="Text Box 194"/>
            <p:cNvSpPr txBox="1">
              <a:spLocks noChangeArrowheads="1"/>
            </p:cNvSpPr>
            <p:nvPr/>
          </p:nvSpPr>
          <p:spPr bwMode="auto">
            <a:xfrm>
              <a:off x="7850" y="14214"/>
              <a:ext cx="1564"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-(37)-</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1993207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48</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548807" y="467005"/>
            <a:ext cx="8046386"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buFont typeface="+mj-lt"/>
              <a:buAutoNum type="arabicPeriod" startAt="11"/>
            </a:pPr>
            <a:r>
              <a:rPr lang="fr-FR" sz="2400" b="1" dirty="0"/>
              <a:t>Masters dispensés dans la filière (hors établissement):   </a:t>
            </a:r>
          </a:p>
        </p:txBody>
      </p:sp>
      <p:grpSp>
        <p:nvGrpSpPr>
          <p:cNvPr id="2" name="Group 206"/>
          <p:cNvGrpSpPr>
            <a:grpSpLocks/>
          </p:cNvGrpSpPr>
          <p:nvPr/>
        </p:nvGrpSpPr>
        <p:grpSpPr bwMode="auto">
          <a:xfrm>
            <a:off x="428596" y="1000108"/>
            <a:ext cx="7786742" cy="3000396"/>
            <a:chOff x="1778" y="5913"/>
            <a:chExt cx="9052" cy="4532"/>
          </a:xfrm>
        </p:grpSpPr>
        <p:sp>
          <p:nvSpPr>
            <p:cNvPr id="49" name="Rectangle 203" descr="42"/>
            <p:cNvSpPr>
              <a:spLocks noChangeArrowheads="1"/>
            </p:cNvSpPr>
            <p:nvPr/>
          </p:nvSpPr>
          <p:spPr bwMode="auto">
            <a:xfrm>
              <a:off x="1778" y="5913"/>
              <a:ext cx="9052" cy="4107"/>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0" name="Rectangle 204"/>
            <p:cNvSpPr>
              <a:spLocks noChangeArrowheads="1"/>
            </p:cNvSpPr>
            <p:nvPr/>
          </p:nvSpPr>
          <p:spPr bwMode="auto">
            <a:xfrm>
              <a:off x="1888" y="9223"/>
              <a:ext cx="1590" cy="382"/>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1" name="Text Box 205"/>
            <p:cNvSpPr txBox="1">
              <a:spLocks noChangeArrowheads="1"/>
            </p:cNvSpPr>
            <p:nvPr/>
          </p:nvSpPr>
          <p:spPr bwMode="auto">
            <a:xfrm>
              <a:off x="5200" y="10020"/>
              <a:ext cx="1564"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-(39)-</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
        <p:nvSpPr>
          <p:cNvPr id="46" name="Text Box 208"/>
          <p:cNvSpPr txBox="1">
            <a:spLocks noChangeArrowheads="1"/>
          </p:cNvSpPr>
          <p:nvPr/>
        </p:nvSpPr>
        <p:spPr bwMode="auto">
          <a:xfrm>
            <a:off x="428596" y="3929066"/>
            <a:ext cx="8072494" cy="1214446"/>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 typeface="Wingdings" pitchFamily="2" charset="2"/>
              <a:buChar char="v"/>
              <a:tabLst/>
            </a:pP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 Cet onglet permet de sélectionner les formations de masters</a:t>
            </a:r>
            <a:r>
              <a:rPr kumimoji="0" lang="fr-FR" sz="2000" b="0" i="0" u="none" strike="noStrike" cap="none" normalizeH="0" dirty="0">
                <a:ln>
                  <a:noFill/>
                </a:ln>
                <a:solidFill>
                  <a:schemeClr val="tx1"/>
                </a:solidFill>
                <a:effectLst/>
                <a:latin typeface="Calibri" pitchFamily="34" charset="0"/>
                <a:ea typeface="Arial" pitchFamily="34" charset="0"/>
                <a:cs typeface="Arial" pitchFamily="34" charset="0"/>
              </a:rPr>
              <a:t> </a:t>
            </a: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(hors établissement) donnant droit à l’accès à la formation doctorale.</a:t>
            </a:r>
          </a:p>
          <a:p>
            <a:pPr marL="0" marR="0" lvl="0" indent="0" algn="just" defTabSz="914400" rtl="0" eaLnBrk="1" fontAlgn="base" latinLnBrk="0" hangingPunct="1">
              <a:lnSpc>
                <a:spcPct val="100000"/>
              </a:lnSpc>
              <a:spcBef>
                <a:spcPct val="0"/>
              </a:spcBef>
              <a:spcAft>
                <a:spcPts val="1000"/>
              </a:spcAft>
              <a:buClrTx/>
              <a:buSzTx/>
              <a:buFont typeface="Wingdings" pitchFamily="2" charset="2"/>
              <a:buChar char="v"/>
              <a:tabLst/>
            </a:pP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 Cliquer sur le bouton plus        pour ajouter le master.   </a:t>
            </a:r>
            <a:endParaRPr kumimoji="0" lang="fr-FR" sz="2000" b="0" i="0" u="none" strike="noStrike" cap="none" normalizeH="0" baseline="0" dirty="0">
              <a:ln>
                <a:noFill/>
              </a:ln>
              <a:solidFill>
                <a:schemeClr val="tx1"/>
              </a:solidFill>
              <a:effectLst/>
              <a:latin typeface="Arial" pitchFamily="34" charset="0"/>
              <a:ea typeface="Arial" pitchFamily="34" charset="0"/>
              <a:cs typeface="Arial" pitchFamily="34" charset="0"/>
            </a:endParaRPr>
          </a:p>
        </p:txBody>
      </p:sp>
      <p:sp>
        <p:nvSpPr>
          <p:cNvPr id="47" name="Rectangle 209" descr="14"/>
          <p:cNvSpPr>
            <a:spLocks noChangeArrowheads="1"/>
          </p:cNvSpPr>
          <p:nvPr/>
        </p:nvSpPr>
        <p:spPr bwMode="auto">
          <a:xfrm>
            <a:off x="3570182" y="4714884"/>
            <a:ext cx="216000" cy="216000"/>
          </a:xfrm>
          <a:prstGeom prst="rect">
            <a:avLst/>
          </a:prstGeom>
          <a:blipFill dpi="0" rotWithShape="0">
            <a:blip r:embed="rId3"/>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v"/>
            </a:pPr>
            <a:endParaRPr lang="fr-FR" sz="3600"/>
          </a:p>
        </p:txBody>
      </p:sp>
      <p:grpSp>
        <p:nvGrpSpPr>
          <p:cNvPr id="3" name="Group 214"/>
          <p:cNvGrpSpPr>
            <a:grpSpLocks/>
          </p:cNvGrpSpPr>
          <p:nvPr/>
        </p:nvGrpSpPr>
        <p:grpSpPr bwMode="auto">
          <a:xfrm>
            <a:off x="428596" y="5072074"/>
            <a:ext cx="8001056" cy="1716087"/>
            <a:chOff x="1914" y="12232"/>
            <a:chExt cx="7894" cy="2702"/>
          </a:xfrm>
        </p:grpSpPr>
        <p:sp>
          <p:nvSpPr>
            <p:cNvPr id="43" name="Rectangle 211" descr="43"/>
            <p:cNvSpPr>
              <a:spLocks noChangeArrowheads="1"/>
            </p:cNvSpPr>
            <p:nvPr/>
          </p:nvSpPr>
          <p:spPr bwMode="auto">
            <a:xfrm>
              <a:off x="1914" y="12232"/>
              <a:ext cx="7894" cy="2358"/>
            </a:xfrm>
            <a:prstGeom prst="rect">
              <a:avLst/>
            </a:prstGeom>
            <a:blipFill dpi="0" rotWithShape="0">
              <a:blip r:embed="rId4"/>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4" name="Text Box 213"/>
            <p:cNvSpPr txBox="1">
              <a:spLocks noChangeArrowheads="1"/>
            </p:cNvSpPr>
            <p:nvPr/>
          </p:nvSpPr>
          <p:spPr bwMode="auto">
            <a:xfrm>
              <a:off x="4792" y="14509"/>
              <a:ext cx="1564"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-(40)-</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19932072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49</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548807" y="467005"/>
            <a:ext cx="8046386"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buFont typeface="+mj-lt"/>
              <a:buAutoNum type="arabicPeriod" startAt="11"/>
            </a:pPr>
            <a:r>
              <a:rPr lang="fr-FR" sz="2400" b="1" dirty="0"/>
              <a:t>Masters dispensés dans la filière (hors établissement):   </a:t>
            </a:r>
          </a:p>
        </p:txBody>
      </p:sp>
      <p:sp>
        <p:nvSpPr>
          <p:cNvPr id="46" name="Text Box 208"/>
          <p:cNvSpPr txBox="1">
            <a:spLocks noChangeArrowheads="1"/>
          </p:cNvSpPr>
          <p:nvPr/>
        </p:nvSpPr>
        <p:spPr bwMode="auto">
          <a:xfrm>
            <a:off x="347791" y="4912525"/>
            <a:ext cx="8072494" cy="1643050"/>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600"/>
              </a:spcAft>
              <a:buFont typeface="Wingdings" pitchFamily="2" charset="2"/>
              <a:buChar char="v"/>
            </a:pP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 </a:t>
            </a:r>
            <a:r>
              <a:rPr lang="fr-FR" sz="2000" dirty="0"/>
              <a:t>Choisir l’établissement, la liste des masters ouverts à l’établissement choisi se charge; </a:t>
            </a:r>
          </a:p>
          <a:p>
            <a:pPr lvl="0" algn="just" fontAlgn="base">
              <a:spcBef>
                <a:spcPct val="0"/>
              </a:spcBef>
              <a:spcAft>
                <a:spcPts val="600"/>
              </a:spcAft>
              <a:buFont typeface="Wingdings" pitchFamily="2" charset="2"/>
              <a:buChar char="v"/>
            </a:pPr>
            <a:r>
              <a:rPr lang="fr-FR" sz="2000" dirty="0"/>
              <a:t> Choisir le master et le nombre de sortants;</a:t>
            </a:r>
          </a:p>
          <a:p>
            <a:pPr lvl="0" algn="just" fontAlgn="base">
              <a:spcBef>
                <a:spcPct val="0"/>
              </a:spcBef>
              <a:spcAft>
                <a:spcPts val="600"/>
              </a:spcAft>
              <a:buFont typeface="Wingdings" pitchFamily="2" charset="2"/>
              <a:buChar char="v"/>
            </a:pPr>
            <a:r>
              <a:rPr lang="fr-FR" sz="2000" dirty="0"/>
              <a:t> Cliquer sur enregistrer.</a:t>
            </a:r>
            <a:endParaRPr kumimoji="0" lang="fr-FR" sz="2000" b="0" i="0" u="none" strike="noStrike" cap="none" normalizeH="0" baseline="0" dirty="0">
              <a:ln>
                <a:noFill/>
              </a:ln>
              <a:solidFill>
                <a:schemeClr val="tx1"/>
              </a:solidFill>
              <a:effectLst/>
              <a:latin typeface="Arial" pitchFamily="34" charset="0"/>
              <a:ea typeface="Arial" pitchFamily="34" charset="0"/>
              <a:cs typeface="Arial" pitchFamily="34" charset="0"/>
            </a:endParaRPr>
          </a:p>
        </p:txBody>
      </p:sp>
      <p:grpSp>
        <p:nvGrpSpPr>
          <p:cNvPr id="2" name="Group 220"/>
          <p:cNvGrpSpPr>
            <a:grpSpLocks/>
          </p:cNvGrpSpPr>
          <p:nvPr/>
        </p:nvGrpSpPr>
        <p:grpSpPr bwMode="auto">
          <a:xfrm>
            <a:off x="500034" y="1314450"/>
            <a:ext cx="7858180" cy="3471872"/>
            <a:chOff x="1644" y="801"/>
            <a:chExt cx="8760" cy="4546"/>
          </a:xfrm>
        </p:grpSpPr>
        <p:sp>
          <p:nvSpPr>
            <p:cNvPr id="38" name="Rectangle 216" descr="44"/>
            <p:cNvSpPr>
              <a:spLocks noChangeArrowheads="1"/>
            </p:cNvSpPr>
            <p:nvPr/>
          </p:nvSpPr>
          <p:spPr bwMode="auto">
            <a:xfrm>
              <a:off x="1644" y="801"/>
              <a:ext cx="4999" cy="3791"/>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9" name="Text Box 217"/>
            <p:cNvSpPr txBox="1">
              <a:spLocks noChangeArrowheads="1"/>
            </p:cNvSpPr>
            <p:nvPr/>
          </p:nvSpPr>
          <p:spPr bwMode="auto">
            <a:xfrm>
              <a:off x="2682" y="4922"/>
              <a:ext cx="1564"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-(41)-</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40" name="Rectangle 218" descr="45"/>
            <p:cNvSpPr>
              <a:spLocks noChangeArrowheads="1"/>
            </p:cNvSpPr>
            <p:nvPr/>
          </p:nvSpPr>
          <p:spPr bwMode="auto">
            <a:xfrm>
              <a:off x="7265" y="801"/>
              <a:ext cx="3139" cy="3791"/>
            </a:xfrm>
            <a:prstGeom prst="rect">
              <a:avLst/>
            </a:prstGeom>
            <a:blipFill dpi="0" rotWithShape="0">
              <a:blip r:embed="rId3"/>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1" name="Text Box 219"/>
            <p:cNvSpPr txBox="1">
              <a:spLocks noChangeArrowheads="1"/>
            </p:cNvSpPr>
            <p:nvPr/>
          </p:nvSpPr>
          <p:spPr bwMode="auto">
            <a:xfrm>
              <a:off x="7820" y="4823"/>
              <a:ext cx="1564"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-(42)-</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1993207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2" name="ZoneTexte 1"/>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marL="0" lvl="1"/>
            <a:r>
              <a:rPr lang="fr-FR" sz="2400" b="1" dirty="0"/>
              <a:t>I- Dispositions générales :</a:t>
            </a: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5</a:t>
            </a:fld>
            <a:endParaRPr lang="fr-FR" dirty="0"/>
          </a:p>
        </p:txBody>
      </p:sp>
      <p:sp>
        <p:nvSpPr>
          <p:cNvPr id="11" name="Espace réservé du contenu 2">
            <a:extLst>
              <a:ext uri="{FF2B5EF4-FFF2-40B4-BE49-F238E27FC236}">
                <a16:creationId xmlns:a16="http://schemas.microsoft.com/office/drawing/2014/main" xmlns="" id="{21A1E77A-1E59-40DA-9B7B-121311C07970}"/>
              </a:ext>
            </a:extLst>
          </p:cNvPr>
          <p:cNvSpPr txBox="1">
            <a:spLocks/>
          </p:cNvSpPr>
          <p:nvPr/>
        </p:nvSpPr>
        <p:spPr>
          <a:xfrm>
            <a:off x="262966" y="1476783"/>
            <a:ext cx="8640000" cy="400110"/>
          </a:xfrm>
          <a:prstGeom prst="rect">
            <a:avLst/>
          </a:prstGeom>
          <a:solidFill>
            <a:schemeClr val="accent3">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1650" lvl="1" indent="-342900" algn="just">
              <a:buClr>
                <a:srgbClr val="00B050"/>
              </a:buClr>
              <a:buFont typeface="Wingdings" panose="05000000000000000000" pitchFamily="2" charset="2"/>
              <a:buChar char="q"/>
            </a:pPr>
            <a:r>
              <a:rPr lang="fr-FR" sz="2000" dirty="0">
                <a:solidFill>
                  <a:prstClr val="black"/>
                </a:solidFill>
              </a:rPr>
              <a:t>Asseoir le </a:t>
            </a:r>
            <a:r>
              <a:rPr lang="fr-FR" sz="2000" b="1" dirty="0">
                <a:solidFill>
                  <a:srgbClr val="C00000"/>
                </a:solidFill>
              </a:rPr>
              <a:t>caractère national </a:t>
            </a:r>
            <a:r>
              <a:rPr lang="fr-FR" sz="2000" dirty="0">
                <a:solidFill>
                  <a:prstClr val="black"/>
                </a:solidFill>
              </a:rPr>
              <a:t>de la formation doctorale ;</a:t>
            </a:r>
          </a:p>
        </p:txBody>
      </p:sp>
      <p:sp>
        <p:nvSpPr>
          <p:cNvPr id="12" name="Espace réservé du contenu 2">
            <a:extLst>
              <a:ext uri="{FF2B5EF4-FFF2-40B4-BE49-F238E27FC236}">
                <a16:creationId xmlns:a16="http://schemas.microsoft.com/office/drawing/2014/main" xmlns="" id="{492354DA-5B37-4C3B-9DAC-B9FF4AC5BFF7}"/>
              </a:ext>
            </a:extLst>
          </p:cNvPr>
          <p:cNvSpPr txBox="1">
            <a:spLocks/>
          </p:cNvSpPr>
          <p:nvPr/>
        </p:nvSpPr>
        <p:spPr>
          <a:xfrm>
            <a:off x="262966" y="2107478"/>
            <a:ext cx="8640000" cy="692546"/>
          </a:xfrm>
          <a:prstGeom prst="rect">
            <a:avLst/>
          </a:prstGeom>
          <a:solidFill>
            <a:schemeClr val="accent3">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1650" lvl="1" indent="-342900" algn="just">
              <a:buClr>
                <a:srgbClr val="2DA343"/>
              </a:buClr>
              <a:buFont typeface="Wingdings" panose="05000000000000000000" pitchFamily="2" charset="2"/>
              <a:buChar char="q"/>
            </a:pPr>
            <a:r>
              <a:rPr lang="fr-FR" sz="2000" dirty="0">
                <a:solidFill>
                  <a:prstClr val="black"/>
                </a:solidFill>
              </a:rPr>
              <a:t>Renforcer les capacités d’encadrement et mutualiser les moyens matériels par la mise en place d’un </a:t>
            </a:r>
            <a:r>
              <a:rPr lang="fr-FR" sz="2000" b="1" dirty="0">
                <a:solidFill>
                  <a:srgbClr val="C00000"/>
                </a:solidFill>
              </a:rPr>
              <a:t>pôle de développement interuniversitaire </a:t>
            </a:r>
            <a:r>
              <a:rPr lang="fr-FR" sz="2000" dirty="0">
                <a:solidFill>
                  <a:prstClr val="black"/>
                </a:solidFill>
              </a:rPr>
              <a:t>;</a:t>
            </a:r>
          </a:p>
        </p:txBody>
      </p:sp>
      <p:sp>
        <p:nvSpPr>
          <p:cNvPr id="14" name="Espace réservé du contenu 2">
            <a:extLst>
              <a:ext uri="{FF2B5EF4-FFF2-40B4-BE49-F238E27FC236}">
                <a16:creationId xmlns:a16="http://schemas.microsoft.com/office/drawing/2014/main" xmlns="" id="{D3AB1D01-442E-411B-ABE0-061174C15444}"/>
              </a:ext>
            </a:extLst>
          </p:cNvPr>
          <p:cNvSpPr txBox="1">
            <a:spLocks/>
          </p:cNvSpPr>
          <p:nvPr/>
        </p:nvSpPr>
        <p:spPr>
          <a:xfrm>
            <a:off x="240975" y="2996589"/>
            <a:ext cx="8640000" cy="1614004"/>
          </a:xfrm>
          <a:prstGeom prst="rect">
            <a:avLst/>
          </a:prstGeom>
          <a:solidFill>
            <a:schemeClr val="accent3">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1650" lvl="1" indent="-342900" algn="just">
              <a:buClr>
                <a:srgbClr val="00B050"/>
              </a:buClr>
              <a:buFont typeface="Wingdings" panose="05000000000000000000" pitchFamily="2" charset="2"/>
              <a:buChar char="q"/>
            </a:pPr>
            <a:r>
              <a:rPr lang="fr-FR" sz="2000" dirty="0">
                <a:solidFill>
                  <a:prstClr val="black"/>
                </a:solidFill>
              </a:rPr>
              <a:t>Consacrer le pôle de développement interuniversitaire par  un partenariat pédagogique et scientifique entre plusieurs établissements d’enseignement supérieur et de recherche qui repose dans son fonctionnement sur une </a:t>
            </a:r>
            <a:r>
              <a:rPr lang="fr-FR" sz="2000" b="1" dirty="0">
                <a:solidFill>
                  <a:srgbClr val="C00000"/>
                </a:solidFill>
              </a:rPr>
              <a:t>convention de coopération interuniversitaire </a:t>
            </a:r>
            <a:r>
              <a:rPr lang="fr-FR" sz="2000" dirty="0">
                <a:solidFill>
                  <a:prstClr val="black"/>
                </a:solidFill>
              </a:rPr>
              <a:t>autour d’objectifs communs préalablement définis ;</a:t>
            </a:r>
          </a:p>
        </p:txBody>
      </p:sp>
      <p:sp>
        <p:nvSpPr>
          <p:cNvPr id="15" name="Espace réservé du contenu 2">
            <a:extLst>
              <a:ext uri="{FF2B5EF4-FFF2-40B4-BE49-F238E27FC236}">
                <a16:creationId xmlns:a16="http://schemas.microsoft.com/office/drawing/2014/main" xmlns="" id="{45A25D0F-6FE1-4D11-B335-FCA8750B4F2F}"/>
              </a:ext>
            </a:extLst>
          </p:cNvPr>
          <p:cNvSpPr txBox="1">
            <a:spLocks/>
          </p:cNvSpPr>
          <p:nvPr/>
        </p:nvSpPr>
        <p:spPr>
          <a:xfrm>
            <a:off x="240975" y="4782750"/>
            <a:ext cx="8640000" cy="692546"/>
          </a:xfrm>
          <a:prstGeom prst="rect">
            <a:avLst/>
          </a:prstGeom>
          <a:solidFill>
            <a:schemeClr val="accent3">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6238" lvl="1" indent="-257175" algn="just">
              <a:buClr>
                <a:srgbClr val="00B050"/>
              </a:buClr>
              <a:buFont typeface="Wingdings" panose="05000000000000000000" pitchFamily="2" charset="2"/>
              <a:buChar char="q"/>
            </a:pPr>
            <a:r>
              <a:rPr lang="fr-FR" sz="2000" dirty="0">
                <a:solidFill>
                  <a:prstClr val="black"/>
                </a:solidFill>
              </a:rPr>
              <a:t>Impliquer dans le pôle de développement interuniversitaire </a:t>
            </a:r>
            <a:r>
              <a:rPr lang="fr-FR" sz="2000" b="1" dirty="0">
                <a:solidFill>
                  <a:srgbClr val="C00000"/>
                </a:solidFill>
              </a:rPr>
              <a:t>au moins trois (03) établissements</a:t>
            </a:r>
            <a:r>
              <a:rPr lang="fr-FR" sz="2000" dirty="0">
                <a:solidFill>
                  <a:srgbClr val="FF0000"/>
                </a:solidFill>
              </a:rPr>
              <a:t> </a:t>
            </a:r>
            <a:r>
              <a:rPr lang="fr-FR" sz="2000" dirty="0">
                <a:solidFill>
                  <a:prstClr val="black"/>
                </a:solidFill>
              </a:rPr>
              <a:t>d’enseignement supérieur et de recherche ;</a:t>
            </a:r>
          </a:p>
        </p:txBody>
      </p:sp>
      <p:sp>
        <p:nvSpPr>
          <p:cNvPr id="16" name="Espace réservé du contenu 2">
            <a:extLst>
              <a:ext uri="{FF2B5EF4-FFF2-40B4-BE49-F238E27FC236}">
                <a16:creationId xmlns:a16="http://schemas.microsoft.com/office/drawing/2014/main" xmlns="" id="{DF93CDD0-9DC6-4BE7-A6F7-22C24BE82E61}"/>
              </a:ext>
            </a:extLst>
          </p:cNvPr>
          <p:cNvSpPr txBox="1">
            <a:spLocks/>
          </p:cNvSpPr>
          <p:nvPr/>
        </p:nvSpPr>
        <p:spPr>
          <a:xfrm>
            <a:off x="262966" y="5639892"/>
            <a:ext cx="8640000" cy="692546"/>
          </a:xfrm>
          <a:prstGeom prst="rect">
            <a:avLst/>
          </a:prstGeom>
          <a:solidFill>
            <a:schemeClr val="accent3">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6238" lvl="1" indent="-257175" algn="just">
              <a:buClr>
                <a:srgbClr val="00B050"/>
              </a:buClr>
              <a:buFont typeface="Wingdings" panose="05000000000000000000" pitchFamily="2" charset="2"/>
              <a:buChar char="q"/>
            </a:pPr>
            <a:r>
              <a:rPr lang="fr-FR" sz="2000" dirty="0">
                <a:solidFill>
                  <a:prstClr val="black"/>
                </a:solidFill>
              </a:rPr>
              <a:t>S’assurer que l’offre de formation doctorale correspond à </a:t>
            </a:r>
            <a:r>
              <a:rPr lang="fr-FR" sz="2000" b="1" dirty="0">
                <a:solidFill>
                  <a:srgbClr val="C00000"/>
                </a:solidFill>
              </a:rPr>
              <a:t>une filière </a:t>
            </a:r>
            <a:r>
              <a:rPr lang="fr-FR" sz="2000" dirty="0">
                <a:solidFill>
                  <a:prstClr val="black"/>
                </a:solidFill>
              </a:rPr>
              <a:t>dont tous les masters de la filière </a:t>
            </a:r>
            <a:r>
              <a:rPr lang="fr-FR" sz="2000" b="1" dirty="0">
                <a:solidFill>
                  <a:srgbClr val="C00000"/>
                </a:solidFill>
              </a:rPr>
              <a:t>dispensés à l’échelle nationale </a:t>
            </a:r>
            <a:r>
              <a:rPr lang="fr-FR" sz="2000" dirty="0">
                <a:solidFill>
                  <a:prstClr val="black"/>
                </a:solidFill>
              </a:rPr>
              <a:t>sont concernés ;</a:t>
            </a:r>
          </a:p>
        </p:txBody>
      </p:sp>
    </p:spTree>
    <p:extLst>
      <p:ext uri="{BB962C8B-B14F-4D97-AF65-F5344CB8AC3E}">
        <p14:creationId xmlns:p14="http://schemas.microsoft.com/office/powerpoint/2010/main" xmlns="" val="33468953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50</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548807" y="467005"/>
            <a:ext cx="8046386"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buFont typeface="+mj-lt"/>
              <a:buAutoNum type="arabicPeriod" startAt="11"/>
            </a:pPr>
            <a:r>
              <a:rPr lang="fr-FR" sz="2400" b="1" dirty="0"/>
              <a:t>Masters dispensés dans la filière (hors établissement):   </a:t>
            </a:r>
          </a:p>
        </p:txBody>
      </p:sp>
      <p:grpSp>
        <p:nvGrpSpPr>
          <p:cNvPr id="2" name="Group 223"/>
          <p:cNvGrpSpPr>
            <a:grpSpLocks/>
          </p:cNvGrpSpPr>
          <p:nvPr/>
        </p:nvGrpSpPr>
        <p:grpSpPr bwMode="auto">
          <a:xfrm>
            <a:off x="357158" y="1071546"/>
            <a:ext cx="8358246" cy="2357454"/>
            <a:chOff x="1481" y="7007"/>
            <a:chExt cx="8884" cy="2978"/>
          </a:xfrm>
        </p:grpSpPr>
        <p:sp>
          <p:nvSpPr>
            <p:cNvPr id="35" name="Rectangle 221" descr="46"/>
            <p:cNvSpPr>
              <a:spLocks noChangeArrowheads="1"/>
            </p:cNvSpPr>
            <p:nvPr/>
          </p:nvSpPr>
          <p:spPr bwMode="auto">
            <a:xfrm>
              <a:off x="1481" y="7007"/>
              <a:ext cx="8884" cy="2717"/>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6" name="Text Box 222"/>
            <p:cNvSpPr txBox="1">
              <a:spLocks noChangeArrowheads="1"/>
            </p:cNvSpPr>
            <p:nvPr/>
          </p:nvSpPr>
          <p:spPr bwMode="auto">
            <a:xfrm>
              <a:off x="5060" y="9469"/>
              <a:ext cx="1878" cy="5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-(41)-</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grpSp>
        <p:nvGrpSpPr>
          <p:cNvPr id="3" name="Group 228"/>
          <p:cNvGrpSpPr>
            <a:grpSpLocks/>
          </p:cNvGrpSpPr>
          <p:nvPr/>
        </p:nvGrpSpPr>
        <p:grpSpPr bwMode="auto">
          <a:xfrm>
            <a:off x="357158" y="3429000"/>
            <a:ext cx="8358246" cy="2357454"/>
            <a:chOff x="1481" y="10463"/>
            <a:chExt cx="8884" cy="2978"/>
          </a:xfrm>
        </p:grpSpPr>
        <p:sp>
          <p:nvSpPr>
            <p:cNvPr id="32" name="Rectangle 225" descr="47"/>
            <p:cNvSpPr>
              <a:spLocks noChangeArrowheads="1"/>
            </p:cNvSpPr>
            <p:nvPr/>
          </p:nvSpPr>
          <p:spPr bwMode="auto">
            <a:xfrm>
              <a:off x="1481" y="10463"/>
              <a:ext cx="8884" cy="2717"/>
            </a:xfrm>
            <a:prstGeom prst="rect">
              <a:avLst/>
            </a:prstGeom>
            <a:blipFill dpi="0" rotWithShape="0">
              <a:blip r:embed="rId3"/>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3" name="Text Box 226"/>
            <p:cNvSpPr txBox="1">
              <a:spLocks noChangeArrowheads="1"/>
            </p:cNvSpPr>
            <p:nvPr/>
          </p:nvSpPr>
          <p:spPr bwMode="auto">
            <a:xfrm>
              <a:off x="3600" y="12925"/>
              <a:ext cx="3990" cy="5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-(42)- liste des masters externes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1993207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51</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238801" y="467005"/>
            <a:ext cx="6666399"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buFont typeface="+mj-lt"/>
              <a:buAutoNum type="arabicPeriod" startAt="12"/>
            </a:pPr>
            <a:r>
              <a:rPr lang="fr-FR" sz="2400" b="1" dirty="0"/>
              <a:t>Epreuves écrites du concours  </a:t>
            </a:r>
          </a:p>
        </p:txBody>
      </p:sp>
      <p:sp>
        <p:nvSpPr>
          <p:cNvPr id="46" name="Text Box 208"/>
          <p:cNvSpPr txBox="1">
            <a:spLocks noChangeArrowheads="1"/>
          </p:cNvSpPr>
          <p:nvPr/>
        </p:nvSpPr>
        <p:spPr bwMode="auto">
          <a:xfrm>
            <a:off x="357158" y="4643446"/>
            <a:ext cx="8072494" cy="2025914"/>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algn="just">
              <a:buFont typeface="Wingdings" pitchFamily="2" charset="2"/>
              <a:buChar char="v"/>
            </a:pPr>
            <a:r>
              <a:rPr lang="fr-FR" dirty="0"/>
              <a:t> Cet onglet permet d’arrêter les épreuves écrites du concours d’accès </a:t>
            </a:r>
            <a:br>
              <a:rPr lang="fr-FR" dirty="0"/>
            </a:br>
            <a:r>
              <a:rPr lang="fr-FR" dirty="0"/>
              <a:t>à la formation doctorale;</a:t>
            </a:r>
          </a:p>
          <a:p>
            <a:pPr algn="just">
              <a:buFont typeface="Wingdings" pitchFamily="2" charset="2"/>
              <a:buChar char="v"/>
            </a:pPr>
            <a:r>
              <a:rPr lang="fr-FR" dirty="0"/>
              <a:t> Chaque épreuve est associée à une matière;</a:t>
            </a:r>
          </a:p>
          <a:p>
            <a:pPr algn="just">
              <a:buFont typeface="Wingdings" pitchFamily="2" charset="2"/>
              <a:buChar char="v"/>
            </a:pPr>
            <a:r>
              <a:rPr lang="fr-FR" dirty="0"/>
              <a:t> Compléter l’intitulé de la matière dans les cases appropriées;</a:t>
            </a:r>
          </a:p>
          <a:p>
            <a:pPr algn="just">
              <a:buFont typeface="Wingdings" pitchFamily="2" charset="2"/>
              <a:buChar char="v"/>
            </a:pPr>
            <a:r>
              <a:rPr lang="fr-FR" dirty="0"/>
              <a:t> Le coefficient et la durée de l’épreuve sont générés automatiquement et l’intitulé est enregistré au moment de la saisie. </a:t>
            </a:r>
            <a:endParaRPr kumimoji="0" lang="fr-FR" b="0" i="0" u="none" strike="noStrike" cap="none" normalizeH="0" baseline="0" dirty="0">
              <a:ln>
                <a:noFill/>
              </a:ln>
              <a:solidFill>
                <a:schemeClr val="tx1"/>
              </a:solidFill>
              <a:effectLst/>
              <a:latin typeface="Arial" pitchFamily="34" charset="0"/>
              <a:ea typeface="Arial" pitchFamily="34" charset="0"/>
              <a:cs typeface="Arial" pitchFamily="34" charset="0"/>
            </a:endParaRPr>
          </a:p>
        </p:txBody>
      </p:sp>
      <p:grpSp>
        <p:nvGrpSpPr>
          <p:cNvPr id="2" name="Group 233"/>
          <p:cNvGrpSpPr>
            <a:grpSpLocks/>
          </p:cNvGrpSpPr>
          <p:nvPr/>
        </p:nvGrpSpPr>
        <p:grpSpPr bwMode="auto">
          <a:xfrm>
            <a:off x="571472" y="1142984"/>
            <a:ext cx="7815289" cy="3336973"/>
            <a:chOff x="774" y="2319"/>
            <a:chExt cx="10488" cy="5415"/>
          </a:xfrm>
        </p:grpSpPr>
        <p:sp>
          <p:nvSpPr>
            <p:cNvPr id="28" name="Rectangle 230" descr="48"/>
            <p:cNvSpPr>
              <a:spLocks noChangeArrowheads="1"/>
            </p:cNvSpPr>
            <p:nvPr/>
          </p:nvSpPr>
          <p:spPr bwMode="auto">
            <a:xfrm>
              <a:off x="774" y="2319"/>
              <a:ext cx="10488" cy="4990"/>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 name="Rectangle 231"/>
            <p:cNvSpPr>
              <a:spLocks noChangeArrowheads="1"/>
            </p:cNvSpPr>
            <p:nvPr/>
          </p:nvSpPr>
          <p:spPr bwMode="auto">
            <a:xfrm>
              <a:off x="855" y="5869"/>
              <a:ext cx="1590" cy="274"/>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 name="Text Box 232"/>
            <p:cNvSpPr txBox="1">
              <a:spLocks noChangeArrowheads="1"/>
            </p:cNvSpPr>
            <p:nvPr/>
          </p:nvSpPr>
          <p:spPr bwMode="auto">
            <a:xfrm>
              <a:off x="4807" y="7309"/>
              <a:ext cx="1564"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-(43)-</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1993207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52</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238801" y="467005"/>
            <a:ext cx="6666399"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buFont typeface="+mj-lt"/>
              <a:buAutoNum type="arabicPeriod" startAt="12"/>
            </a:pPr>
            <a:r>
              <a:rPr lang="fr-FR" sz="2400" b="1" dirty="0"/>
              <a:t>Epreuves écrites du concours  </a:t>
            </a:r>
          </a:p>
        </p:txBody>
      </p:sp>
      <p:grpSp>
        <p:nvGrpSpPr>
          <p:cNvPr id="2" name="Group 240"/>
          <p:cNvGrpSpPr>
            <a:grpSpLocks/>
          </p:cNvGrpSpPr>
          <p:nvPr/>
        </p:nvGrpSpPr>
        <p:grpSpPr bwMode="auto">
          <a:xfrm>
            <a:off x="642910" y="2214554"/>
            <a:ext cx="7358114" cy="2428892"/>
            <a:chOff x="1571" y="9653"/>
            <a:chExt cx="8884" cy="2383"/>
          </a:xfrm>
        </p:grpSpPr>
        <p:grpSp>
          <p:nvGrpSpPr>
            <p:cNvPr id="3" name="Group 237"/>
            <p:cNvGrpSpPr>
              <a:grpSpLocks/>
            </p:cNvGrpSpPr>
            <p:nvPr/>
          </p:nvGrpSpPr>
          <p:grpSpPr bwMode="auto">
            <a:xfrm>
              <a:off x="1571" y="9653"/>
              <a:ext cx="8884" cy="2383"/>
              <a:chOff x="1571" y="11603"/>
              <a:chExt cx="8884" cy="2383"/>
            </a:xfrm>
          </p:grpSpPr>
          <p:sp>
            <p:nvSpPr>
              <p:cNvPr id="23" name="Rectangle 235" descr="49"/>
              <p:cNvSpPr>
                <a:spLocks noChangeArrowheads="1"/>
              </p:cNvSpPr>
              <p:nvPr/>
            </p:nvSpPr>
            <p:spPr bwMode="auto">
              <a:xfrm>
                <a:off x="1571" y="11603"/>
                <a:ext cx="8884" cy="2047"/>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4" name="Text Box 236"/>
              <p:cNvSpPr txBox="1">
                <a:spLocks noChangeArrowheads="1"/>
              </p:cNvSpPr>
              <p:nvPr/>
            </p:nvSpPr>
            <p:spPr bwMode="auto">
              <a:xfrm>
                <a:off x="4620" y="13470"/>
                <a:ext cx="2070" cy="5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-(44)-</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
          <p:nvSpPr>
            <p:cNvPr id="25" name="Rectangle 238"/>
            <p:cNvSpPr>
              <a:spLocks noChangeArrowheads="1"/>
            </p:cNvSpPr>
            <p:nvPr/>
          </p:nvSpPr>
          <p:spPr bwMode="auto">
            <a:xfrm>
              <a:off x="5955" y="10560"/>
              <a:ext cx="1230" cy="315"/>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6" name="Rectangle 239"/>
            <p:cNvSpPr>
              <a:spLocks noChangeArrowheads="1"/>
            </p:cNvSpPr>
            <p:nvPr/>
          </p:nvSpPr>
          <p:spPr bwMode="auto">
            <a:xfrm>
              <a:off x="5355" y="11115"/>
              <a:ext cx="1665" cy="315"/>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xmlns="" val="1993207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53</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238801" y="467005"/>
            <a:ext cx="6666399"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buFont typeface="+mj-lt"/>
              <a:buAutoNum type="arabicPeriod" startAt="13"/>
            </a:pPr>
            <a:r>
              <a:rPr lang="fr-FR" sz="2400" b="1" dirty="0"/>
              <a:t>Documents et annexes:  </a:t>
            </a:r>
          </a:p>
        </p:txBody>
      </p:sp>
      <p:grpSp>
        <p:nvGrpSpPr>
          <p:cNvPr id="2" name="Group 245"/>
          <p:cNvGrpSpPr>
            <a:grpSpLocks/>
          </p:cNvGrpSpPr>
          <p:nvPr/>
        </p:nvGrpSpPr>
        <p:grpSpPr bwMode="auto">
          <a:xfrm>
            <a:off x="428596" y="1285860"/>
            <a:ext cx="7986739" cy="3438525"/>
            <a:chOff x="585" y="2273"/>
            <a:chExt cx="10488" cy="5415"/>
          </a:xfrm>
        </p:grpSpPr>
        <p:sp>
          <p:nvSpPr>
            <p:cNvPr id="18" name="Rectangle 242" descr="50"/>
            <p:cNvSpPr>
              <a:spLocks noChangeArrowheads="1"/>
            </p:cNvSpPr>
            <p:nvPr/>
          </p:nvSpPr>
          <p:spPr bwMode="auto">
            <a:xfrm>
              <a:off x="585" y="2273"/>
              <a:ext cx="10488" cy="4990"/>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9" name="Rectangle 243"/>
            <p:cNvSpPr>
              <a:spLocks noChangeArrowheads="1"/>
            </p:cNvSpPr>
            <p:nvPr/>
          </p:nvSpPr>
          <p:spPr bwMode="auto">
            <a:xfrm>
              <a:off x="666" y="6097"/>
              <a:ext cx="1590" cy="274"/>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0" name="Text Box 244"/>
            <p:cNvSpPr txBox="1">
              <a:spLocks noChangeArrowheads="1"/>
            </p:cNvSpPr>
            <p:nvPr/>
          </p:nvSpPr>
          <p:spPr bwMode="auto">
            <a:xfrm>
              <a:off x="4618" y="7263"/>
              <a:ext cx="1564" cy="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-(45)-</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
        <p:nvSpPr>
          <p:cNvPr id="15" name="Text Box 253"/>
          <p:cNvSpPr txBox="1">
            <a:spLocks noChangeArrowheads="1"/>
          </p:cNvSpPr>
          <p:nvPr/>
        </p:nvSpPr>
        <p:spPr bwMode="auto">
          <a:xfrm>
            <a:off x="357158" y="4714884"/>
            <a:ext cx="8001056" cy="1785950"/>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 typeface="Wingdings" pitchFamily="2" charset="2"/>
              <a:buChar char="v"/>
              <a:tabLst/>
            </a:pP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Cet onglet permet de joindre tous les documents en relation avec l’offre de formation doctorale. Il peut s’agit des supports de formation ou des documents constitutifs de la demande d’habilitation de l’offre de formation</a:t>
            </a:r>
            <a:endParaRPr kumimoji="0" lang="fr-FR" sz="2000" b="0"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 typeface="Wingdings" pitchFamily="2" charset="2"/>
              <a:buChar char="v"/>
              <a:tabLst/>
            </a:pPr>
            <a:r>
              <a:rPr kumimoji="0" lang="fr-FR" sz="2000" b="0" i="0" u="none" strike="noStrike" cap="none" normalizeH="0" baseline="0" dirty="0">
                <a:ln>
                  <a:noFill/>
                </a:ln>
                <a:solidFill>
                  <a:schemeClr val="tx1"/>
                </a:solidFill>
                <a:effectLst/>
                <a:latin typeface="Calibri" pitchFamily="34" charset="0"/>
                <a:ea typeface="Arial" pitchFamily="34" charset="0"/>
                <a:cs typeface="Arial" pitchFamily="34" charset="0"/>
              </a:rPr>
              <a:t> Cliquer sur le bouton plus        pour ajouter un document.   </a:t>
            </a:r>
            <a:endParaRPr kumimoji="0" lang="fr-FR" sz="2000" b="0"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endParaRPr kumimoji="0" lang="fr-FR" sz="3600" b="0" i="0" u="none" strike="noStrike" cap="none" normalizeH="0" baseline="0" dirty="0">
              <a:ln>
                <a:noFill/>
              </a:ln>
              <a:solidFill>
                <a:schemeClr val="tx1"/>
              </a:solidFill>
              <a:effectLst/>
              <a:latin typeface="Arial" pitchFamily="34" charset="0"/>
              <a:cs typeface="Arial" pitchFamily="34" charset="0"/>
            </a:endParaRPr>
          </a:p>
        </p:txBody>
      </p:sp>
      <p:sp>
        <p:nvSpPr>
          <p:cNvPr id="21" name="Rectangle 209" descr="14"/>
          <p:cNvSpPr>
            <a:spLocks noChangeArrowheads="1"/>
          </p:cNvSpPr>
          <p:nvPr/>
        </p:nvSpPr>
        <p:spPr bwMode="auto">
          <a:xfrm>
            <a:off x="3499774" y="5886654"/>
            <a:ext cx="216000" cy="216000"/>
          </a:xfrm>
          <a:prstGeom prst="rect">
            <a:avLst/>
          </a:prstGeom>
          <a:blipFill dpi="0" rotWithShape="0">
            <a:blip r:embed="rId3"/>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v"/>
            </a:pPr>
            <a:endParaRPr lang="fr-FR" sz="3600"/>
          </a:p>
        </p:txBody>
      </p:sp>
    </p:spTree>
    <p:extLst>
      <p:ext uri="{BB962C8B-B14F-4D97-AF65-F5344CB8AC3E}">
        <p14:creationId xmlns:p14="http://schemas.microsoft.com/office/powerpoint/2010/main" xmlns="" val="1993207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54</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238801" y="467005"/>
            <a:ext cx="6666399"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buFont typeface="+mj-lt"/>
              <a:buAutoNum type="arabicPeriod" startAt="13"/>
            </a:pPr>
            <a:r>
              <a:rPr lang="fr-FR" sz="2400" b="1" dirty="0"/>
              <a:t>Documents et annexes:  </a:t>
            </a:r>
          </a:p>
        </p:txBody>
      </p:sp>
      <p:sp>
        <p:nvSpPr>
          <p:cNvPr id="15" name="Text Box 253"/>
          <p:cNvSpPr txBox="1">
            <a:spLocks noChangeArrowheads="1"/>
          </p:cNvSpPr>
          <p:nvPr/>
        </p:nvSpPr>
        <p:spPr bwMode="auto">
          <a:xfrm>
            <a:off x="357158" y="4714884"/>
            <a:ext cx="8001056" cy="1540374"/>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buFont typeface="Wingdings" pitchFamily="2" charset="2"/>
              <a:buChar char="v"/>
            </a:pPr>
            <a:r>
              <a:rPr lang="fr-FR" sz="2000" dirty="0"/>
              <a:t> L’interface d’ajout d’un document s’affiche;</a:t>
            </a:r>
          </a:p>
          <a:p>
            <a:pPr lvl="0" algn="just" fontAlgn="base">
              <a:spcBef>
                <a:spcPct val="0"/>
              </a:spcBef>
              <a:spcAft>
                <a:spcPts val="1000"/>
              </a:spcAft>
              <a:buFont typeface="Wingdings" pitchFamily="2" charset="2"/>
              <a:buChar char="v"/>
            </a:pPr>
            <a:r>
              <a:rPr lang="fr-FR" sz="2000" dirty="0"/>
              <a:t> Dérouler la liste pour choisir le type de document; </a:t>
            </a:r>
          </a:p>
          <a:p>
            <a:pPr lvl="0" algn="just" fontAlgn="base">
              <a:spcBef>
                <a:spcPct val="0"/>
              </a:spcBef>
              <a:spcAft>
                <a:spcPts val="1000"/>
              </a:spcAft>
              <a:buFont typeface="Wingdings" pitchFamily="2" charset="2"/>
              <a:buChar char="v"/>
            </a:pPr>
            <a:r>
              <a:rPr lang="fr-FR" sz="2000" dirty="0"/>
              <a:t> Cliquer sur enregistrer.</a:t>
            </a:r>
            <a:endParaRPr kumimoji="0" lang="fr-FR" sz="3600" b="0" i="0" u="none" strike="noStrike" cap="none" normalizeH="0" baseline="0" dirty="0">
              <a:ln>
                <a:noFill/>
              </a:ln>
              <a:solidFill>
                <a:schemeClr val="tx1"/>
              </a:solidFill>
              <a:effectLst/>
              <a:latin typeface="Arial" pitchFamily="34" charset="0"/>
              <a:cs typeface="Arial" pitchFamily="34" charset="0"/>
            </a:endParaRPr>
          </a:p>
        </p:txBody>
      </p:sp>
      <p:grpSp>
        <p:nvGrpSpPr>
          <p:cNvPr id="2" name="Group 259"/>
          <p:cNvGrpSpPr>
            <a:grpSpLocks/>
          </p:cNvGrpSpPr>
          <p:nvPr/>
        </p:nvGrpSpPr>
        <p:grpSpPr bwMode="auto">
          <a:xfrm>
            <a:off x="500034" y="1214422"/>
            <a:ext cx="4020702" cy="1278402"/>
            <a:chOff x="750" y="9773"/>
            <a:chExt cx="5629" cy="1918"/>
          </a:xfrm>
        </p:grpSpPr>
        <p:sp>
          <p:nvSpPr>
            <p:cNvPr id="3" name="Rectangle 257" descr="51"/>
            <p:cNvSpPr>
              <a:spLocks noChangeArrowheads="1"/>
            </p:cNvSpPr>
            <p:nvPr/>
          </p:nvSpPr>
          <p:spPr bwMode="auto">
            <a:xfrm>
              <a:off x="750" y="9773"/>
              <a:ext cx="5629" cy="1477"/>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 name="Text Box 258"/>
            <p:cNvSpPr txBox="1">
              <a:spLocks noChangeArrowheads="1"/>
            </p:cNvSpPr>
            <p:nvPr/>
          </p:nvSpPr>
          <p:spPr bwMode="auto">
            <a:xfrm>
              <a:off x="2256" y="11175"/>
              <a:ext cx="2320" cy="5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-(46)-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grpSp>
        <p:nvGrpSpPr>
          <p:cNvPr id="6" name="Group 263"/>
          <p:cNvGrpSpPr>
            <a:grpSpLocks/>
          </p:cNvGrpSpPr>
          <p:nvPr/>
        </p:nvGrpSpPr>
        <p:grpSpPr bwMode="auto">
          <a:xfrm>
            <a:off x="4716016" y="1214422"/>
            <a:ext cx="3811640" cy="3071833"/>
            <a:chOff x="6495" y="9518"/>
            <a:chExt cx="5106" cy="4607"/>
          </a:xfrm>
        </p:grpSpPr>
        <p:sp>
          <p:nvSpPr>
            <p:cNvPr id="12" name="Rectangle 261" descr="52"/>
            <p:cNvSpPr>
              <a:spLocks noChangeArrowheads="1"/>
            </p:cNvSpPr>
            <p:nvPr/>
          </p:nvSpPr>
          <p:spPr bwMode="auto">
            <a:xfrm>
              <a:off x="6495" y="9518"/>
              <a:ext cx="5106" cy="3965"/>
            </a:xfrm>
            <a:prstGeom prst="rect">
              <a:avLst/>
            </a:prstGeom>
            <a:blipFill dpi="0" rotWithShape="0">
              <a:blip r:embed="rId3"/>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 name="Text Box 262"/>
            <p:cNvSpPr txBox="1">
              <a:spLocks noChangeArrowheads="1"/>
            </p:cNvSpPr>
            <p:nvPr/>
          </p:nvSpPr>
          <p:spPr bwMode="auto">
            <a:xfrm>
              <a:off x="7988" y="13609"/>
              <a:ext cx="2320" cy="5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-(47)-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19932072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55</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238801" y="467005"/>
            <a:ext cx="6666399"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buFont typeface="+mj-lt"/>
              <a:buAutoNum type="arabicPeriod" startAt="13"/>
            </a:pPr>
            <a:r>
              <a:rPr lang="fr-FR" sz="2400" b="1" dirty="0"/>
              <a:t>Documents et annexes:  </a:t>
            </a:r>
          </a:p>
        </p:txBody>
      </p:sp>
      <p:sp>
        <p:nvSpPr>
          <p:cNvPr id="15" name="Text Box 253"/>
          <p:cNvSpPr txBox="1">
            <a:spLocks noChangeArrowheads="1"/>
          </p:cNvSpPr>
          <p:nvPr/>
        </p:nvSpPr>
        <p:spPr bwMode="auto">
          <a:xfrm>
            <a:off x="357158" y="5786454"/>
            <a:ext cx="8001056" cy="1000108"/>
          </a:xfrm>
          <a:prstGeom prst="rect">
            <a:avLst/>
          </a:prstGeom>
          <a:solidFill>
            <a:schemeClr val="accent3">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buFont typeface="Wingdings" pitchFamily="2" charset="2"/>
              <a:buChar char="v"/>
            </a:pPr>
            <a:r>
              <a:rPr lang="fr-FR" sz="2000" dirty="0"/>
              <a:t> Cliquer sur déposer pour joindre le document, la fenêtre Windows d’attachement des documents s’affiche et donc choisir le document, le bouton </a:t>
            </a:r>
            <a:r>
              <a:rPr lang="fr-FR" sz="2000" b="1" i="1" dirty="0"/>
              <a:t>Visualiser </a:t>
            </a:r>
            <a:r>
              <a:rPr lang="fr-FR" sz="2000" dirty="0"/>
              <a:t>apparait.</a:t>
            </a:r>
            <a:endParaRPr kumimoji="0" lang="fr-FR" sz="3600" b="0" i="0" u="none" strike="noStrike" cap="none" normalizeH="0" baseline="0" dirty="0">
              <a:ln>
                <a:noFill/>
              </a:ln>
              <a:solidFill>
                <a:schemeClr val="tx1"/>
              </a:solidFill>
              <a:effectLst/>
              <a:latin typeface="Arial" pitchFamily="34" charset="0"/>
              <a:cs typeface="Arial" pitchFamily="34" charset="0"/>
            </a:endParaRPr>
          </a:p>
        </p:txBody>
      </p:sp>
      <p:grpSp>
        <p:nvGrpSpPr>
          <p:cNvPr id="2" name="Groupe 16"/>
          <p:cNvGrpSpPr/>
          <p:nvPr/>
        </p:nvGrpSpPr>
        <p:grpSpPr>
          <a:xfrm>
            <a:off x="357158" y="857232"/>
            <a:ext cx="8215370" cy="4841893"/>
            <a:chOff x="357158" y="857232"/>
            <a:chExt cx="8215370" cy="4841893"/>
          </a:xfrm>
        </p:grpSpPr>
        <p:sp>
          <p:nvSpPr>
            <p:cNvPr id="7" name="Rectangle 265" descr="53"/>
            <p:cNvSpPr>
              <a:spLocks noChangeArrowheads="1"/>
            </p:cNvSpPr>
            <p:nvPr/>
          </p:nvSpPr>
          <p:spPr bwMode="auto">
            <a:xfrm>
              <a:off x="357158" y="857232"/>
              <a:ext cx="8215370" cy="1428760"/>
            </a:xfrm>
            <a:prstGeom prst="rect">
              <a:avLst/>
            </a:prstGeom>
            <a:blipFill dpi="0" rotWithShape="0">
              <a:blip r:embed="rId2"/>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8" name="Rectangle 269" descr="56"/>
            <p:cNvSpPr>
              <a:spLocks noChangeArrowheads="1"/>
            </p:cNvSpPr>
            <p:nvPr/>
          </p:nvSpPr>
          <p:spPr bwMode="auto">
            <a:xfrm>
              <a:off x="428596" y="2000240"/>
              <a:ext cx="8143932" cy="3643338"/>
            </a:xfrm>
            <a:prstGeom prst="rect">
              <a:avLst/>
            </a:prstGeom>
            <a:blipFill dpi="0" rotWithShape="0">
              <a:blip r:embed="rId3"/>
              <a:srcRect/>
              <a:stretch>
                <a:fillRect/>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 name="Text Box 271"/>
            <p:cNvSpPr txBox="1">
              <a:spLocks noChangeArrowheads="1"/>
            </p:cNvSpPr>
            <p:nvPr/>
          </p:nvSpPr>
          <p:spPr bwMode="auto">
            <a:xfrm>
              <a:off x="3033713" y="5372100"/>
              <a:ext cx="1473200" cy="327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a:ln>
                    <a:noFill/>
                  </a:ln>
                  <a:solidFill>
                    <a:schemeClr val="tx1"/>
                  </a:solidFill>
                  <a:effectLst/>
                  <a:latin typeface="Calibri" pitchFamily="34" charset="0"/>
                  <a:ea typeface="Arial" pitchFamily="34" charset="0"/>
                  <a:cs typeface="Arial" pitchFamily="34" charset="0"/>
                </a:rPr>
                <a:t>Figure -(48)-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19932072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56</a:t>
            </a:fld>
            <a:endParaRPr lang="fr-FR" dirty="0"/>
          </a:p>
        </p:txBody>
      </p:sp>
      <p:sp>
        <p:nvSpPr>
          <p:cNvPr id="7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ZoneTexte 15">
            <a:extLst>
              <a:ext uri="{FF2B5EF4-FFF2-40B4-BE49-F238E27FC236}">
                <a16:creationId xmlns:a16="http://schemas.microsoft.com/office/drawing/2014/main" xmlns="" id="{55B0CC5C-69D6-4D0D-A3D3-7A81CF547191}"/>
              </a:ext>
            </a:extLst>
          </p:cNvPr>
          <p:cNvSpPr txBox="1"/>
          <p:nvPr/>
        </p:nvSpPr>
        <p:spPr>
          <a:xfrm>
            <a:off x="1238801" y="467005"/>
            <a:ext cx="6666399"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lvl="1" indent="-457200">
              <a:buFont typeface="+mj-lt"/>
              <a:buAutoNum type="arabicPeriod" startAt="13"/>
            </a:pPr>
            <a:r>
              <a:rPr lang="fr-FR" sz="2400" b="1" dirty="0"/>
              <a:t>Documents et annexes:  </a:t>
            </a:r>
          </a:p>
        </p:txBody>
      </p:sp>
      <p:pic>
        <p:nvPicPr>
          <p:cNvPr id="7" name="Picture 6">
            <a:extLst>
              <a:ext uri="{FF2B5EF4-FFF2-40B4-BE49-F238E27FC236}">
                <a16:creationId xmlns:a16="http://schemas.microsoft.com/office/drawing/2014/main" xmlns="" id="{A411EBC8-0797-4D95-A91F-9FB6174AE2A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4935" y="2348880"/>
            <a:ext cx="8744873" cy="1778618"/>
          </a:xfrm>
          <a:prstGeom prst="rect">
            <a:avLst/>
          </a:prstGeom>
        </p:spPr>
      </p:pic>
    </p:spTree>
    <p:extLst>
      <p:ext uri="{BB962C8B-B14F-4D97-AF65-F5344CB8AC3E}">
        <p14:creationId xmlns:p14="http://schemas.microsoft.com/office/powerpoint/2010/main" xmlns="" val="1993207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Documents and Settings\Administrateur\Bureau\presentation amar\49923774rq4.gif"/>
          <p:cNvPicPr>
            <a:picLocks noChangeAspect="1" noChangeArrowheads="1" noCrop="1"/>
          </p:cNvPicPr>
          <p:nvPr/>
        </p:nvPicPr>
        <p:blipFill>
          <a:blip r:embed="rId2" cstate="print"/>
          <a:srcRect/>
          <a:stretch>
            <a:fillRect/>
          </a:stretch>
        </p:blipFill>
        <p:spPr bwMode="auto">
          <a:xfrm>
            <a:off x="4067944" y="188640"/>
            <a:ext cx="1214446" cy="972000"/>
          </a:xfrm>
          <a:prstGeom prst="rect">
            <a:avLst/>
          </a:prstGeom>
          <a:noFill/>
          <a:effectLst>
            <a:outerShdw blurRad="152400" dist="317500" dir="5400000" sx="90000" sy="-19000" rotWithShape="0">
              <a:prstClr val="black">
                <a:alpha val="15000"/>
              </a:prstClr>
            </a:outerShdw>
          </a:effectLst>
        </p:spPr>
      </p:pic>
      <p:sp>
        <p:nvSpPr>
          <p:cNvPr id="7" name="Rectangle à coins arrondis 6"/>
          <p:cNvSpPr/>
          <p:nvPr/>
        </p:nvSpPr>
        <p:spPr>
          <a:xfrm>
            <a:off x="1259632" y="1916832"/>
            <a:ext cx="6408712" cy="2592288"/>
          </a:xfrm>
          <a:prstGeom prst="roundRect">
            <a:avLst/>
          </a:prstGeom>
          <a:blipFill dpi="0" rotWithShape="1">
            <a:blip r:embed="rId3">
              <a:alphaModFix amt="79000"/>
              <a:lum bright="30000" contrast="-9000"/>
            </a:blip>
            <a:srcRect/>
            <a:stretch>
              <a:fillRect/>
            </a:stretch>
          </a:blipFill>
          <a:ln w="22225" cmpd="tri">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611560" y="2060848"/>
            <a:ext cx="7776864" cy="1938992"/>
          </a:xfrm>
          <a:prstGeom prst="rect">
            <a:avLst/>
          </a:prstGeom>
          <a:noFill/>
        </p:spPr>
        <p:txBody>
          <a:bodyPr wrap="square" rtlCol="0">
            <a:spAutoFit/>
            <a:scene3d>
              <a:camera prst="perspectiveRelaxedModerately"/>
              <a:lightRig rig="threePt" dir="t"/>
            </a:scene3d>
            <a:sp3d extrusionH="57150">
              <a:bevelT w="69850" h="69850" prst="divot"/>
            </a:sp3d>
          </a:bodyPr>
          <a:lstStyle/>
          <a:p>
            <a:pPr algn="ctr"/>
            <a:r>
              <a:rPr lang="ar-DZ" sz="6000" b="1" spc="50" dirty="0">
                <a:ln w="38100" cmpd="sng">
                  <a:solidFill>
                    <a:srgbClr val="C00000"/>
                  </a:solidFill>
                  <a:prstDash val="solid"/>
                </a:ln>
                <a:solidFill>
                  <a:srgbClr val="92D050"/>
                </a:solidFill>
                <a:effectLst>
                  <a:glow rad="53100">
                    <a:schemeClr val="accent6">
                      <a:satMod val="180000"/>
                      <a:alpha val="30000"/>
                    </a:schemeClr>
                  </a:glow>
                  <a:innerShdw blurRad="63500" dist="50800" dir="13500000">
                    <a:prstClr val="black">
                      <a:alpha val="50000"/>
                    </a:prstClr>
                  </a:innerShdw>
                </a:effectLst>
              </a:rPr>
              <a:t>شكرا على </a:t>
            </a:r>
            <a:endParaRPr lang="fr-FR" sz="6000" b="1" spc="50" dirty="0">
              <a:ln w="38100" cmpd="sng">
                <a:solidFill>
                  <a:srgbClr val="C00000"/>
                </a:solidFill>
                <a:prstDash val="solid"/>
              </a:ln>
              <a:solidFill>
                <a:srgbClr val="92D050"/>
              </a:solidFill>
              <a:effectLst>
                <a:glow rad="53100">
                  <a:schemeClr val="accent6">
                    <a:satMod val="180000"/>
                    <a:alpha val="30000"/>
                  </a:schemeClr>
                </a:glow>
                <a:innerShdw blurRad="63500" dist="50800" dir="13500000">
                  <a:prstClr val="black">
                    <a:alpha val="50000"/>
                  </a:prstClr>
                </a:innerShdw>
              </a:effectLst>
            </a:endParaRPr>
          </a:p>
          <a:p>
            <a:pPr algn="ctr"/>
            <a:r>
              <a:rPr lang="ar-DZ" sz="6000" b="1" spc="50" dirty="0">
                <a:ln w="38100" cmpd="sng">
                  <a:solidFill>
                    <a:srgbClr val="C00000"/>
                  </a:solidFill>
                  <a:prstDash val="solid"/>
                </a:ln>
                <a:solidFill>
                  <a:srgbClr val="92D050"/>
                </a:solidFill>
                <a:effectLst>
                  <a:glow rad="53100">
                    <a:schemeClr val="accent6">
                      <a:satMod val="180000"/>
                      <a:alpha val="30000"/>
                    </a:schemeClr>
                  </a:glow>
                  <a:innerShdw blurRad="63500" dist="50800" dir="13500000">
                    <a:prstClr val="black">
                      <a:alpha val="50000"/>
                    </a:prstClr>
                  </a:innerShdw>
                </a:effectLst>
              </a:rPr>
              <a:t>كرم الاصغاء والمتابعة</a:t>
            </a:r>
            <a:endParaRPr lang="fr-FR" sz="6000" b="1" spc="50" dirty="0">
              <a:ln w="38100" cmpd="sng">
                <a:solidFill>
                  <a:srgbClr val="C00000"/>
                </a:solidFill>
                <a:prstDash val="solid"/>
              </a:ln>
              <a:solidFill>
                <a:srgbClr val="92D050"/>
              </a:solidFill>
              <a:effectLst>
                <a:glow rad="53100">
                  <a:schemeClr val="accent6">
                    <a:satMod val="180000"/>
                    <a:alpha val="30000"/>
                  </a:schemeClr>
                </a:glow>
                <a:innerShdw blurRad="63500" dist="50800" dir="13500000">
                  <a:prstClr val="black">
                    <a:alpha val="50000"/>
                  </a:prstClr>
                </a:innerShdw>
              </a:effectLst>
            </a:endParaRPr>
          </a:p>
        </p:txBody>
      </p:sp>
      <p:sp>
        <p:nvSpPr>
          <p:cNvPr id="3" name="Espace réservé du numéro de diapositive 2"/>
          <p:cNvSpPr>
            <a:spLocks noGrp="1"/>
          </p:cNvSpPr>
          <p:nvPr>
            <p:ph type="sldNum" sz="quarter" idx="12"/>
          </p:nvPr>
        </p:nvSpPr>
        <p:spPr/>
        <p:txBody>
          <a:bodyPr/>
          <a:lstStyle/>
          <a:p>
            <a:fld id="{4C283DD7-9DAA-48EC-B33B-876201B29A53}" type="slidenum">
              <a:rPr lang="fr-FR" smtClean="0"/>
              <a:pPr/>
              <a:t>57</a:t>
            </a:fld>
            <a:endParaRPr lang="fr-FR"/>
          </a:p>
        </p:txBody>
      </p:sp>
    </p:spTree>
    <p:extLst>
      <p:ext uri="{BB962C8B-B14F-4D97-AF65-F5344CB8AC3E}">
        <p14:creationId xmlns:p14="http://schemas.microsoft.com/office/powerpoint/2010/main" xmlns="" val="186145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6</a:t>
            </a:fld>
            <a:endParaRPr lang="fr-FR" dirty="0"/>
          </a:p>
        </p:txBody>
      </p:sp>
      <p:sp>
        <p:nvSpPr>
          <p:cNvPr id="4" name="Rectangle 3">
            <a:extLst>
              <a:ext uri="{FF2B5EF4-FFF2-40B4-BE49-F238E27FC236}">
                <a16:creationId xmlns:a16="http://schemas.microsoft.com/office/drawing/2014/main" xmlns="" id="{EDF6FC62-C363-410B-A00D-22EC3E38A2BC}"/>
              </a:ext>
            </a:extLst>
          </p:cNvPr>
          <p:cNvSpPr/>
          <p:nvPr/>
        </p:nvSpPr>
        <p:spPr>
          <a:xfrm>
            <a:off x="535601" y="2134374"/>
            <a:ext cx="5805935" cy="209708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3200" b="1" dirty="0">
                <a:solidFill>
                  <a:prstClr val="black"/>
                </a:solidFill>
              </a:rPr>
              <a:t>Offre de formation</a:t>
            </a:r>
          </a:p>
          <a:p>
            <a:pPr algn="ctr"/>
            <a:r>
              <a:rPr lang="fr-FR" sz="3200" b="1" dirty="0">
                <a:solidFill>
                  <a:prstClr val="black"/>
                </a:solidFill>
              </a:rPr>
              <a:t> </a:t>
            </a:r>
            <a:endParaRPr lang="fr-FR" sz="3200" b="1" dirty="0">
              <a:solidFill>
                <a:prstClr val="black"/>
              </a:solidFill>
              <a:sym typeface="Wingdings" panose="05000000000000000000" pitchFamily="2" charset="2"/>
            </a:endParaRPr>
          </a:p>
          <a:p>
            <a:pPr algn="ctr"/>
            <a:r>
              <a:rPr lang="fr-FR" sz="3200" b="1" dirty="0">
                <a:solidFill>
                  <a:prstClr val="black"/>
                </a:solidFill>
              </a:rPr>
              <a:t>Canevas numérique</a:t>
            </a:r>
            <a:endParaRPr lang="fr-FR" sz="3200" b="1" dirty="0"/>
          </a:p>
        </p:txBody>
      </p:sp>
      <p:sp>
        <p:nvSpPr>
          <p:cNvPr id="6" name="Rectangle 5">
            <a:extLst>
              <a:ext uri="{FF2B5EF4-FFF2-40B4-BE49-F238E27FC236}">
                <a16:creationId xmlns:a16="http://schemas.microsoft.com/office/drawing/2014/main" xmlns="" id="{5CC117E5-3DF3-474D-AE30-F809C2675EBF}"/>
              </a:ext>
            </a:extLst>
          </p:cNvPr>
          <p:cNvSpPr/>
          <p:nvPr/>
        </p:nvSpPr>
        <p:spPr>
          <a:xfrm>
            <a:off x="535601" y="4448188"/>
            <a:ext cx="7507914" cy="1631216"/>
          </a:xfrm>
          <a:prstGeom prst="rect">
            <a:avLst/>
          </a:prstGeom>
          <a:solidFill>
            <a:schemeClr val="accent3">
              <a:lumMod val="20000"/>
              <a:lumOff val="80000"/>
            </a:schemeClr>
          </a:solidFill>
        </p:spPr>
        <p:txBody>
          <a:bodyPr wrap="square">
            <a:spAutoFit/>
          </a:bodyPr>
          <a:lstStyle/>
          <a:p>
            <a:pPr marL="714375" lvl="1" indent="-268288" algn="just">
              <a:buClr>
                <a:schemeClr val="tx1"/>
              </a:buClr>
              <a:buFont typeface="Wingdings" panose="05000000000000000000" pitchFamily="2" charset="2"/>
              <a:buChar char="v"/>
            </a:pPr>
            <a:r>
              <a:rPr lang="fr-FR" sz="2000" dirty="0"/>
              <a:t>La numérisation de l’opération de présentation des offres de formation via la plateforme numérique nationale PROGRES permet d’avoir </a:t>
            </a:r>
            <a:r>
              <a:rPr lang="fr-FR" sz="2000" b="1" dirty="0">
                <a:solidFill>
                  <a:srgbClr val="C00000"/>
                </a:solidFill>
              </a:rPr>
              <a:t>une visibilité et une traçabilité à l’échelle nationale, en temps réel,</a:t>
            </a:r>
            <a:r>
              <a:rPr lang="fr-FR" sz="2000" dirty="0">
                <a:solidFill>
                  <a:srgbClr val="FF0000"/>
                </a:solidFill>
              </a:rPr>
              <a:t> </a:t>
            </a:r>
            <a:r>
              <a:rPr lang="fr-FR" sz="2000" dirty="0"/>
              <a:t>ainsi que </a:t>
            </a:r>
            <a:r>
              <a:rPr lang="fr-FR" sz="2000" b="1" dirty="0">
                <a:solidFill>
                  <a:srgbClr val="C00000"/>
                </a:solidFill>
              </a:rPr>
              <a:t>la transparence et l’équité </a:t>
            </a:r>
            <a:r>
              <a:rPr lang="fr-FR" sz="2000" dirty="0"/>
              <a:t>à tous les niveaux d’évaluation des offres de formation ;</a:t>
            </a:r>
          </a:p>
        </p:txBody>
      </p:sp>
      <p:sp>
        <p:nvSpPr>
          <p:cNvPr id="15" name="Flèche : bas 14">
            <a:extLst>
              <a:ext uri="{FF2B5EF4-FFF2-40B4-BE49-F238E27FC236}">
                <a16:creationId xmlns:a16="http://schemas.microsoft.com/office/drawing/2014/main" xmlns="" id="{8F67ACB0-0C0F-4442-9F50-A3F823238DF8}"/>
              </a:ext>
            </a:extLst>
          </p:cNvPr>
          <p:cNvSpPr/>
          <p:nvPr/>
        </p:nvSpPr>
        <p:spPr>
          <a:xfrm>
            <a:off x="3398273" y="2900113"/>
            <a:ext cx="432048" cy="455032"/>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xmlns="" id="{55B0CC5C-69D6-4D0D-A3D3-7A81CF547191}"/>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marL="0" lvl="1"/>
            <a:r>
              <a:rPr lang="fr-FR" sz="2400" b="1" dirty="0"/>
              <a:t>I- Dispositions générales :</a:t>
            </a:r>
          </a:p>
        </p:txBody>
      </p:sp>
      <p:sp>
        <p:nvSpPr>
          <p:cNvPr id="16" name="Rectangle 15">
            <a:extLst>
              <a:ext uri="{FF2B5EF4-FFF2-40B4-BE49-F238E27FC236}">
                <a16:creationId xmlns:a16="http://schemas.microsoft.com/office/drawing/2014/main" xmlns="" id="{EE319A70-96E4-4E4C-B107-2B45F0E4B0F2}"/>
              </a:ext>
            </a:extLst>
          </p:cNvPr>
          <p:cNvSpPr/>
          <p:nvPr/>
        </p:nvSpPr>
        <p:spPr>
          <a:xfrm>
            <a:off x="538472" y="994320"/>
            <a:ext cx="7507914" cy="1015663"/>
          </a:xfrm>
          <a:prstGeom prst="rect">
            <a:avLst/>
          </a:prstGeom>
          <a:solidFill>
            <a:schemeClr val="accent3">
              <a:lumMod val="20000"/>
              <a:lumOff val="80000"/>
            </a:schemeClr>
          </a:solidFill>
        </p:spPr>
        <p:txBody>
          <a:bodyPr wrap="square">
            <a:spAutoFit/>
          </a:bodyPr>
          <a:lstStyle/>
          <a:p>
            <a:pPr marL="446088" lvl="1" indent="-352425" algn="just">
              <a:buClr>
                <a:srgbClr val="00B050"/>
              </a:buClr>
              <a:buFont typeface="Wingdings" panose="05000000000000000000" pitchFamily="2" charset="2"/>
              <a:buChar char="q"/>
            </a:pPr>
            <a:r>
              <a:rPr lang="fr-FR" sz="2000" dirty="0"/>
              <a:t>Présenter l’offre de formation conformément au</a:t>
            </a:r>
            <a:r>
              <a:rPr lang="fr-FR" sz="2000" b="1" dirty="0"/>
              <a:t> </a:t>
            </a:r>
            <a:r>
              <a:rPr lang="fr-FR" sz="2000" b="1" dirty="0">
                <a:solidFill>
                  <a:srgbClr val="C00000"/>
                </a:solidFill>
              </a:rPr>
              <a:t>canevas numérique,</a:t>
            </a:r>
            <a:r>
              <a:rPr lang="fr-FR" sz="2000" dirty="0"/>
              <a:t> selon un domaine et une filière et la valider obligatoirement par toutes les instances d’habilitation </a:t>
            </a:r>
          </a:p>
        </p:txBody>
      </p:sp>
      <p:pic>
        <p:nvPicPr>
          <p:cNvPr id="8" name="Image 7">
            <a:extLst>
              <a:ext uri="{FF2B5EF4-FFF2-40B4-BE49-F238E27FC236}">
                <a16:creationId xmlns:a16="http://schemas.microsoft.com/office/drawing/2014/main" xmlns="" id="{672129D7-84E0-4715-987D-EFC9DA6C21B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09728" y="2104378"/>
            <a:ext cx="2228888" cy="2097089"/>
          </a:xfrm>
          <a:prstGeom prst="rect">
            <a:avLst/>
          </a:prstGeom>
          <a:ln>
            <a:noFill/>
          </a:ln>
          <a:effectLst>
            <a:softEdge rad="112500"/>
          </a:effectLst>
        </p:spPr>
      </p:pic>
    </p:spTree>
    <p:extLst>
      <p:ext uri="{BB962C8B-B14F-4D97-AF65-F5344CB8AC3E}">
        <p14:creationId xmlns:p14="http://schemas.microsoft.com/office/powerpoint/2010/main" xmlns="" val="1993207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7</a:t>
            </a:fld>
            <a:endParaRPr lang="fr-FR" dirty="0"/>
          </a:p>
        </p:txBody>
      </p:sp>
      <p:sp>
        <p:nvSpPr>
          <p:cNvPr id="7" name="Espace réservé du contenu 2">
            <a:extLst>
              <a:ext uri="{FF2B5EF4-FFF2-40B4-BE49-F238E27FC236}">
                <a16:creationId xmlns:a16="http://schemas.microsoft.com/office/drawing/2014/main" xmlns="" id="{6C337242-4498-4D3E-B877-CB627FBBDD6B}"/>
              </a:ext>
            </a:extLst>
          </p:cNvPr>
          <p:cNvSpPr txBox="1">
            <a:spLocks/>
          </p:cNvSpPr>
          <p:nvPr/>
        </p:nvSpPr>
        <p:spPr>
          <a:xfrm>
            <a:off x="190959" y="1019588"/>
            <a:ext cx="8712968" cy="5623583"/>
          </a:xfrm>
          <a:prstGeom prst="rect">
            <a:avLst/>
          </a:prstGeom>
          <a:solidFill>
            <a:schemeClr val="accent3">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00B050"/>
              </a:buClr>
              <a:buFont typeface="Wingdings" panose="05000000000000000000" pitchFamily="2" charset="2"/>
              <a:buChar char="q"/>
            </a:pPr>
            <a:r>
              <a:rPr lang="fr-FR" sz="1900" dirty="0"/>
              <a:t>Faire apparaitre dans l’offre de formation les éléments d’appréciation suivants :</a:t>
            </a:r>
          </a:p>
          <a:p>
            <a:pPr marL="539750" lvl="1" indent="-360363">
              <a:buClr>
                <a:srgbClr val="C00000"/>
              </a:buClr>
            </a:pPr>
            <a:r>
              <a:rPr lang="fr-FR" sz="2000" b="1" dirty="0"/>
              <a:t>La filière du doctorat</a:t>
            </a:r>
            <a:r>
              <a:rPr lang="fr-FR" sz="1900" dirty="0"/>
              <a:t> ; </a:t>
            </a:r>
          </a:p>
          <a:p>
            <a:pPr marL="539750" lvl="1" indent="-360363">
              <a:buClr>
                <a:srgbClr val="C00000"/>
              </a:buClr>
            </a:pPr>
            <a:r>
              <a:rPr lang="fr-FR" sz="2000" b="1" dirty="0"/>
              <a:t>Le type de l’offre de formation </a:t>
            </a:r>
            <a:r>
              <a:rPr lang="fr-FR" sz="1900" dirty="0"/>
              <a:t>(</a:t>
            </a:r>
            <a:r>
              <a:rPr lang="fr-FR" sz="1900" b="1" dirty="0"/>
              <a:t>Habilitation, reconduction,  ou gel</a:t>
            </a:r>
            <a:r>
              <a:rPr lang="fr-FR" sz="1900" dirty="0"/>
              <a:t>) ;</a:t>
            </a:r>
          </a:p>
          <a:p>
            <a:pPr marL="539750" lvl="1" indent="-360363">
              <a:buClr>
                <a:srgbClr val="C00000"/>
              </a:buClr>
            </a:pPr>
            <a:r>
              <a:rPr lang="fr-FR" sz="2000" b="1" dirty="0"/>
              <a:t>Le nombre de postes à pourvoir pour </a:t>
            </a:r>
            <a:r>
              <a:rPr lang="fr-FR" sz="1900" b="1" dirty="0">
                <a:solidFill>
                  <a:srgbClr val="C00000"/>
                </a:solidFill>
              </a:rPr>
              <a:t>les trois (03) prochaines années consécutives</a:t>
            </a:r>
            <a:r>
              <a:rPr lang="fr-FR" sz="1900" dirty="0"/>
              <a:t> lors d’une habilitation, sur la base des éléments suivants :</a:t>
            </a:r>
          </a:p>
          <a:p>
            <a:pPr marL="989013" lvl="1" indent="-449263">
              <a:buFont typeface="Wingdings" panose="05000000000000000000" pitchFamily="2" charset="2"/>
              <a:buChar char="Ø"/>
            </a:pPr>
            <a:r>
              <a:rPr lang="fr-FR" sz="2000" dirty="0"/>
              <a:t>Des capacités d’encadrement ;</a:t>
            </a:r>
          </a:p>
          <a:p>
            <a:pPr marL="989013" lvl="1" indent="-449263">
              <a:buFont typeface="Wingdings" panose="05000000000000000000" pitchFamily="2" charset="2"/>
              <a:buChar char="Ø"/>
            </a:pPr>
            <a:r>
              <a:rPr lang="fr-FR" sz="2000" dirty="0"/>
              <a:t>De l’effectif des doctorants inscrits en cours de formation doctorale</a:t>
            </a:r>
            <a:br>
              <a:rPr lang="fr-FR" sz="2000" dirty="0"/>
            </a:br>
            <a:r>
              <a:rPr lang="fr-FR" sz="2000" dirty="0"/>
              <a:t>(</a:t>
            </a:r>
            <a:r>
              <a:rPr lang="fr-FR" sz="2000" b="1" dirty="0"/>
              <a:t>y compris les retardataires</a:t>
            </a:r>
            <a:r>
              <a:rPr lang="fr-FR" sz="2000" dirty="0"/>
              <a:t>) ; </a:t>
            </a:r>
          </a:p>
          <a:p>
            <a:pPr marL="989013" lvl="1" indent="-449263">
              <a:buFont typeface="Wingdings" panose="05000000000000000000" pitchFamily="2" charset="2"/>
              <a:buChar char="Ø"/>
            </a:pPr>
            <a:r>
              <a:rPr lang="fr-FR" sz="2000" dirty="0"/>
              <a:t>Des thèses de doctorats soutenues réalisées par les membres du CFD.</a:t>
            </a:r>
          </a:p>
          <a:p>
            <a:pPr marL="989013" lvl="1" indent="-449263">
              <a:buClr>
                <a:srgbClr val="C00000"/>
              </a:buClr>
              <a:buFont typeface="Wingdings" pitchFamily="2" charset="2"/>
              <a:buChar char="Ø"/>
            </a:pPr>
            <a:r>
              <a:rPr lang="fr-FR" sz="2000" dirty="0"/>
              <a:t>Des publications scientifiques réalisées par les membres du CFD et l’équipe d’encadrement </a:t>
            </a:r>
            <a:r>
              <a:rPr lang="fr-FR" sz="2000" b="1" dirty="0"/>
              <a:t>durant les trois (03) dernières années</a:t>
            </a:r>
            <a:r>
              <a:rPr lang="fr-FR" sz="2000" dirty="0"/>
              <a:t> ; </a:t>
            </a:r>
          </a:p>
          <a:p>
            <a:pPr marL="989013" lvl="1" indent="-449263">
              <a:buClr>
                <a:srgbClr val="C00000"/>
              </a:buClr>
              <a:buFont typeface="Wingdings" pitchFamily="2" charset="2"/>
              <a:buChar char="Ø"/>
            </a:pPr>
            <a:r>
              <a:rPr lang="fr-FR" sz="2000" dirty="0"/>
              <a:t> Du  taux d’avancement dans les travaux de recherche de chaque doctorant en cours de formation y compris (</a:t>
            </a:r>
            <a:r>
              <a:rPr lang="fr-FR" sz="2000" b="1" dirty="0"/>
              <a:t>les retardataires inscrits en doctorat sciences et doctorat 3ème cycle</a:t>
            </a:r>
            <a:r>
              <a:rPr lang="fr-FR" sz="2000" dirty="0"/>
              <a:t>) encadrés par les membres du CFD ou l’équipe d’encadrement. </a:t>
            </a:r>
          </a:p>
          <a:p>
            <a:pPr marL="158750" lvl="1" indent="0" algn="just">
              <a:buNone/>
            </a:pPr>
            <a:endParaRPr lang="fr-FR" sz="1900" dirty="0"/>
          </a:p>
          <a:p>
            <a:pPr marL="501650" lvl="1" indent="-342900" algn="just">
              <a:buFont typeface="Wingdings" panose="05000000000000000000" pitchFamily="2" charset="2"/>
              <a:buChar char="q"/>
            </a:pPr>
            <a:endParaRPr lang="fr-FR" sz="1900" dirty="0">
              <a:solidFill>
                <a:prstClr val="black"/>
              </a:solidFill>
            </a:endParaRPr>
          </a:p>
        </p:txBody>
      </p:sp>
      <p:sp>
        <p:nvSpPr>
          <p:cNvPr id="8" name="ZoneTexte 7">
            <a:extLst>
              <a:ext uri="{FF2B5EF4-FFF2-40B4-BE49-F238E27FC236}">
                <a16:creationId xmlns:a16="http://schemas.microsoft.com/office/drawing/2014/main" xmlns="" id="{C8962130-D6D8-4840-A65C-1ECC7944D76B}"/>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marL="0" lvl="1"/>
            <a:r>
              <a:rPr lang="fr-FR" sz="2400" b="1" dirty="0"/>
              <a:t>I- Dispositions générales :</a:t>
            </a:r>
          </a:p>
        </p:txBody>
      </p:sp>
    </p:spTree>
    <p:extLst>
      <p:ext uri="{BB962C8B-B14F-4D97-AF65-F5344CB8AC3E}">
        <p14:creationId xmlns:p14="http://schemas.microsoft.com/office/powerpoint/2010/main" xmlns="" val="202264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xmlns="" id="{8ED47F04-5120-4D16-8706-6287E5FF8847}"/>
              </a:ext>
            </a:extLst>
          </p:cNvPr>
          <p:cNvGraphicFramePr/>
          <p:nvPr>
            <p:extLst>
              <p:ext uri="{D42A27DB-BD31-4B8C-83A1-F6EECF244321}">
                <p14:modId xmlns:p14="http://schemas.microsoft.com/office/powerpoint/2010/main" xmlns="" val="526695868"/>
              </p:ext>
            </p:extLst>
          </p:nvPr>
        </p:nvGraphicFramePr>
        <p:xfrm>
          <a:off x="215515" y="1857364"/>
          <a:ext cx="8712968" cy="242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8</a:t>
            </a:fld>
            <a:endParaRPr lang="fr-FR" dirty="0"/>
          </a:p>
        </p:txBody>
      </p:sp>
      <p:sp>
        <p:nvSpPr>
          <p:cNvPr id="4" name="Rectangle 3">
            <a:extLst>
              <a:ext uri="{FF2B5EF4-FFF2-40B4-BE49-F238E27FC236}">
                <a16:creationId xmlns:a16="http://schemas.microsoft.com/office/drawing/2014/main" xmlns="" id="{E22BBB50-6A83-4CEA-BD5E-A52A63C6F4A8}"/>
              </a:ext>
            </a:extLst>
          </p:cNvPr>
          <p:cNvSpPr/>
          <p:nvPr/>
        </p:nvSpPr>
        <p:spPr>
          <a:xfrm>
            <a:off x="285720" y="877140"/>
            <a:ext cx="8858281" cy="707886"/>
          </a:xfrm>
          <a:prstGeom prst="rect">
            <a:avLst/>
          </a:prstGeom>
          <a:solidFill>
            <a:srgbClr val="EBF1DE"/>
          </a:solidFill>
        </p:spPr>
        <p:txBody>
          <a:bodyPr wrap="square">
            <a:spAutoFit/>
          </a:bodyPr>
          <a:lstStyle/>
          <a:p>
            <a:pPr lvl="0">
              <a:buClr>
                <a:srgbClr val="00B050"/>
              </a:buClr>
              <a:buFont typeface="Wingdings" panose="05000000000000000000" pitchFamily="2" charset="2"/>
              <a:buChar char="q"/>
            </a:pPr>
            <a:r>
              <a:rPr lang="fr-FR" sz="2000" dirty="0"/>
              <a:t>Une formation de 3</a:t>
            </a:r>
            <a:r>
              <a:rPr lang="fr-FR" sz="2000" baseline="30000" dirty="0"/>
              <a:t>ème</a:t>
            </a:r>
            <a:r>
              <a:rPr lang="fr-FR" sz="2000" dirty="0"/>
              <a:t> cycle est habilitée pour une durée de trois (03) années consécutives ; </a:t>
            </a:r>
          </a:p>
        </p:txBody>
      </p:sp>
      <p:sp>
        <p:nvSpPr>
          <p:cNvPr id="10" name="Espace réservé du contenu 2">
            <a:extLst>
              <a:ext uri="{FF2B5EF4-FFF2-40B4-BE49-F238E27FC236}">
                <a16:creationId xmlns:a16="http://schemas.microsoft.com/office/drawing/2014/main" xmlns="" id="{C2B3E820-0B00-4F07-87C3-51F518844B48}"/>
              </a:ext>
            </a:extLst>
          </p:cNvPr>
          <p:cNvSpPr txBox="1">
            <a:spLocks/>
          </p:cNvSpPr>
          <p:nvPr/>
        </p:nvSpPr>
        <p:spPr>
          <a:xfrm>
            <a:off x="215515" y="4643446"/>
            <a:ext cx="8712968" cy="1857388"/>
          </a:xfrm>
          <a:prstGeom prst="rect">
            <a:avLst/>
          </a:prstGeom>
          <a:solidFill>
            <a:schemeClr val="accent3">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fr-FR" sz="2400" b="1" dirty="0"/>
              <a:t>En conclusion</a:t>
            </a:r>
            <a:r>
              <a:rPr lang="fr-FR" sz="2000" dirty="0"/>
              <a:t>, il s’agit d’apprécier l’opportunité d’ouverture d’une formation doctorale par les organes scientifiques (CSD, CSF…), sur la base notamment des capacités d’encadrement, des structures de recherche existantes, des effectifs des doctorants inscrits en cours de formation et aux besoins de l’établissement en matière de formation et de recherche.</a:t>
            </a:r>
            <a:r>
              <a:rPr lang="fr-FR" sz="1800" b="1" u="sng" dirty="0">
                <a:effectLst>
                  <a:outerShdw blurRad="50800" dist="38100" dir="2700000" algn="tl">
                    <a:srgbClr val="000000">
                      <a:alpha val="40000"/>
                    </a:srgbClr>
                  </a:outerShdw>
                </a:effectLst>
              </a:rPr>
              <a:t/>
            </a:r>
            <a:br>
              <a:rPr lang="fr-FR" sz="1800" b="1" u="sng" dirty="0">
                <a:effectLst>
                  <a:outerShdw blurRad="50800" dist="38100" dir="2700000" algn="tl">
                    <a:srgbClr val="000000">
                      <a:alpha val="40000"/>
                    </a:srgbClr>
                  </a:outerShdw>
                </a:effectLst>
              </a:rPr>
            </a:br>
            <a:endParaRPr lang="fr-FR" sz="1800" dirty="0"/>
          </a:p>
          <a:p>
            <a:pPr marL="158750" lvl="1" indent="0" algn="just">
              <a:buNone/>
            </a:pPr>
            <a:endParaRPr lang="fr-FR" sz="1800" dirty="0">
              <a:solidFill>
                <a:prstClr val="black"/>
              </a:solidFill>
            </a:endParaRPr>
          </a:p>
        </p:txBody>
      </p:sp>
      <p:sp>
        <p:nvSpPr>
          <p:cNvPr id="11" name="ZoneTexte 10">
            <a:extLst>
              <a:ext uri="{FF2B5EF4-FFF2-40B4-BE49-F238E27FC236}">
                <a16:creationId xmlns:a16="http://schemas.microsoft.com/office/drawing/2014/main" xmlns="" id="{4861396B-1CF8-478B-8B1E-CC025859BABC}"/>
              </a:ext>
            </a:extLst>
          </p:cNvPr>
          <p:cNvSpPr txBox="1"/>
          <p:nvPr/>
        </p:nvSpPr>
        <p:spPr>
          <a:xfrm>
            <a:off x="1097614" y="438260"/>
            <a:ext cx="6948772"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marL="0" lvl="1"/>
            <a:r>
              <a:rPr lang="fr-FR" sz="2400" b="1" dirty="0"/>
              <a:t>I- Dispositions générales :</a:t>
            </a:r>
          </a:p>
        </p:txBody>
      </p:sp>
    </p:spTree>
    <p:extLst>
      <p:ext uri="{BB962C8B-B14F-4D97-AF65-F5344CB8AC3E}">
        <p14:creationId xmlns:p14="http://schemas.microsoft.com/office/powerpoint/2010/main" xmlns="" val="321390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7504" y="620688"/>
            <a:ext cx="871296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6072"/>
            <a:ext cx="9144000" cy="400110"/>
          </a:xfrm>
          <a:prstGeom prst="rect">
            <a:avLst/>
          </a:prstGeom>
          <a:solidFill>
            <a:srgbClr val="6BA42C"/>
          </a:solidFill>
        </p:spPr>
        <p:txBody>
          <a:bodyPr wrap="square">
            <a:spAutoFit/>
          </a:bodyPr>
          <a:lstStyle/>
          <a:p>
            <a:pPr indent="-285750" fontAlgn="base">
              <a:spcBef>
                <a:spcPct val="0"/>
              </a:spcBef>
              <a:spcAft>
                <a:spcPct val="0"/>
              </a:spcAft>
            </a:pPr>
            <a:r>
              <a:rPr lang="fr-FR" sz="2000" b="1" dirty="0">
                <a:solidFill>
                  <a:schemeClr val="bg1"/>
                </a:solidFill>
              </a:rPr>
              <a:t>Programme de formation de 3</a:t>
            </a:r>
            <a:r>
              <a:rPr lang="fr-FR" sz="2000" b="1" baseline="30000" dirty="0">
                <a:solidFill>
                  <a:schemeClr val="bg1"/>
                </a:solidFill>
              </a:rPr>
              <a:t>ème</a:t>
            </a:r>
            <a:r>
              <a:rPr lang="fr-FR" sz="2000" b="1" dirty="0">
                <a:solidFill>
                  <a:schemeClr val="bg1"/>
                </a:solidFill>
              </a:rPr>
              <a:t> Cycle 2019-2020</a:t>
            </a:r>
            <a:endParaRPr lang="fr-FR" sz="2000" b="1" dirty="0">
              <a:solidFill>
                <a:schemeClr val="bg1"/>
              </a:solidFill>
              <a:latin typeface="Times New Roman" pitchFamily="18" charset="0"/>
              <a:ea typeface="Times New Roman" pitchFamily="18" charset="0"/>
              <a:cs typeface="Times New Roman" pitchFamily="18" charset="0"/>
            </a:endParaRPr>
          </a:p>
        </p:txBody>
      </p:sp>
      <p:sp>
        <p:nvSpPr>
          <p:cNvPr id="2" name="ZoneTexte 1"/>
          <p:cNvSpPr txBox="1"/>
          <p:nvPr/>
        </p:nvSpPr>
        <p:spPr>
          <a:xfrm>
            <a:off x="705260" y="469398"/>
            <a:ext cx="7938706" cy="461665"/>
          </a:xfrm>
          <a:prstGeom prst="rect">
            <a:avLst/>
          </a:prstGeom>
          <a:solidFill>
            <a:schemeClr val="bg1">
              <a:lumMod val="85000"/>
            </a:schemeClr>
          </a:solidFill>
        </p:spPr>
        <p:style>
          <a:lnRef idx="0">
            <a:scrgbClr r="0" g="0" b="0"/>
          </a:lnRef>
          <a:fillRef idx="1002">
            <a:schemeClr val="lt1"/>
          </a:fillRef>
          <a:effectRef idx="0">
            <a:scrgbClr r="0" g="0" b="0"/>
          </a:effectRef>
          <a:fontRef idx="major"/>
        </p:style>
        <p:txBody>
          <a:bodyPr wrap="square" rtlCol="0">
            <a:spAutoFit/>
          </a:bodyPr>
          <a:lstStyle/>
          <a:p>
            <a:pPr marL="0" lvl="1"/>
            <a:r>
              <a:rPr lang="fr-FR" sz="2400" b="1" dirty="0">
                <a:solidFill>
                  <a:prstClr val="black"/>
                </a:solidFill>
              </a:rPr>
              <a:t>II- Conditions de recevabilité des demandes d’habilitation: </a:t>
            </a:r>
            <a:endParaRPr lang="fr-FR" sz="2400" b="1" dirty="0"/>
          </a:p>
        </p:txBody>
      </p:sp>
      <p:sp>
        <p:nvSpPr>
          <p:cNvPr id="5" name="Espace réservé du numéro de diapositive 4"/>
          <p:cNvSpPr>
            <a:spLocks noGrp="1"/>
          </p:cNvSpPr>
          <p:nvPr>
            <p:ph type="sldNum" sz="quarter" idx="4294967295"/>
          </p:nvPr>
        </p:nvSpPr>
        <p:spPr>
          <a:xfrm>
            <a:off x="8129016" y="5734050"/>
            <a:ext cx="609600" cy="521208"/>
          </a:xfrm>
          <a:prstGeom prst="rect">
            <a:avLst/>
          </a:prstGeom>
        </p:spPr>
        <p:txBody>
          <a:bodyPr/>
          <a:lstStyle/>
          <a:p>
            <a:fld id="{1BBC90CA-126F-41A8-BDE2-D1F18F96220D}" type="slidenum">
              <a:rPr lang="fr-FR" smtClean="0"/>
              <a:pPr/>
              <a:t>9</a:t>
            </a:fld>
            <a:endParaRPr lang="fr-FR" dirty="0"/>
          </a:p>
        </p:txBody>
      </p:sp>
      <p:sp>
        <p:nvSpPr>
          <p:cNvPr id="7" name="Espace réservé du contenu 2">
            <a:extLst>
              <a:ext uri="{FF2B5EF4-FFF2-40B4-BE49-F238E27FC236}">
                <a16:creationId xmlns:a16="http://schemas.microsoft.com/office/drawing/2014/main" xmlns="" id="{121BBFB4-F613-426C-95CB-A8F188B36FF5}"/>
              </a:ext>
            </a:extLst>
          </p:cNvPr>
          <p:cNvSpPr txBox="1">
            <a:spLocks/>
          </p:cNvSpPr>
          <p:nvPr/>
        </p:nvSpPr>
        <p:spPr>
          <a:xfrm>
            <a:off x="107504" y="1214422"/>
            <a:ext cx="8784976" cy="5286412"/>
          </a:xfrm>
          <a:prstGeom prst="rect">
            <a:avLst/>
          </a:prstGeom>
          <a:solidFill>
            <a:schemeClr val="accent3">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5950" lvl="1" indent="-457200" algn="just">
              <a:buFont typeface="Wingdings" panose="05000000000000000000" pitchFamily="2" charset="2"/>
              <a:buChar char="Ø"/>
            </a:pPr>
            <a:r>
              <a:rPr lang="fr-FR" sz="2200" dirty="0"/>
              <a:t>Les établissements universitaires proposent </a:t>
            </a:r>
            <a:r>
              <a:rPr lang="fr-FR" sz="2200" b="1" dirty="0">
                <a:solidFill>
                  <a:srgbClr val="C00000"/>
                </a:solidFill>
              </a:rPr>
              <a:t>une seule </a:t>
            </a:r>
            <a:r>
              <a:rPr lang="fr-FR" sz="2200" dirty="0"/>
              <a:t>formation doctorale par </a:t>
            </a:r>
            <a:r>
              <a:rPr lang="fr-FR" sz="2200" b="1" dirty="0">
                <a:solidFill>
                  <a:srgbClr val="C00000"/>
                </a:solidFill>
              </a:rPr>
              <a:t>filière</a:t>
            </a:r>
            <a:r>
              <a:rPr lang="fr-FR" sz="2200" dirty="0">
                <a:solidFill>
                  <a:srgbClr val="C00000"/>
                </a:solidFill>
              </a:rPr>
              <a:t> </a:t>
            </a:r>
            <a:r>
              <a:rPr lang="fr-FR" sz="2200" b="1" dirty="0">
                <a:solidFill>
                  <a:srgbClr val="C00000"/>
                </a:solidFill>
              </a:rPr>
              <a:t>soutenue par une convention de coopération</a:t>
            </a:r>
            <a:r>
              <a:rPr lang="fr-FR" sz="2200" dirty="0"/>
              <a:t> dans le cadre d’un </a:t>
            </a:r>
            <a:r>
              <a:rPr lang="fr-FR" sz="2200" b="1" dirty="0">
                <a:solidFill>
                  <a:srgbClr val="C00000"/>
                </a:solidFill>
              </a:rPr>
              <a:t>pôle de développement interuniversitaire</a:t>
            </a:r>
            <a:r>
              <a:rPr lang="fr-FR" sz="2200" dirty="0"/>
              <a:t>   comportant au moins </a:t>
            </a:r>
            <a:r>
              <a:rPr lang="fr-FR" sz="2200" b="1" dirty="0">
                <a:solidFill>
                  <a:srgbClr val="C00000"/>
                </a:solidFill>
              </a:rPr>
              <a:t>deux (02) spécialités</a:t>
            </a:r>
            <a:r>
              <a:rPr lang="fr-FR" sz="2200" dirty="0"/>
              <a:t>, à raison d’au moins </a:t>
            </a:r>
            <a:r>
              <a:rPr lang="fr-FR" sz="2200" b="1" dirty="0">
                <a:solidFill>
                  <a:srgbClr val="C00000"/>
                </a:solidFill>
              </a:rPr>
              <a:t>trois (03) postes/spécialité</a:t>
            </a:r>
            <a:r>
              <a:rPr lang="fr-FR" sz="2200" dirty="0"/>
              <a:t>, sauf pour les filières à spécialité unique dans la nomenclature nationale des filières;</a:t>
            </a:r>
          </a:p>
          <a:p>
            <a:pPr marL="615950" lvl="1" indent="-457200" algn="just">
              <a:buFont typeface="Wingdings" panose="05000000000000000000" pitchFamily="2" charset="2"/>
              <a:buChar char="Ø"/>
            </a:pPr>
            <a:r>
              <a:rPr lang="fr-FR" sz="2200" dirty="0"/>
              <a:t>Les enseignants chercheurs ne peuvent émarger que sur </a:t>
            </a:r>
            <a:r>
              <a:rPr lang="fr-FR" sz="2200" b="1" dirty="0">
                <a:solidFill>
                  <a:srgbClr val="C00000"/>
                </a:solidFill>
              </a:rPr>
              <a:t>un (01) seul projet</a:t>
            </a:r>
            <a:r>
              <a:rPr lang="fr-FR" sz="2200" dirty="0">
                <a:solidFill>
                  <a:srgbClr val="C00000"/>
                </a:solidFill>
              </a:rPr>
              <a:t> </a:t>
            </a:r>
            <a:r>
              <a:rPr lang="fr-FR" sz="2200" dirty="0"/>
              <a:t>de formation doctorale ;</a:t>
            </a:r>
          </a:p>
          <a:p>
            <a:pPr marL="615950" lvl="1" indent="-457200">
              <a:buFont typeface="Wingdings" panose="05000000000000000000" pitchFamily="2" charset="2"/>
              <a:buChar char="Ø"/>
            </a:pPr>
            <a:r>
              <a:rPr lang="fr-FR" sz="2200" dirty="0"/>
              <a:t>Le responsable du CFD doit être de rang magistral, </a:t>
            </a:r>
            <a:r>
              <a:rPr lang="fr-FR" sz="2200" b="1" dirty="0">
                <a:solidFill>
                  <a:srgbClr val="C00000"/>
                </a:solidFill>
              </a:rPr>
              <a:t>permanent de la filière</a:t>
            </a:r>
            <a:r>
              <a:rPr lang="fr-FR" sz="2200" dirty="0">
                <a:solidFill>
                  <a:srgbClr val="C00000"/>
                </a:solidFill>
              </a:rPr>
              <a:t> </a:t>
            </a:r>
            <a:r>
              <a:rPr lang="fr-FR" sz="2200" b="1" dirty="0">
                <a:solidFill>
                  <a:srgbClr val="C00000"/>
                </a:solidFill>
              </a:rPr>
              <a:t>et exerçant dans l’établissement de rattachement de la formation</a:t>
            </a:r>
            <a:r>
              <a:rPr lang="fr-FR" sz="2200" dirty="0"/>
              <a:t> ;</a:t>
            </a:r>
          </a:p>
          <a:p>
            <a:pPr marL="615950" lvl="1" indent="-457200" algn="just">
              <a:buFont typeface="Wingdings" panose="05000000000000000000" pitchFamily="2" charset="2"/>
              <a:buChar char="Ø"/>
            </a:pPr>
            <a:r>
              <a:rPr lang="fr-FR" sz="2200" b="1" dirty="0"/>
              <a:t>La formation doctorale doit être adossée à des laboratoires de recherche de la filière de l’établissement habilité ou des laboratoires </a:t>
            </a:r>
            <a:r>
              <a:rPr lang="fr-FR" sz="2200" b="1" dirty="0">
                <a:solidFill>
                  <a:srgbClr val="C00000"/>
                </a:solidFill>
              </a:rPr>
              <a:t>relevant des établissements du même pôle de développement interuniversitaire;</a:t>
            </a:r>
          </a:p>
          <a:p>
            <a:pPr marL="615950" lvl="1" indent="-457200" algn="just">
              <a:buFont typeface="Wingdings" panose="05000000000000000000" pitchFamily="2" charset="2"/>
              <a:buChar char="Ø"/>
            </a:pPr>
            <a:endParaRPr lang="fr-FR" sz="2000" dirty="0"/>
          </a:p>
        </p:txBody>
      </p:sp>
    </p:spTree>
    <p:extLst>
      <p:ext uri="{BB962C8B-B14F-4D97-AF65-F5344CB8AC3E}">
        <p14:creationId xmlns:p14="http://schemas.microsoft.com/office/powerpoint/2010/main" xmlns="" val="37368697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2375</TotalTime>
  <Words>2863</Words>
  <Application>Microsoft Office PowerPoint</Application>
  <PresentationFormat>Affichage à l'écran (4:3)</PresentationFormat>
  <Paragraphs>512</Paragraphs>
  <Slides>57</Slides>
  <Notes>10</Notes>
  <HiddenSlides>0</HiddenSlides>
  <MMClips>0</MMClips>
  <ScaleCrop>false</ScaleCrop>
  <HeadingPairs>
    <vt:vector size="4" baseType="variant">
      <vt:variant>
        <vt:lpstr>Thème</vt:lpstr>
      </vt:variant>
      <vt:variant>
        <vt:i4>1</vt:i4>
      </vt:variant>
      <vt:variant>
        <vt:lpstr>Titres des diapositives</vt:lpstr>
      </vt:variant>
      <vt:variant>
        <vt:i4>57</vt:i4>
      </vt:variant>
    </vt:vector>
  </HeadingPairs>
  <TitlesOfParts>
    <vt:vector size="58" baseType="lpstr">
      <vt:lpstr>Thème Office</vt:lpstr>
      <vt:lpstr>Diapositive 1</vt:lpstr>
      <vt:lpstr>Programme de  la formation de 3ème Cycle 2019-2020</vt:lpstr>
      <vt:lpstr>Programme de formation de 3ème Cycle 2019-2020</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Programme de formation de 3ème Cycle 2019-2020</vt:lpstr>
      <vt:lpstr>Diapositive 19</vt:lpstr>
      <vt:lpstr>Diapositive 20</vt:lpstr>
      <vt:lpstr>Diapositive 21</vt:lpstr>
      <vt:lpstr>Programme de formation de 3ème Cycle 2019-2020</vt:lpstr>
      <vt:lpstr>Programme de formation de 3ème Cycle 2019-2020</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anis bouallouche</cp:lastModifiedBy>
  <cp:revision>174</cp:revision>
  <cp:lastPrinted>2019-04-24T09:30:43Z</cp:lastPrinted>
  <dcterms:created xsi:type="dcterms:W3CDTF">2018-09-17T09:23:40Z</dcterms:created>
  <dcterms:modified xsi:type="dcterms:W3CDTF">2019-04-29T06:15:39Z</dcterms:modified>
</cp:coreProperties>
</file>